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999" r:id="rId2"/>
    <p:sldMasterId id="2147484002" r:id="rId3"/>
    <p:sldMasterId id="2147484008" r:id="rId4"/>
    <p:sldMasterId id="2147484010" r:id="rId5"/>
    <p:sldMasterId id="2147484015" r:id="rId6"/>
    <p:sldMasterId id="2147484020" r:id="rId7"/>
  </p:sldMasterIdLst>
  <p:notesMasterIdLst>
    <p:notesMasterId r:id="rId36"/>
  </p:notesMasterIdLst>
  <p:handoutMasterIdLst>
    <p:handoutMasterId r:id="rId37"/>
  </p:handoutMasterIdLst>
  <p:sldIdLst>
    <p:sldId id="256" r:id="rId8"/>
    <p:sldId id="330" r:id="rId9"/>
    <p:sldId id="346" r:id="rId10"/>
    <p:sldId id="345" r:id="rId11"/>
    <p:sldId id="347" r:id="rId12"/>
    <p:sldId id="348" r:id="rId13"/>
    <p:sldId id="349" r:id="rId14"/>
    <p:sldId id="350" r:id="rId15"/>
    <p:sldId id="351" r:id="rId16"/>
    <p:sldId id="367" r:id="rId17"/>
    <p:sldId id="368" r:id="rId18"/>
    <p:sldId id="352" r:id="rId19"/>
    <p:sldId id="353" r:id="rId20"/>
    <p:sldId id="354" r:id="rId21"/>
    <p:sldId id="355" r:id="rId22"/>
    <p:sldId id="356" r:id="rId23"/>
    <p:sldId id="366" r:id="rId24"/>
    <p:sldId id="358" r:id="rId25"/>
    <p:sldId id="359" r:id="rId26"/>
    <p:sldId id="360" r:id="rId27"/>
    <p:sldId id="361" r:id="rId28"/>
    <p:sldId id="362" r:id="rId29"/>
    <p:sldId id="363" r:id="rId30"/>
    <p:sldId id="364" r:id="rId31"/>
    <p:sldId id="342" r:id="rId32"/>
    <p:sldId id="344" r:id="rId33"/>
    <p:sldId id="365" r:id="rId34"/>
    <p:sldId id="374" r:id="rId35"/>
  </p:sldIdLst>
  <p:sldSz cx="9144000" cy="6858000" type="screen4x3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02">
          <p15:clr>
            <a:srgbClr val="A4A3A4"/>
          </p15:clr>
        </p15:guide>
        <p15:guide id="2" pos="35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79C1"/>
    <a:srgbClr val="235486"/>
    <a:srgbClr val="004376"/>
    <a:srgbClr val="005DA2"/>
    <a:srgbClr val="BFDDEF"/>
    <a:srgbClr val="D9EBF6"/>
    <a:srgbClr val="408516"/>
    <a:srgbClr val="33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90" autoAdjust="0"/>
    <p:restoredTop sz="95780" autoAdjust="0"/>
  </p:normalViewPr>
  <p:slideViewPr>
    <p:cSldViewPr snapToGrid="0">
      <p:cViewPr varScale="1">
        <p:scale>
          <a:sx n="89" d="100"/>
          <a:sy n="89" d="100"/>
        </p:scale>
        <p:origin x="1710" y="90"/>
      </p:cViewPr>
      <p:guideLst>
        <p:guide orient="horz" pos="802"/>
        <p:guide pos="355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12" d="100"/>
          <a:sy n="112" d="100"/>
        </p:scale>
        <p:origin x="-240" y="-84"/>
      </p:cViewPr>
      <p:guideLst>
        <p:guide orient="horz" pos="2141"/>
        <p:guide pos="312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50000"/>
              </a:spcBef>
              <a:buClr>
                <a:srgbClr val="CC3300"/>
              </a:buClr>
              <a:buFont typeface="Arial" charset="0"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338" y="0"/>
            <a:ext cx="4303712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50000"/>
              </a:spcBef>
              <a:buClr>
                <a:srgbClr val="CC3300"/>
              </a:buClr>
              <a:buFont typeface="Arial" charset="0"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D403C02-8DB5-4604-B43D-32724CD1C182}" type="datetimeFigureOut">
              <a:rPr lang="en-US"/>
              <a:pPr>
                <a:defRPr/>
              </a:pPr>
              <a:t>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50000"/>
              </a:spcBef>
              <a:buClr>
                <a:srgbClr val="CC3300"/>
              </a:buClr>
              <a:buFont typeface="Arial" charset="0"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338" y="6456363"/>
            <a:ext cx="4303712" cy="339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  <a:defRPr sz="1200"/>
            </a:lvl1pPr>
          </a:lstStyle>
          <a:p>
            <a:fld id="{37CBF456-3AE7-461C-AD78-DE76E721B69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248851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50000"/>
              </a:spcBef>
              <a:buClr>
                <a:srgbClr val="CC3300"/>
              </a:buClr>
              <a:buFont typeface="Arial" charset="0"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50000"/>
              </a:spcBef>
              <a:buClr>
                <a:srgbClr val="CC3300"/>
              </a:buClr>
              <a:buFont typeface="Arial" charset="0"/>
              <a:buNone/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B5E3552-0D9E-4D92-A547-7A76CF1F3B64}" type="datetimeFigureOut">
              <a:rPr lang="en-GB"/>
              <a:pPr>
                <a:defRPr/>
              </a:pPr>
              <a:t>03/02/2016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2262" cy="3059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50000"/>
              </a:spcBef>
              <a:buClr>
                <a:srgbClr val="CC3300"/>
              </a:buClr>
              <a:buFont typeface="Arial" charset="0"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39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  <a:defRPr sz="1200"/>
            </a:lvl1pPr>
          </a:lstStyle>
          <a:p>
            <a:fld id="{4BCDC71A-BF74-42D7-8293-194FF8DEAB1D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5134097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ru-RU" smtClean="0"/>
          </a:p>
        </p:txBody>
      </p:sp>
    </p:spTree>
    <p:extLst>
      <p:ext uri="{BB962C8B-B14F-4D97-AF65-F5344CB8AC3E}">
        <p14:creationId xmlns:p14="http://schemas.microsoft.com/office/powerpoint/2010/main" val="571534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Наша стратегия: продукты на собственном аппаратном обеспечении и SaaS/ облачные платформы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Каталог продуктов на собственном аппаратном обеспечении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Удалённый доступ/ сотрудничество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Управление патчами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Оценка уязвимостей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Управление корпоративной почтой, защита и фильтрация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Архивация почты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Управление мобильными устройствами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Мониторинг Web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Защита от вредоносных программ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Мониторинг сети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12. Платформа в облаке </a:t>
            </a:r>
          </a:p>
        </p:txBody>
      </p:sp>
    </p:spTree>
    <p:extLst>
      <p:ext uri="{BB962C8B-B14F-4D97-AF65-F5344CB8AC3E}">
        <p14:creationId xmlns:p14="http://schemas.microsoft.com/office/powerpoint/2010/main" val="3287919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Подход к продуктам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Интуитивное и простое в использование программное обеспечение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Решение соответствует специфическим потребностям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Сокращает необходимость в обучении и дополнительных сервисах по установке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Низкая стоимость продукта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Бесплатные и полнофункциональные пробные версии продуктов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ASP менее 500$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Простое внедрение продукта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Простая установка с использованием облака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Установка и использование менее, чем за 15 минут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Сообщество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Активное и развитое сообщество, построенное по сетевой модели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Бесплатная версия TeamViewer помогает высоким темпам роста остальных продуктов</a:t>
            </a:r>
          </a:p>
        </p:txBody>
      </p:sp>
    </p:spTree>
    <p:extLst>
      <p:ext uri="{BB962C8B-B14F-4D97-AF65-F5344CB8AC3E}">
        <p14:creationId xmlns:p14="http://schemas.microsoft.com/office/powerpoint/2010/main" val="1096952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Подход к продуктам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Интуитивное и простое в использование программное обеспечение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Решение соответствует специфическим потребностям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Сокращает необходимость в обучении и дополнительных сервисах по установке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Низкая стоимость продукта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Бесплатные и полнофункциональные пробные версии продуктов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ASP менее 500$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Простое внедрение продукта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Простая установка с использованием облака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Установка и использование менее, чем за 15 минут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Сообщество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Активное и развитое сообщество, построенное по сетевой модели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Бесплатная версия TeamViewer помогает высоким темпам роста остальных продуктов</a:t>
            </a:r>
          </a:p>
        </p:txBody>
      </p:sp>
    </p:spTree>
    <p:extLst>
      <p:ext uri="{BB962C8B-B14F-4D97-AF65-F5344CB8AC3E}">
        <p14:creationId xmlns:p14="http://schemas.microsoft.com/office/powerpoint/2010/main" val="1094812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Подход к продуктам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Интуитивное и простое в использование программное обеспечение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Решение соответствует специфическим потребностям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Сокращает необходимость в обучении и дополнительных сервисах по установке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Низкая стоимость продукта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Бесплатные и полнофункциональные пробные версии продуктов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ASP менее 500$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Простое внедрение продукта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Простая установка с использованием облака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Установка и использование менее, чем за 15 минут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Сообщество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Активное и развитое сообщество, построенное по сетевой модели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Бесплатная версия TeamViewer помогает высоким темпам роста остальных продуктов</a:t>
            </a:r>
          </a:p>
        </p:txBody>
      </p:sp>
    </p:spTree>
    <p:extLst>
      <p:ext uri="{BB962C8B-B14F-4D97-AF65-F5344CB8AC3E}">
        <p14:creationId xmlns:p14="http://schemas.microsoft.com/office/powerpoint/2010/main" val="1352181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Подход к продуктам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Интуитивное и простое в использование программное обеспечение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Решение соответствует специфическим потребностям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Сокращает необходимость в обучении и дополнительных сервисах по установке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Низкая стоимость продукта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Бесплатные и полнофункциональные пробные версии продуктов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ASP менее 500$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Простое внедрение продукта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Простая установка с использованием облака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Установка и использование менее, чем за 15 минут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Сообщество 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Активное и развитое сообщество, построенное по сетевой модели</a:t>
            </a:r>
          </a:p>
          <a:p>
            <a:pPr marL="228600" indent="-228600"/>
            <a:r>
              <a:rPr lang="en-US" altLang="ru-RU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Бесплатная версия TeamViewer помогает высоким темпам роста остальных продуктов</a:t>
            </a:r>
          </a:p>
        </p:txBody>
      </p:sp>
    </p:spTree>
    <p:extLst>
      <p:ext uri="{BB962C8B-B14F-4D97-AF65-F5344CB8AC3E}">
        <p14:creationId xmlns:p14="http://schemas.microsoft.com/office/powerpoint/2010/main" val="175119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ea typeface="ＭＳ Ｐゴシック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2869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ru-RU" smtClean="0"/>
          </a:p>
        </p:txBody>
      </p:sp>
    </p:spTree>
    <p:extLst>
      <p:ext uri="{BB962C8B-B14F-4D97-AF65-F5344CB8AC3E}">
        <p14:creationId xmlns:p14="http://schemas.microsoft.com/office/powerpoint/2010/main" val="2212491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Q:\Company_Data\Content\Studio\Generic PPTs\Images\ppt-divider_product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N:\Studio\MailArchiver\PPT\Images\line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r="3262" b="19177"/>
          <a:stretch>
            <a:fillRect/>
          </a:stretch>
        </p:blipFill>
        <p:spPr bwMode="auto">
          <a:xfrm>
            <a:off x="0" y="5872163"/>
            <a:ext cx="91440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N:\Studio\Logo\GFI_logo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6456363"/>
            <a:ext cx="46355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6" y="3745476"/>
            <a:ext cx="6525569" cy="826523"/>
          </a:xfrm>
          <a:prstGeom prst="rect">
            <a:avLst/>
          </a:prstGeom>
        </p:spPr>
        <p:txBody>
          <a:bodyPr anchor="t"/>
          <a:lstStyle>
            <a:lvl1pPr algn="ctr">
              <a:defRPr sz="1600" b="0" i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8997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GFI_logo_RGB_squar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61547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1975" y="1268413"/>
            <a:ext cx="8032750" cy="4568825"/>
          </a:xfrm>
        </p:spPr>
        <p:txBody>
          <a:bodyPr/>
          <a:lstStyle>
            <a:lvl1pPr marL="0" indent="0">
              <a:buClr>
                <a:srgbClr val="0079C1"/>
              </a:buClr>
              <a:buSzPct val="120000"/>
              <a:buFont typeface="Vrinda" pitchFamily="34" charset="0"/>
              <a:buNone/>
              <a:defRPr sz="1800"/>
            </a:lvl1pPr>
            <a:lvl2pPr marL="538163" indent="-179388" algn="r">
              <a:buClrTx/>
              <a:buFont typeface="Arial" pitchFamily="34" charset="0"/>
              <a:buChar char="–"/>
              <a:defRPr sz="1600" i="1"/>
            </a:lvl2pPr>
            <a:lvl3pPr marL="982663" indent="-260350">
              <a:defRPr sz="1600"/>
            </a:lvl3pPr>
            <a:lvl4pPr marL="1162050" indent="-179388">
              <a:defRPr sz="1600"/>
            </a:lvl4pPr>
            <a:lvl5pPr marL="1435100" indent="-273050">
              <a:buFont typeface="Arial" pitchFamily="34" charset="0"/>
              <a:buChar char="–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0754368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&amp;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6" y="602316"/>
            <a:ext cx="7958570" cy="413217"/>
          </a:xfrm>
        </p:spPr>
        <p:txBody>
          <a:bodyPr anchor="ctr"/>
          <a:lstStyle>
            <a:lvl1pPr>
              <a:defRPr sz="2294" b="0" i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1977" y="1025468"/>
            <a:ext cx="7958569" cy="5230215"/>
          </a:xfrm>
        </p:spPr>
        <p:txBody>
          <a:bodyPr/>
          <a:lstStyle>
            <a:lvl1pPr marL="0" indent="0">
              <a:buClr>
                <a:srgbClr val="0079C1"/>
              </a:buClr>
              <a:buSzPct val="120000"/>
              <a:buFontTx/>
              <a:buNone/>
              <a:defRPr sz="1059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05391" indent="-352695">
              <a:spcBef>
                <a:spcPts val="295"/>
              </a:spcBef>
              <a:buSzPct val="120000"/>
              <a:buFont typeface="Vrinda" pitchFamily="34" charset="0"/>
              <a:buChar char="»"/>
              <a:defRPr sz="1059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966012" indent="-255939">
              <a:defRPr sz="1059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142359" indent="-176349">
              <a:defRPr sz="1059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410782" indent="-268423">
              <a:spcBef>
                <a:spcPts val="442"/>
              </a:spcBef>
              <a:buFont typeface="Arial" pitchFamily="34" charset="0"/>
              <a:buChar char="–"/>
              <a:defRPr sz="1059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>
              <a:defRPr sz="1765"/>
            </a:lvl6pPr>
            <a:lvl7pPr>
              <a:defRPr sz="1765"/>
            </a:lvl7pPr>
            <a:lvl8pPr>
              <a:defRPr sz="1765"/>
            </a:lvl8pPr>
            <a:lvl9pPr>
              <a:defRPr sz="1765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91552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Q:\Company_Data\Content\Studio\Generic PPTs\Images\ppt-divider_product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N:\Studio\MailArchiver\PPT\Images\line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r="3262" b="19177"/>
          <a:stretch>
            <a:fillRect/>
          </a:stretch>
        </p:blipFill>
        <p:spPr bwMode="auto">
          <a:xfrm>
            <a:off x="0" y="5872163"/>
            <a:ext cx="91440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N:\Studio\Logo\GFI_logo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600" y="6450013"/>
            <a:ext cx="461963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6" y="3745476"/>
            <a:ext cx="6525569" cy="826523"/>
          </a:xfrm>
          <a:prstGeom prst="rect">
            <a:avLst/>
          </a:prstGeom>
        </p:spPr>
        <p:txBody>
          <a:bodyPr anchor="t"/>
          <a:lstStyle>
            <a:lvl1pPr algn="ctr">
              <a:defRPr sz="1600" b="0" i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91338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Titl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N:\Studio\Products\MailArchiver\PPT\Images\ppt-divider_bg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N:\Studio\MailArchiver\PPT\Images\line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r="3262" b="19177"/>
          <a:stretch>
            <a:fillRect/>
          </a:stretch>
        </p:blipFill>
        <p:spPr bwMode="auto">
          <a:xfrm>
            <a:off x="0" y="5872163"/>
            <a:ext cx="91440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N:\Studio\Logo\GFI_logo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600" y="6450013"/>
            <a:ext cx="461963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59594" y="1"/>
            <a:ext cx="8024813" cy="5867400"/>
          </a:xfrm>
          <a:effectLst>
            <a:outerShdw blurRad="50800" dist="2540000" dir="5400000" sx="1000" sy="1000" algn="ctr" rotWithShape="0">
              <a:srgbClr val="000000">
                <a:alpha val="43000"/>
              </a:srgbClr>
            </a:outerShdw>
          </a:effectLst>
        </p:spPr>
        <p:txBody>
          <a:bodyPr anchor="ctr"/>
          <a:lstStyle>
            <a:lvl1pPr algn="ctr">
              <a:spcAft>
                <a:spcPts val="600"/>
              </a:spcAft>
              <a:defRPr sz="3200" i="1" cap="all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233211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&amp;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1975" y="1268413"/>
            <a:ext cx="8032750" cy="4568825"/>
          </a:xfrm>
        </p:spPr>
        <p:txBody>
          <a:bodyPr/>
          <a:lstStyle>
            <a:lvl1pPr marL="0" indent="0">
              <a:buClr>
                <a:srgbClr val="0079C1"/>
              </a:buClr>
              <a:buSzPct val="120000"/>
              <a:buFontTx/>
              <a:buNone/>
              <a:defRPr sz="1800"/>
            </a:lvl1pPr>
            <a:lvl2pPr marL="717550" indent="-358775">
              <a:spcBef>
                <a:spcPts val="300"/>
              </a:spcBef>
              <a:buSzPct val="120000"/>
              <a:buFont typeface="Vrinda" pitchFamily="34" charset="0"/>
              <a:buChar char="»"/>
              <a:defRPr sz="1800"/>
            </a:lvl2pPr>
            <a:lvl3pPr marL="982663" indent="-260350">
              <a:defRPr sz="1600"/>
            </a:lvl3pPr>
            <a:lvl4pPr marL="1162050" indent="-179388">
              <a:defRPr sz="1600"/>
            </a:lvl4pPr>
            <a:lvl5pPr marL="1435100" indent="-273050">
              <a:spcBef>
                <a:spcPts val="450"/>
              </a:spcBef>
              <a:buFont typeface="Arial" pitchFamily="34" charset="0"/>
              <a:buChar char="–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83024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271507"/>
            <a:ext cx="8031600" cy="4565731"/>
          </a:xfrm>
        </p:spPr>
        <p:txBody>
          <a:bodyPr/>
          <a:lstStyle>
            <a:lvl1pPr>
              <a:buClr>
                <a:srgbClr val="0079C1"/>
              </a:buClr>
              <a:buSzPct val="120000"/>
              <a:buFont typeface="Vrinda" pitchFamily="34" charset="0"/>
              <a:buChar char="»"/>
              <a:defRPr/>
            </a:lvl1pPr>
            <a:lvl2pPr marL="717550" indent="-358775">
              <a:spcBef>
                <a:spcPts val="500"/>
              </a:spcBef>
              <a:buSzPct val="120000"/>
              <a:buFont typeface="Arial" pitchFamily="34" charset="0"/>
              <a:buChar char="□"/>
              <a:defRPr sz="1600"/>
            </a:lvl2pPr>
            <a:lvl3pPr marL="982663" indent="-265113">
              <a:buSzPct val="100000"/>
              <a:buFont typeface="Arial" pitchFamily="34" charset="0"/>
              <a:buChar char="&gt;"/>
              <a:defRPr/>
            </a:lvl3pPr>
            <a:lvl4pPr marL="1162050" indent="-179388">
              <a:spcBef>
                <a:spcPts val="450"/>
              </a:spcBef>
              <a:buFont typeface="Arial" pitchFamily="34" charset="0"/>
              <a:buChar char="•"/>
              <a:defRPr/>
            </a:lvl4pPr>
            <a:lvl5pPr marL="1435100" marR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Tx/>
              <a:buFont typeface="Arial" pitchFamily="34" charset="0"/>
              <a:buChar char="–"/>
              <a:tabLst>
                <a:tab pos="7802563" algn="r"/>
              </a:tabLst>
              <a:defRPr i="0"/>
            </a:lvl5pPr>
            <a:lvl9pPr marL="273050" indent="-273050" defTabSz="914400">
              <a:buNone/>
              <a:defRPr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4985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Q:\Company_Data\Content\Studio\Generic PPTs\Images\ppt-divider_product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N:\Studio\MailArchiver\PPT\Images\line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r="3262" b="19177"/>
          <a:stretch>
            <a:fillRect/>
          </a:stretch>
        </p:blipFill>
        <p:spPr bwMode="auto">
          <a:xfrm>
            <a:off x="0" y="5872163"/>
            <a:ext cx="91440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N:\Studio\Logo\GFI_logo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6456363"/>
            <a:ext cx="46355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6" y="3745476"/>
            <a:ext cx="6525569" cy="826523"/>
          </a:xfrm>
          <a:prstGeom prst="rect">
            <a:avLst/>
          </a:prstGeom>
        </p:spPr>
        <p:txBody>
          <a:bodyPr anchor="t"/>
          <a:lstStyle>
            <a:lvl1pPr algn="ctr">
              <a:defRPr sz="1600" b="0" i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52587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Titl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:\Studio\Products\MailArchiver\PPT\Images\ppt-divider_bg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N:\Studio\MailArchiver\PPT\Images\line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r="3262" b="19177"/>
          <a:stretch>
            <a:fillRect/>
          </a:stretch>
        </p:blipFill>
        <p:spPr bwMode="auto">
          <a:xfrm>
            <a:off x="0" y="5872163"/>
            <a:ext cx="91440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N:\Studio\Logo\GFI_logo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6456363"/>
            <a:ext cx="46355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59594" y="1"/>
            <a:ext cx="8024813" cy="5867400"/>
          </a:xfrm>
          <a:effectLst>
            <a:outerShdw blurRad="50800" dist="2540000" dir="5400000" sx="1000" sy="1000" algn="ctr" rotWithShape="0">
              <a:srgbClr val="000000">
                <a:alpha val="43000"/>
              </a:srgbClr>
            </a:outerShdw>
          </a:effectLst>
        </p:spPr>
        <p:txBody>
          <a:bodyPr anchor="ctr"/>
          <a:lstStyle>
            <a:lvl1pPr algn="ctr">
              <a:spcAft>
                <a:spcPts val="600"/>
              </a:spcAft>
              <a:defRPr sz="3200" i="1" cap="all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38431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&amp;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1975" y="1268413"/>
            <a:ext cx="8032750" cy="4568825"/>
          </a:xfrm>
        </p:spPr>
        <p:txBody>
          <a:bodyPr/>
          <a:lstStyle>
            <a:lvl1pPr marL="0" indent="0">
              <a:buClr>
                <a:srgbClr val="0079C1"/>
              </a:buClr>
              <a:buSzPct val="120000"/>
              <a:buFontTx/>
              <a:buNone/>
              <a:defRPr sz="1800"/>
            </a:lvl1pPr>
            <a:lvl2pPr marL="717550" indent="-358775">
              <a:spcBef>
                <a:spcPts val="300"/>
              </a:spcBef>
              <a:buSzPct val="120000"/>
              <a:buFont typeface="Vrinda" pitchFamily="34" charset="0"/>
              <a:buChar char="»"/>
              <a:defRPr sz="1800"/>
            </a:lvl2pPr>
            <a:lvl3pPr marL="982663" indent="-260350">
              <a:defRPr sz="1600"/>
            </a:lvl3pPr>
            <a:lvl4pPr marL="1162050" indent="-179388">
              <a:defRPr sz="1600"/>
            </a:lvl4pPr>
            <a:lvl5pPr marL="1435100" indent="-273050">
              <a:spcBef>
                <a:spcPts val="450"/>
              </a:spcBef>
              <a:buFont typeface="Arial" pitchFamily="34" charset="0"/>
              <a:buChar char="–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4386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271507"/>
            <a:ext cx="8031600" cy="4565731"/>
          </a:xfrm>
        </p:spPr>
        <p:txBody>
          <a:bodyPr/>
          <a:lstStyle>
            <a:lvl1pPr>
              <a:buClr>
                <a:srgbClr val="0079C1"/>
              </a:buClr>
              <a:buSzPct val="120000"/>
              <a:buFont typeface="Vrinda" pitchFamily="34" charset="0"/>
              <a:buChar char="»"/>
              <a:defRPr/>
            </a:lvl1pPr>
            <a:lvl2pPr marL="717550" indent="-358775">
              <a:spcBef>
                <a:spcPts val="500"/>
              </a:spcBef>
              <a:buSzPct val="120000"/>
              <a:buFont typeface="Arial" pitchFamily="34" charset="0"/>
              <a:buChar char="□"/>
              <a:defRPr sz="1600"/>
            </a:lvl2pPr>
            <a:lvl3pPr marL="982663" indent="-265113">
              <a:buSzPct val="100000"/>
              <a:buFont typeface="Arial" pitchFamily="34" charset="0"/>
              <a:buChar char="&gt;"/>
              <a:defRPr/>
            </a:lvl3pPr>
            <a:lvl4pPr marL="1162050" indent="-179388">
              <a:spcBef>
                <a:spcPts val="450"/>
              </a:spcBef>
              <a:buFont typeface="Arial" pitchFamily="34" charset="0"/>
              <a:buChar char="•"/>
              <a:defRPr/>
            </a:lvl4pPr>
            <a:lvl5pPr marL="1435100" marR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Tx/>
              <a:buFont typeface="Arial" pitchFamily="34" charset="0"/>
              <a:buChar char="–"/>
              <a:tabLst>
                <a:tab pos="7802563" algn="r"/>
              </a:tabLst>
              <a:defRPr i="0"/>
            </a:lvl5pPr>
            <a:lvl9pPr marL="273050" indent="-273050" defTabSz="914400">
              <a:buNone/>
              <a:defRPr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39201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Titl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:\Studio\Products\MailArchiver\PPT\Images\ppt-divider_bg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N:\Studio\MailArchiver\PPT\Images\line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r="3262" b="19177"/>
          <a:stretch>
            <a:fillRect/>
          </a:stretch>
        </p:blipFill>
        <p:spPr bwMode="auto">
          <a:xfrm>
            <a:off x="0" y="5872163"/>
            <a:ext cx="91440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N:\Studio\Logo\GFI_logo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6456363"/>
            <a:ext cx="46355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59594" y="1"/>
            <a:ext cx="8024813" cy="5867400"/>
          </a:xfrm>
          <a:effectLst>
            <a:outerShdw blurRad="50800" dist="2540000" dir="5400000" sx="1000" sy="1000" algn="ctr" rotWithShape="0">
              <a:srgbClr val="000000">
                <a:alpha val="43000"/>
              </a:srgbClr>
            </a:outerShdw>
          </a:effectLst>
        </p:spPr>
        <p:txBody>
          <a:bodyPr anchor="ctr"/>
          <a:lstStyle>
            <a:lvl1pPr algn="ctr">
              <a:spcAft>
                <a:spcPts val="600"/>
              </a:spcAft>
              <a:defRPr sz="3200" i="1" cap="all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281652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-19050" y="0"/>
            <a:ext cx="9163050" cy="6858000"/>
          </a:xfrm>
          <a:prstGeom prst="rect">
            <a:avLst/>
          </a:prstGeom>
          <a:solidFill>
            <a:srgbClr val="F4F4F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itchFamily="34" charset="0"/>
              <a:buNone/>
            </a:pPr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pic>
        <p:nvPicPr>
          <p:cNvPr id="4" name="Picture 6" descr="PPT-Cover-Image2.g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6"/>
          <p:cNvSpPr>
            <a:spLocks noChangeShapeType="1"/>
          </p:cNvSpPr>
          <p:nvPr userDrawn="1"/>
        </p:nvSpPr>
        <p:spPr bwMode="auto">
          <a:xfrm>
            <a:off x="1304925" y="1885950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6" name="Line 17"/>
          <p:cNvSpPr>
            <a:spLocks noChangeShapeType="1"/>
          </p:cNvSpPr>
          <p:nvPr userDrawn="1"/>
        </p:nvSpPr>
        <p:spPr bwMode="auto">
          <a:xfrm>
            <a:off x="1304925" y="1885950"/>
            <a:ext cx="1588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396875" y="4462463"/>
            <a:ext cx="5597525" cy="1963737"/>
          </a:xfrm>
          <a:prstGeom prst="rect">
            <a:avLst/>
          </a:prstGeom>
          <a:solidFill>
            <a:srgbClr val="0079C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11"/>
          <p:cNvSpPr>
            <a:spLocks noChangeArrowheads="1"/>
          </p:cNvSpPr>
          <p:nvPr userDrawn="1"/>
        </p:nvSpPr>
        <p:spPr bwMode="auto">
          <a:xfrm>
            <a:off x="603250" y="4570413"/>
            <a:ext cx="53530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FFFFFF"/>
                </a:solidFill>
                <a:latin typeface="Open Sans" pitchFamily="-84" charset="0"/>
                <a:cs typeface="+mn-cs"/>
              </a:rPr>
              <a:t>Archiving for productivity,</a:t>
            </a:r>
          </a:p>
          <a:p>
            <a:pPr eaLnBrk="1" hangingPunct="1"/>
            <a:r>
              <a:rPr lang="en-US" altLang="en-US" sz="3600">
                <a:solidFill>
                  <a:srgbClr val="FFFFFF"/>
                </a:solidFill>
                <a:latin typeface="Open Sans" pitchFamily="-84" charset="0"/>
                <a:cs typeface="+mn-cs"/>
              </a:rPr>
              <a:t>Management and compliance</a:t>
            </a:r>
          </a:p>
        </p:txBody>
      </p:sp>
      <p:sp>
        <p:nvSpPr>
          <p:cNvPr id="9" name="TextBox 1"/>
          <p:cNvSpPr txBox="1">
            <a:spLocks noChangeArrowheads="1"/>
          </p:cNvSpPr>
          <p:nvPr userDrawn="1"/>
        </p:nvSpPr>
        <p:spPr bwMode="auto">
          <a:xfrm>
            <a:off x="-184150" y="-184150"/>
            <a:ext cx="1841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2700" smtClean="0">
              <a:solidFill>
                <a:srgbClr val="0079C1"/>
              </a:solidFill>
              <a:latin typeface="Segoe UI" charset="0"/>
              <a:cs typeface="Segoe UI" charset="0"/>
            </a:endParaRPr>
          </a:p>
        </p:txBody>
      </p:sp>
      <p:pic>
        <p:nvPicPr>
          <p:cNvPr id="10" name="Picture 12" descr="GFIMailArchiverLogo_GEN_GE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463" y="6245225"/>
            <a:ext cx="1654175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6" y="3745477"/>
            <a:ext cx="6525569" cy="762000"/>
          </a:xfrm>
          <a:prstGeom prst="rect">
            <a:avLst/>
          </a:prstGeom>
        </p:spPr>
        <p:txBody>
          <a:bodyPr anchor="t"/>
          <a:lstStyle>
            <a:lvl1pPr algn="ctr">
              <a:defRPr sz="1600" b="0" i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54537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Titl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-19050" y="0"/>
            <a:ext cx="9163050" cy="6858000"/>
          </a:xfrm>
          <a:prstGeom prst="rect">
            <a:avLst/>
          </a:prstGeom>
          <a:solidFill>
            <a:srgbClr val="F4F4F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itchFamily="34" charset="0"/>
              <a:buNone/>
            </a:pPr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2449513" y="3430588"/>
            <a:ext cx="4244975" cy="1584325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836" tIns="46711" rIns="89836" bIns="46711"/>
          <a:lstStyle>
            <a:lvl1pPr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</a:pPr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2449513" y="1844675"/>
            <a:ext cx="4244975" cy="1585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836" tIns="46711" rIns="89836" bIns="46711"/>
          <a:lstStyle>
            <a:lvl1pPr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</a:pPr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pic>
        <p:nvPicPr>
          <p:cNvPr id="6" name="Picture 9" descr="GFIMailArchiverLogoCentered_EN_GEN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588" y="2247900"/>
            <a:ext cx="4314825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451100" y="3437468"/>
            <a:ext cx="4241800" cy="1583267"/>
          </a:xfrm>
          <a:effectLst/>
        </p:spPr>
        <p:txBody>
          <a:bodyPr anchor="ctr"/>
          <a:lstStyle>
            <a:lvl1pPr algn="ctr">
              <a:defRPr sz="2600" b="0" i="0" cap="none" spc="0" baseline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40265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&amp;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GFI_logo_RGB_squar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61547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1975" y="1268413"/>
            <a:ext cx="8032750" cy="4568825"/>
          </a:xfrm>
        </p:spPr>
        <p:txBody>
          <a:bodyPr/>
          <a:lstStyle>
            <a:lvl1pPr marL="0" indent="0">
              <a:buClr>
                <a:srgbClr val="0079C1"/>
              </a:buClr>
              <a:buSzPct val="120000"/>
              <a:buFontTx/>
              <a:buNone/>
              <a:defRPr sz="1800"/>
            </a:lvl1pPr>
            <a:lvl2pPr marL="717550" indent="-358775">
              <a:buSzPct val="120000"/>
              <a:buFont typeface="Vrinda" pitchFamily="34" charset="0"/>
              <a:buChar char="»"/>
              <a:defRPr sz="1800"/>
            </a:lvl2pPr>
            <a:lvl3pPr marL="982663" indent="-260350">
              <a:defRPr sz="1600"/>
            </a:lvl3pPr>
            <a:lvl4pPr marL="1162050" indent="-179388">
              <a:defRPr sz="1600"/>
            </a:lvl4pPr>
            <a:lvl5pPr marL="1435100" indent="-273050">
              <a:buFont typeface="Arial" pitchFamily="34" charset="0"/>
              <a:buChar char="–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94054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GFI_logo_RGB_squar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61547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271507"/>
            <a:ext cx="8031600" cy="4565731"/>
          </a:xfrm>
        </p:spPr>
        <p:txBody>
          <a:bodyPr/>
          <a:lstStyle>
            <a:lvl1pPr>
              <a:buClr>
                <a:srgbClr val="0079C1"/>
              </a:buClr>
              <a:buSzPct val="120000"/>
              <a:buFont typeface="Vrinda" pitchFamily="34" charset="0"/>
              <a:buChar char="»"/>
              <a:defRPr/>
            </a:lvl1pPr>
            <a:lvl2pPr marL="717550" indent="-358775">
              <a:buSzPct val="120000"/>
              <a:buFont typeface="Arial" pitchFamily="34" charset="0"/>
              <a:buChar char="□"/>
              <a:defRPr sz="1600"/>
            </a:lvl2pPr>
            <a:lvl3pPr marL="982663" indent="-265113">
              <a:buSzPct val="100000"/>
              <a:buFont typeface="Arial" pitchFamily="34" charset="0"/>
              <a:buChar char="&gt;"/>
              <a:defRPr/>
            </a:lvl3pPr>
            <a:lvl4pPr marL="1162050" indent="-179388">
              <a:buFont typeface="Arial" pitchFamily="34" charset="0"/>
              <a:buChar char="•"/>
              <a:defRPr/>
            </a:lvl4pPr>
            <a:lvl5pPr marL="1435100" marR="0" indent="-27305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7802563" algn="r"/>
              </a:tabLst>
              <a:defRPr i="1"/>
            </a:lvl5pPr>
            <a:lvl9pPr marL="273050" indent="-273050" defTabSz="914400">
              <a:buNone/>
              <a:defRPr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6555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GFI_logo_RGB_squar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61547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1975" y="1268413"/>
            <a:ext cx="8032750" cy="4568825"/>
          </a:xfrm>
        </p:spPr>
        <p:txBody>
          <a:bodyPr/>
          <a:lstStyle>
            <a:lvl1pPr marL="0" indent="0">
              <a:buClr>
                <a:srgbClr val="0079C1"/>
              </a:buClr>
              <a:buSzPct val="120000"/>
              <a:buFont typeface="Vrinda" pitchFamily="34" charset="0"/>
              <a:buNone/>
              <a:defRPr sz="1800"/>
            </a:lvl1pPr>
            <a:lvl2pPr marL="538163" indent="-179388" algn="r">
              <a:buClrTx/>
              <a:buFont typeface="Arial" pitchFamily="34" charset="0"/>
              <a:buChar char="–"/>
              <a:defRPr sz="1600" i="1"/>
            </a:lvl2pPr>
            <a:lvl3pPr marL="982663" indent="-260350">
              <a:defRPr sz="1600"/>
            </a:lvl3pPr>
            <a:lvl4pPr marL="1162050" indent="-179388">
              <a:defRPr sz="1600"/>
            </a:lvl4pPr>
            <a:lvl5pPr marL="1435100" indent="-273050">
              <a:buFont typeface="Arial" pitchFamily="34" charset="0"/>
              <a:buChar char="–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3653122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&amp;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1975" y="1268413"/>
            <a:ext cx="8032750" cy="4568825"/>
          </a:xfrm>
        </p:spPr>
        <p:txBody>
          <a:bodyPr/>
          <a:lstStyle>
            <a:lvl1pPr marL="0" indent="0">
              <a:buClr>
                <a:srgbClr val="0079C1"/>
              </a:buClr>
              <a:buSzPct val="120000"/>
              <a:buFontTx/>
              <a:buNone/>
              <a:defRPr sz="1800"/>
            </a:lvl1pPr>
            <a:lvl2pPr marL="717550" indent="-358775">
              <a:spcBef>
                <a:spcPts val="300"/>
              </a:spcBef>
              <a:buSzPct val="120000"/>
              <a:buFont typeface="Vrinda" pitchFamily="34" charset="0"/>
              <a:buChar char="»"/>
              <a:defRPr sz="1800"/>
            </a:lvl2pPr>
            <a:lvl3pPr marL="982663" indent="-260350">
              <a:defRPr sz="1600"/>
            </a:lvl3pPr>
            <a:lvl4pPr marL="1162050" indent="-179388">
              <a:defRPr sz="1600"/>
            </a:lvl4pPr>
            <a:lvl5pPr marL="1435100" indent="-273050">
              <a:spcBef>
                <a:spcPts val="450"/>
              </a:spcBef>
              <a:buFont typeface="Arial" pitchFamily="34" charset="0"/>
              <a:buChar char="–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2061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271507"/>
            <a:ext cx="8031600" cy="4565731"/>
          </a:xfrm>
        </p:spPr>
        <p:txBody>
          <a:bodyPr/>
          <a:lstStyle>
            <a:lvl1pPr>
              <a:buClr>
                <a:srgbClr val="0079C1"/>
              </a:buClr>
              <a:buSzPct val="120000"/>
              <a:buFont typeface="Vrinda" pitchFamily="34" charset="0"/>
              <a:buChar char="»"/>
              <a:defRPr/>
            </a:lvl1pPr>
            <a:lvl2pPr marL="717550" indent="-358775">
              <a:spcBef>
                <a:spcPts val="500"/>
              </a:spcBef>
              <a:buSzPct val="120000"/>
              <a:buFont typeface="Arial" pitchFamily="34" charset="0"/>
              <a:buChar char="□"/>
              <a:defRPr sz="1600"/>
            </a:lvl2pPr>
            <a:lvl3pPr marL="982663" indent="-265113">
              <a:buSzPct val="100000"/>
              <a:buFont typeface="Arial" pitchFamily="34" charset="0"/>
              <a:buChar char="&gt;"/>
              <a:defRPr/>
            </a:lvl3pPr>
            <a:lvl4pPr marL="1162050" indent="-179388">
              <a:spcBef>
                <a:spcPts val="450"/>
              </a:spcBef>
              <a:buFont typeface="Arial" pitchFamily="34" charset="0"/>
              <a:buChar char="•"/>
              <a:defRPr/>
            </a:lvl4pPr>
            <a:lvl5pPr marL="1435100" marR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Tx/>
              <a:buFont typeface="Arial" pitchFamily="34" charset="0"/>
              <a:buChar char="–"/>
              <a:tabLst>
                <a:tab pos="7802563" algn="r"/>
              </a:tabLst>
              <a:defRPr i="0"/>
            </a:lvl5pPr>
            <a:lvl9pPr marL="273050" indent="-273050" defTabSz="914400">
              <a:buNone/>
              <a:defRPr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628939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&amp;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6" y="602316"/>
            <a:ext cx="7958570" cy="413217"/>
          </a:xfrm>
        </p:spPr>
        <p:txBody>
          <a:bodyPr anchor="ctr"/>
          <a:lstStyle>
            <a:lvl1pPr>
              <a:defRPr sz="2294" b="0" i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1977" y="1025468"/>
            <a:ext cx="7958569" cy="5230215"/>
          </a:xfrm>
        </p:spPr>
        <p:txBody>
          <a:bodyPr/>
          <a:lstStyle>
            <a:lvl1pPr marL="0" indent="0">
              <a:buClr>
                <a:srgbClr val="0079C1"/>
              </a:buClr>
              <a:buSzPct val="120000"/>
              <a:buFontTx/>
              <a:buNone/>
              <a:defRPr sz="1059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05391" indent="-352695">
              <a:spcBef>
                <a:spcPts val="295"/>
              </a:spcBef>
              <a:buSzPct val="120000"/>
              <a:buFont typeface="Vrinda" pitchFamily="34" charset="0"/>
              <a:buChar char="»"/>
              <a:defRPr sz="1059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966012" indent="-255939">
              <a:defRPr sz="1059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142359" indent="-176349">
              <a:defRPr sz="1059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410782" indent="-268423">
              <a:spcBef>
                <a:spcPts val="442"/>
              </a:spcBef>
              <a:buFont typeface="Arial" pitchFamily="34" charset="0"/>
              <a:buChar char="–"/>
              <a:defRPr sz="1059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>
              <a:defRPr sz="1765"/>
            </a:lvl6pPr>
            <a:lvl7pPr>
              <a:defRPr sz="1765"/>
            </a:lvl7pPr>
            <a:lvl8pPr>
              <a:defRPr sz="1765"/>
            </a:lvl8pPr>
            <a:lvl9pPr>
              <a:defRPr sz="1765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0259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414717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-19050" y="0"/>
            <a:ext cx="9163050" cy="6858000"/>
          </a:xfrm>
          <a:prstGeom prst="rect">
            <a:avLst/>
          </a:prstGeom>
          <a:solidFill>
            <a:srgbClr val="F4F4F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itchFamily="34" charset="0"/>
              <a:buNone/>
            </a:pPr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pic>
        <p:nvPicPr>
          <p:cNvPr id="4" name="Picture 6" descr="PPT-Cover-Image2.g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6"/>
          <p:cNvSpPr>
            <a:spLocks noChangeShapeType="1"/>
          </p:cNvSpPr>
          <p:nvPr userDrawn="1"/>
        </p:nvSpPr>
        <p:spPr bwMode="auto">
          <a:xfrm>
            <a:off x="1304925" y="1885950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6" name="Line 17"/>
          <p:cNvSpPr>
            <a:spLocks noChangeShapeType="1"/>
          </p:cNvSpPr>
          <p:nvPr userDrawn="1"/>
        </p:nvSpPr>
        <p:spPr bwMode="auto">
          <a:xfrm>
            <a:off x="1304925" y="1885950"/>
            <a:ext cx="1588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396875" y="4462463"/>
            <a:ext cx="5597525" cy="1963737"/>
          </a:xfrm>
          <a:prstGeom prst="rect">
            <a:avLst/>
          </a:prstGeom>
          <a:solidFill>
            <a:srgbClr val="0079C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11"/>
          <p:cNvSpPr>
            <a:spLocks noChangeArrowheads="1"/>
          </p:cNvSpPr>
          <p:nvPr userDrawn="1"/>
        </p:nvSpPr>
        <p:spPr bwMode="auto">
          <a:xfrm>
            <a:off x="603250" y="4570413"/>
            <a:ext cx="53530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FFFFFF"/>
                </a:solidFill>
                <a:latin typeface="Open Sans" pitchFamily="-84" charset="0"/>
                <a:cs typeface="+mn-cs"/>
              </a:rPr>
              <a:t>Archiving for productivity,</a:t>
            </a:r>
          </a:p>
          <a:p>
            <a:pPr eaLnBrk="1" hangingPunct="1"/>
            <a:r>
              <a:rPr lang="en-US" altLang="en-US" sz="3600">
                <a:solidFill>
                  <a:srgbClr val="FFFFFF"/>
                </a:solidFill>
                <a:latin typeface="Open Sans" pitchFamily="-84" charset="0"/>
                <a:cs typeface="+mn-cs"/>
              </a:rPr>
              <a:t>Management and compliance</a:t>
            </a:r>
          </a:p>
        </p:txBody>
      </p:sp>
      <p:sp>
        <p:nvSpPr>
          <p:cNvPr id="9" name="TextBox 1"/>
          <p:cNvSpPr txBox="1">
            <a:spLocks noChangeArrowheads="1"/>
          </p:cNvSpPr>
          <p:nvPr userDrawn="1"/>
        </p:nvSpPr>
        <p:spPr bwMode="auto">
          <a:xfrm>
            <a:off x="-184150" y="-184150"/>
            <a:ext cx="1841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2700" smtClean="0">
              <a:solidFill>
                <a:srgbClr val="0079C1"/>
              </a:solidFill>
              <a:latin typeface="Segoe UI" charset="0"/>
              <a:cs typeface="Segoe UI" charset="0"/>
            </a:endParaRPr>
          </a:p>
        </p:txBody>
      </p:sp>
      <p:pic>
        <p:nvPicPr>
          <p:cNvPr id="10" name="Picture 12" descr="GFIMailArchiverLogo_GEN_GE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463" y="6245225"/>
            <a:ext cx="1654175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6" y="3745477"/>
            <a:ext cx="6525569" cy="762000"/>
          </a:xfrm>
          <a:prstGeom prst="rect">
            <a:avLst/>
          </a:prstGeom>
        </p:spPr>
        <p:txBody>
          <a:bodyPr anchor="t"/>
          <a:lstStyle>
            <a:lvl1pPr algn="ctr">
              <a:defRPr sz="1600" b="0" i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65180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Titl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-19050" y="0"/>
            <a:ext cx="9163050" cy="6858000"/>
          </a:xfrm>
          <a:prstGeom prst="rect">
            <a:avLst/>
          </a:prstGeom>
          <a:solidFill>
            <a:srgbClr val="F4F4F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itchFamily="34" charset="0"/>
              <a:buNone/>
            </a:pPr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2449513" y="3430588"/>
            <a:ext cx="4244975" cy="1584325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836" tIns="46711" rIns="89836" bIns="46711"/>
          <a:lstStyle>
            <a:lvl1pPr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</a:pPr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2449513" y="1844675"/>
            <a:ext cx="4244975" cy="1585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836" tIns="46711" rIns="89836" bIns="46711"/>
          <a:lstStyle>
            <a:lvl1pPr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122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</a:pPr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pic>
        <p:nvPicPr>
          <p:cNvPr id="6" name="Picture 9" descr="GFIMailArchiverLogoCentered_EN_GEN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588" y="2247900"/>
            <a:ext cx="4314825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451100" y="3437468"/>
            <a:ext cx="4241800" cy="1583267"/>
          </a:xfrm>
          <a:effectLst/>
        </p:spPr>
        <p:txBody>
          <a:bodyPr anchor="ctr"/>
          <a:lstStyle>
            <a:lvl1pPr algn="ctr">
              <a:defRPr sz="2600" b="0" i="0" cap="none" spc="0" baseline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17578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&amp;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GFI_logo_RGB_squar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61547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1975" y="1268413"/>
            <a:ext cx="8032750" cy="4568825"/>
          </a:xfrm>
        </p:spPr>
        <p:txBody>
          <a:bodyPr/>
          <a:lstStyle>
            <a:lvl1pPr marL="0" indent="0">
              <a:buClr>
                <a:srgbClr val="0079C1"/>
              </a:buClr>
              <a:buSzPct val="120000"/>
              <a:buFontTx/>
              <a:buNone/>
              <a:defRPr sz="1800"/>
            </a:lvl1pPr>
            <a:lvl2pPr marL="717550" indent="-358775">
              <a:buSzPct val="120000"/>
              <a:buFont typeface="Vrinda" pitchFamily="34" charset="0"/>
              <a:buChar char="»"/>
              <a:defRPr sz="1800"/>
            </a:lvl2pPr>
            <a:lvl3pPr marL="982663" indent="-260350">
              <a:defRPr sz="1600"/>
            </a:lvl3pPr>
            <a:lvl4pPr marL="1162050" indent="-179388">
              <a:defRPr sz="1600"/>
            </a:lvl4pPr>
            <a:lvl5pPr marL="1435100" indent="-273050">
              <a:buFont typeface="Arial" pitchFamily="34" charset="0"/>
              <a:buChar char="–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16675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561975" y="295275"/>
            <a:ext cx="8024813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1975" y="1268413"/>
            <a:ext cx="8013700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GB" altLang="ru-RU" smtClean="0"/>
              <a:t>Fourth level</a:t>
            </a:r>
          </a:p>
          <a:p>
            <a:pPr lvl="4"/>
            <a:r>
              <a:rPr lang="en-GB" altLang="ru-RU" smtClean="0"/>
              <a:t> Fifth level</a:t>
            </a:r>
            <a:endParaRPr lang="en-US" altLang="ru-RU" smtClean="0"/>
          </a:p>
        </p:txBody>
      </p:sp>
      <p:sp>
        <p:nvSpPr>
          <p:cNvPr id="10" name="TextBox 9"/>
          <p:cNvSpPr txBox="1"/>
          <p:nvPr/>
        </p:nvSpPr>
        <p:spPr>
          <a:xfrm>
            <a:off x="8429625" y="104775"/>
            <a:ext cx="533400" cy="2159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C5E237D1-987A-4DCA-B8B5-E91E2075900F}" type="slidenum">
              <a:rPr lang="en-GB" altLang="ru-RU" sz="800" i="1">
                <a:solidFill>
                  <a:schemeClr val="bg2"/>
                </a:solidFill>
              </a:rPr>
              <a:pPr algn="r" eaLnBrk="1" hangingPunct="1"/>
              <a:t>‹#›</a:t>
            </a:fld>
            <a:endParaRPr lang="en-GB" altLang="ru-RU" sz="800" i="1">
              <a:solidFill>
                <a:schemeClr val="bg2"/>
              </a:solidFill>
            </a:endParaRPr>
          </a:p>
        </p:txBody>
      </p:sp>
      <p:pic>
        <p:nvPicPr>
          <p:cNvPr id="1029" name="Picture 2" descr="N:\Studio\MailArchiver\PPT\Images\lines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r="3262" b="19177"/>
          <a:stretch>
            <a:fillRect/>
          </a:stretch>
        </p:blipFill>
        <p:spPr bwMode="auto">
          <a:xfrm>
            <a:off x="0" y="5872163"/>
            <a:ext cx="91440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2" descr="N:\Studio\Logo\GFI_logo_RGB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6456363"/>
            <a:ext cx="46355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5" r:id="rId3"/>
    <p:sldLayoutId id="2147483996" r:id="rId4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CC3300"/>
        </a:buClr>
        <a:buFont typeface="Wingdings" panose="05000000000000000000" pitchFamily="2" charset="2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42925" indent="-363538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SzPct val="120000"/>
        <a:buFont typeface="Vrinda" pitchFamily="34" charset="0"/>
        <a:buChar char="»"/>
        <a:defRPr>
          <a:solidFill>
            <a:schemeClr val="tx1"/>
          </a:solidFill>
          <a:latin typeface="+mn-lt"/>
        </a:defRPr>
      </a:lvl2pPr>
      <a:lvl3pPr marL="896938" indent="-355600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SzPct val="120000"/>
        <a:buFont typeface="Arial" panose="020B0604020202020204" pitchFamily="34" charset="0"/>
        <a:buChar char="□"/>
        <a:defRPr sz="1600">
          <a:solidFill>
            <a:schemeClr val="tx1"/>
          </a:solidFill>
          <a:latin typeface="+mn-lt"/>
        </a:defRPr>
      </a:lvl3pPr>
      <a:lvl4pPr marL="1165225" indent="-268288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Font typeface="Arial" panose="020B0604020202020204" pitchFamily="34" charset="0"/>
        <a:buChar char="&gt;"/>
        <a:defRPr sz="1600">
          <a:solidFill>
            <a:schemeClr val="tx1"/>
          </a:solidFill>
          <a:latin typeface="+mn-lt"/>
        </a:defRPr>
      </a:lvl4pPr>
      <a:lvl5pPr marL="1431925" indent="-266700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Font typeface="Arial" panose="020B0604020202020204" pitchFamily="34" charset="0"/>
        <a:buChar char="•"/>
        <a:defRPr sz="1600">
          <a:solidFill>
            <a:schemeClr val="tx1"/>
          </a:solidFill>
          <a:latin typeface="+mn-lt"/>
        </a:defRPr>
      </a:lvl5pPr>
      <a:lvl6pPr marL="22860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6pPr>
      <a:lvl7pPr marL="27432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7pPr>
      <a:lvl8pPr marL="32004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8pPr>
      <a:lvl9pPr marL="3657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1"/>
          <p:cNvSpPr>
            <a:spLocks noChangeArrowheads="1"/>
          </p:cNvSpPr>
          <p:nvPr userDrawn="1"/>
        </p:nvSpPr>
        <p:spPr bwMode="auto">
          <a:xfrm>
            <a:off x="-17318" y="0"/>
            <a:ext cx="9161318" cy="6858000"/>
          </a:xfrm>
          <a:prstGeom prst="rect">
            <a:avLst/>
          </a:pr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itchFamily="34" charset="0"/>
              <a:buNone/>
              <a:defRPr/>
            </a:pPr>
            <a:endParaRPr lang="ru-RU" altLang="ru-RU" sz="1765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051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561398" y="295556"/>
            <a:ext cx="8025534" cy="721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882" tIns="50941" rIns="101882" bIns="5094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2052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1399" y="1269066"/>
            <a:ext cx="8013988" cy="464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278" tIns="52145" rIns="100278" bIns="52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GB" altLang="ru-RU" smtClean="0"/>
              <a:t>Fourth level</a:t>
            </a:r>
          </a:p>
          <a:p>
            <a:pPr lvl="4"/>
            <a:r>
              <a:rPr lang="en-GB" altLang="ru-RU" smtClean="0"/>
              <a:t> Fifth level</a:t>
            </a:r>
            <a:endParaRPr lang="en-US" altLang="ru-RU" smtClean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8429626" y="105056"/>
            <a:ext cx="533977" cy="2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defRPr/>
            </a:pPr>
            <a:fld id="{52F9A56F-0579-42E2-9140-119ACE271A47}" type="slidenum">
              <a:rPr lang="en-GB" altLang="ru-RU" sz="794" i="1" smtClean="0">
                <a:solidFill>
                  <a:srgbClr val="AAAAAA"/>
                </a:solidFill>
              </a:rPr>
              <a:pPr algn="r">
                <a:defRPr/>
              </a:pPr>
              <a:t>‹#›</a:t>
            </a:fld>
            <a:endParaRPr lang="en-GB" altLang="ru-RU" sz="794" i="1" smtClean="0">
              <a:solidFill>
                <a:srgbClr val="AAAAAA"/>
              </a:solidFill>
            </a:endParaRPr>
          </a:p>
        </p:txBody>
      </p:sp>
      <p:pic>
        <p:nvPicPr>
          <p:cNvPr id="2054" name="Picture 12" descr="GFI_logo_RGB_squar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182" y="6007754"/>
            <a:ext cx="346364" cy="336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44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382" b="1" i="1">
          <a:solidFill>
            <a:srgbClr val="0079C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382" b="1" i="1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382" b="1" i="1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382" b="1" i="1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382" b="1" i="1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5pPr>
      <a:lvl6pPr marL="449505" algn="l" rtl="0" fontAlgn="base">
        <a:spcBef>
          <a:spcPct val="0"/>
        </a:spcBef>
        <a:spcAft>
          <a:spcPct val="0"/>
        </a:spcAft>
        <a:defRPr sz="2382" b="1">
          <a:solidFill>
            <a:schemeClr val="bg2"/>
          </a:solidFill>
          <a:latin typeface="Arial" charset="0"/>
        </a:defRPr>
      </a:lvl6pPr>
      <a:lvl7pPr marL="899010" algn="l" rtl="0" fontAlgn="base">
        <a:spcBef>
          <a:spcPct val="0"/>
        </a:spcBef>
        <a:spcAft>
          <a:spcPct val="0"/>
        </a:spcAft>
        <a:defRPr sz="2382" b="1">
          <a:solidFill>
            <a:schemeClr val="bg2"/>
          </a:solidFill>
          <a:latin typeface="Arial" charset="0"/>
        </a:defRPr>
      </a:lvl7pPr>
      <a:lvl8pPr marL="1348516" algn="l" rtl="0" fontAlgn="base">
        <a:spcBef>
          <a:spcPct val="0"/>
        </a:spcBef>
        <a:spcAft>
          <a:spcPct val="0"/>
        </a:spcAft>
        <a:defRPr sz="2382" b="1">
          <a:solidFill>
            <a:schemeClr val="bg2"/>
          </a:solidFill>
          <a:latin typeface="Arial" charset="0"/>
        </a:defRPr>
      </a:lvl8pPr>
      <a:lvl9pPr marL="1798021" algn="l" rtl="0" fontAlgn="base">
        <a:spcBef>
          <a:spcPct val="0"/>
        </a:spcBef>
        <a:spcAft>
          <a:spcPct val="0"/>
        </a:spcAft>
        <a:defRPr sz="2382" b="1">
          <a:solidFill>
            <a:schemeClr val="bg2"/>
          </a:solidFill>
          <a:latin typeface="Arial" charset="0"/>
        </a:defRPr>
      </a:lvl9pPr>
    </p:titleStyle>
    <p:bodyStyle>
      <a:lvl1pPr marL="336194" indent="-336194" algn="l" rtl="0" eaLnBrk="0" fontAlgn="base" hangingPunct="0">
        <a:spcBef>
          <a:spcPct val="0"/>
        </a:spcBef>
        <a:spcAft>
          <a:spcPct val="0"/>
        </a:spcAft>
        <a:buClr>
          <a:srgbClr val="CC3300"/>
        </a:buClr>
        <a:buFont typeface="Wingdings" panose="05000000000000000000" pitchFamily="2" charset="2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33709" indent="-357207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SzPct val="120000"/>
        <a:buFont typeface="Vrinda" panose="020B0502040204020203" pitchFamily="34" charset="0"/>
        <a:buChar char="»"/>
        <a:defRPr>
          <a:solidFill>
            <a:schemeClr val="tx1"/>
          </a:solidFill>
          <a:latin typeface="+mn-lt"/>
          <a:ea typeface="ＭＳ Ｐゴシック" charset="0"/>
        </a:defRPr>
      </a:lvl2pPr>
      <a:lvl3pPr marL="881110" indent="-348802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SzPct val="120000"/>
        <a:buFont typeface="Arial" panose="020B0604020202020204" pitchFamily="34" charset="0"/>
        <a:buChar char="□"/>
        <a:defRPr>
          <a:solidFill>
            <a:schemeClr val="tx1"/>
          </a:solidFill>
          <a:latin typeface="+mn-lt"/>
          <a:ea typeface="ＭＳ Ｐゴシック" charset="0"/>
        </a:defRPr>
      </a:lvl3pPr>
      <a:lvl4pPr marL="1144462" indent="-263352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Font typeface="Arial" panose="020B0604020202020204" pitchFamily="34" charset="0"/>
        <a:buChar char="&gt;"/>
        <a:defRPr>
          <a:solidFill>
            <a:schemeClr val="tx1"/>
          </a:solidFill>
          <a:latin typeface="+mn-lt"/>
          <a:ea typeface="ＭＳ Ｐゴシック" charset="0"/>
        </a:defRPr>
      </a:lvl4pPr>
      <a:lvl5pPr marL="1407814" indent="-261952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ＭＳ Ｐゴシック" charset="0"/>
        </a:defRPr>
      </a:lvl5pPr>
      <a:lvl6pPr marL="2247527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588">
          <a:solidFill>
            <a:schemeClr val="tx1"/>
          </a:solidFill>
          <a:latin typeface="+mn-lt"/>
        </a:defRPr>
      </a:lvl6pPr>
      <a:lvl7pPr marL="2697032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588">
          <a:solidFill>
            <a:schemeClr val="tx1"/>
          </a:solidFill>
          <a:latin typeface="+mn-lt"/>
        </a:defRPr>
      </a:lvl7pPr>
      <a:lvl8pPr marL="3146538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588">
          <a:solidFill>
            <a:schemeClr val="tx1"/>
          </a:solidFill>
          <a:latin typeface="+mn-lt"/>
        </a:defRPr>
      </a:lvl8pPr>
      <a:lvl9pPr marL="3596043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588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49505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89901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48516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798021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47527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97032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46538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596043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561975" y="295275"/>
            <a:ext cx="8024813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1975" y="1268413"/>
            <a:ext cx="8013700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 Fifth level</a:t>
            </a:r>
            <a:endParaRPr lang="en-US" altLang="en-US" smtClean="0"/>
          </a:p>
        </p:txBody>
      </p:sp>
      <p:sp>
        <p:nvSpPr>
          <p:cNvPr id="1028" name="TextBox 9"/>
          <p:cNvSpPr txBox="1">
            <a:spLocks noChangeArrowheads="1"/>
          </p:cNvSpPr>
          <p:nvPr userDrawn="1"/>
        </p:nvSpPr>
        <p:spPr bwMode="auto">
          <a:xfrm>
            <a:off x="8429625" y="104775"/>
            <a:ext cx="5334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rgbClr val="CC3300"/>
              </a:buClr>
              <a:buFont typeface="Arial" pitchFamily="34" charset="0"/>
              <a:buNone/>
            </a:pPr>
            <a:fld id="{8BF3745C-738D-4CE3-A90D-DCBFD239E3F1}" type="slidenum">
              <a:rPr lang="en-GB" altLang="en-US" sz="800" i="1">
                <a:solidFill>
                  <a:srgbClr val="666666"/>
                </a:solidFill>
              </a:rPr>
              <a:pPr algn="r" eaLnBrk="1" hangingPunct="1">
                <a:spcBef>
                  <a:spcPct val="50000"/>
                </a:spcBef>
                <a:buClr>
                  <a:srgbClr val="CC3300"/>
                </a:buClr>
                <a:buFont typeface="Arial" pitchFamily="34" charset="0"/>
                <a:buNone/>
              </a:pPr>
              <a:t>‹#›</a:t>
            </a:fld>
            <a:endParaRPr lang="en-GB" altLang="en-US" sz="800" i="1">
              <a:solidFill>
                <a:srgbClr val="666666"/>
              </a:solidFill>
            </a:endParaRPr>
          </a:p>
        </p:txBody>
      </p:sp>
      <p:sp>
        <p:nvSpPr>
          <p:cNvPr id="1029" name="TextBox 5"/>
          <p:cNvSpPr txBox="1">
            <a:spLocks noChangeArrowheads="1"/>
          </p:cNvSpPr>
          <p:nvPr userDrawn="1"/>
        </p:nvSpPr>
        <p:spPr bwMode="auto">
          <a:xfrm>
            <a:off x="-617538" y="1041400"/>
            <a:ext cx="18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669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7" r:id="rId4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79C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CC3300"/>
        </a:buClr>
        <a:buFont typeface="Wingdings" pitchFamily="2" charset="2"/>
        <a:defRPr sz="1600">
          <a:solidFill>
            <a:srgbClr val="555555"/>
          </a:solidFill>
          <a:latin typeface="+mn-lt"/>
          <a:ea typeface="ＭＳ Ｐゴシック" charset="0"/>
          <a:cs typeface="ＭＳ Ｐゴシック" charset="0"/>
        </a:defRPr>
      </a:lvl1pPr>
      <a:lvl2pPr marL="449263" indent="-215900" algn="l" rtl="0" eaLnBrk="0" fontAlgn="base" hangingPunct="0">
        <a:spcBef>
          <a:spcPts val="400"/>
        </a:spcBef>
        <a:spcAft>
          <a:spcPts val="600"/>
        </a:spcAft>
        <a:buClr>
          <a:srgbClr val="0079C1"/>
        </a:buClr>
        <a:buSzPct val="120000"/>
        <a:buFont typeface="Vrinda" pitchFamily="34" charset="0"/>
        <a:buChar char="»"/>
        <a:defRPr sz="1600">
          <a:solidFill>
            <a:srgbClr val="555555"/>
          </a:solidFill>
          <a:latin typeface="+mn-lt"/>
          <a:ea typeface="ＭＳ Ｐゴシック" charset="0"/>
        </a:defRPr>
      </a:lvl2pPr>
      <a:lvl3pPr marL="449263" indent="-215900" algn="l" rtl="0" eaLnBrk="0" fontAlgn="base" hangingPunct="0">
        <a:spcBef>
          <a:spcPts val="400"/>
        </a:spcBef>
        <a:spcAft>
          <a:spcPts val="600"/>
        </a:spcAft>
        <a:buClr>
          <a:srgbClr val="0079C1"/>
        </a:buClr>
        <a:buSzPct val="120000"/>
        <a:buFont typeface="Arial" pitchFamily="34" charset="0"/>
        <a:buChar char="□"/>
        <a:defRPr sz="1600">
          <a:solidFill>
            <a:srgbClr val="555555"/>
          </a:solidFill>
          <a:latin typeface="+mn-lt"/>
          <a:ea typeface="ＭＳ Ｐゴシック" charset="0"/>
        </a:defRPr>
      </a:lvl3pPr>
      <a:lvl4pPr marL="449263" indent="-215900" algn="l" rtl="0" eaLnBrk="0" fontAlgn="base" hangingPunct="0">
        <a:spcBef>
          <a:spcPts val="400"/>
        </a:spcBef>
        <a:spcAft>
          <a:spcPts val="600"/>
        </a:spcAft>
        <a:buClr>
          <a:srgbClr val="0079C1"/>
        </a:buClr>
        <a:buFont typeface="Arial" pitchFamily="34" charset="0"/>
        <a:buChar char="&gt;"/>
        <a:defRPr sz="1600">
          <a:solidFill>
            <a:srgbClr val="555555"/>
          </a:solidFill>
          <a:latin typeface="+mn-lt"/>
          <a:ea typeface="ＭＳ Ｐゴシック" charset="0"/>
        </a:defRPr>
      </a:lvl4pPr>
      <a:lvl5pPr marL="449263" indent="-215900" algn="l" rtl="0" eaLnBrk="0" fontAlgn="base" hangingPunct="0">
        <a:spcBef>
          <a:spcPts val="400"/>
        </a:spcBef>
        <a:spcAft>
          <a:spcPts val="600"/>
        </a:spcAft>
        <a:buClr>
          <a:srgbClr val="0079C1"/>
        </a:buClr>
        <a:buFont typeface="Arial" pitchFamily="34" charset="0"/>
        <a:buChar char="•"/>
        <a:defRPr sz="1600">
          <a:solidFill>
            <a:srgbClr val="555555"/>
          </a:solidFill>
          <a:latin typeface="+mn-lt"/>
          <a:ea typeface="ＭＳ Ｐゴシック" charset="0"/>
        </a:defRPr>
      </a:lvl5pPr>
      <a:lvl6pPr marL="22860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6pPr>
      <a:lvl7pPr marL="27432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7pPr>
      <a:lvl8pPr marL="32004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8pPr>
      <a:lvl9pPr marL="3657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1"/>
          <p:cNvSpPr>
            <a:spLocks noChangeArrowheads="1"/>
          </p:cNvSpPr>
          <p:nvPr userDrawn="1"/>
        </p:nvSpPr>
        <p:spPr bwMode="auto">
          <a:xfrm>
            <a:off x="-17318" y="0"/>
            <a:ext cx="9161318" cy="6858000"/>
          </a:xfrm>
          <a:prstGeom prst="rect">
            <a:avLst/>
          </a:pr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ru-RU" altLang="ru-RU" sz="1765" smtClean="0">
              <a:solidFill>
                <a:srgbClr val="000000"/>
              </a:solidFill>
            </a:endParaRPr>
          </a:p>
        </p:txBody>
      </p:sp>
      <p:sp>
        <p:nvSpPr>
          <p:cNvPr id="3075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561398" y="295556"/>
            <a:ext cx="8025534" cy="721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882" tIns="50941" rIns="101882" bIns="5094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3076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1399" y="1269066"/>
            <a:ext cx="8013988" cy="464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278" tIns="52145" rIns="100278" bIns="52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GB" altLang="ru-RU" smtClean="0"/>
              <a:t>Fourth level</a:t>
            </a:r>
          </a:p>
          <a:p>
            <a:pPr lvl="4"/>
            <a:r>
              <a:rPr lang="en-GB" altLang="ru-RU" smtClean="0"/>
              <a:t> Fifth level</a:t>
            </a:r>
            <a:endParaRPr lang="en-US" altLang="ru-RU" smtClean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8429626" y="105056"/>
            <a:ext cx="533977" cy="2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algn="r"/>
            <a:fld id="{82DB9F01-651D-4E21-BFE4-484F552D0114}" type="slidenum">
              <a:rPr lang="en-GB" altLang="ru-RU" sz="794" i="1" smtClean="0">
                <a:solidFill>
                  <a:srgbClr val="AAAAAA"/>
                </a:solidFill>
              </a:rPr>
              <a:pPr algn="r"/>
              <a:t>‹#›</a:t>
            </a:fld>
            <a:endParaRPr lang="en-GB" altLang="ru-RU" sz="794" i="1" smtClean="0">
              <a:solidFill>
                <a:srgbClr val="AAAAAA"/>
              </a:solidFill>
            </a:endParaRPr>
          </a:p>
        </p:txBody>
      </p:sp>
      <p:pic>
        <p:nvPicPr>
          <p:cNvPr id="3078" name="Picture 12" descr="GFI_logo_RGB_squar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182" y="6007754"/>
            <a:ext cx="346364" cy="336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60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382" b="1" i="1">
          <a:solidFill>
            <a:srgbClr val="0079C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382" b="1" i="1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382" b="1" i="1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382" b="1" i="1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382" b="1" i="1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5pPr>
      <a:lvl6pPr marL="449505" algn="l" rtl="0" fontAlgn="base">
        <a:spcBef>
          <a:spcPct val="0"/>
        </a:spcBef>
        <a:spcAft>
          <a:spcPct val="0"/>
        </a:spcAft>
        <a:defRPr sz="2382" b="1">
          <a:solidFill>
            <a:schemeClr val="bg2"/>
          </a:solidFill>
          <a:latin typeface="Arial" charset="0"/>
        </a:defRPr>
      </a:lvl6pPr>
      <a:lvl7pPr marL="899010" algn="l" rtl="0" fontAlgn="base">
        <a:spcBef>
          <a:spcPct val="0"/>
        </a:spcBef>
        <a:spcAft>
          <a:spcPct val="0"/>
        </a:spcAft>
        <a:defRPr sz="2382" b="1">
          <a:solidFill>
            <a:schemeClr val="bg2"/>
          </a:solidFill>
          <a:latin typeface="Arial" charset="0"/>
        </a:defRPr>
      </a:lvl7pPr>
      <a:lvl8pPr marL="1348516" algn="l" rtl="0" fontAlgn="base">
        <a:spcBef>
          <a:spcPct val="0"/>
        </a:spcBef>
        <a:spcAft>
          <a:spcPct val="0"/>
        </a:spcAft>
        <a:defRPr sz="2382" b="1">
          <a:solidFill>
            <a:schemeClr val="bg2"/>
          </a:solidFill>
          <a:latin typeface="Arial" charset="0"/>
        </a:defRPr>
      </a:lvl8pPr>
      <a:lvl9pPr marL="1798021" algn="l" rtl="0" fontAlgn="base">
        <a:spcBef>
          <a:spcPct val="0"/>
        </a:spcBef>
        <a:spcAft>
          <a:spcPct val="0"/>
        </a:spcAft>
        <a:defRPr sz="2382" b="1">
          <a:solidFill>
            <a:schemeClr val="bg2"/>
          </a:solidFill>
          <a:latin typeface="Arial" charset="0"/>
        </a:defRPr>
      </a:lvl9pPr>
    </p:titleStyle>
    <p:bodyStyle>
      <a:lvl1pPr marL="336194" indent="-336194" algn="l" rtl="0" eaLnBrk="0" fontAlgn="base" hangingPunct="0">
        <a:spcBef>
          <a:spcPct val="0"/>
        </a:spcBef>
        <a:spcAft>
          <a:spcPct val="0"/>
        </a:spcAft>
        <a:buClr>
          <a:srgbClr val="CC3300"/>
        </a:buClr>
        <a:buFont typeface="Wingdings" panose="05000000000000000000" pitchFamily="2" charset="2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33709" indent="-357207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SzPct val="120000"/>
        <a:buFont typeface="Vrinda" pitchFamily="34" charset="0"/>
        <a:buChar char="»"/>
        <a:defRPr>
          <a:solidFill>
            <a:schemeClr val="tx1"/>
          </a:solidFill>
          <a:latin typeface="+mn-lt"/>
          <a:ea typeface="ＭＳ Ｐゴシック" charset="0"/>
        </a:defRPr>
      </a:lvl2pPr>
      <a:lvl3pPr marL="881110" indent="-348802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SzPct val="120000"/>
        <a:buFont typeface="Arial" panose="020B0604020202020204" pitchFamily="34" charset="0"/>
        <a:buChar char="□"/>
        <a:defRPr>
          <a:solidFill>
            <a:schemeClr val="tx1"/>
          </a:solidFill>
          <a:latin typeface="+mn-lt"/>
          <a:ea typeface="ＭＳ Ｐゴシック" charset="0"/>
        </a:defRPr>
      </a:lvl3pPr>
      <a:lvl4pPr marL="1144462" indent="-263352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Font typeface="Arial" panose="020B0604020202020204" pitchFamily="34" charset="0"/>
        <a:buChar char="&gt;"/>
        <a:defRPr>
          <a:solidFill>
            <a:schemeClr val="tx1"/>
          </a:solidFill>
          <a:latin typeface="+mn-lt"/>
          <a:ea typeface="ＭＳ Ｐゴシック" charset="0"/>
        </a:defRPr>
      </a:lvl4pPr>
      <a:lvl5pPr marL="1407814" indent="-261952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ＭＳ Ｐゴシック" charset="0"/>
        </a:defRPr>
      </a:lvl5pPr>
      <a:lvl6pPr marL="2247527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588">
          <a:solidFill>
            <a:schemeClr val="tx1"/>
          </a:solidFill>
          <a:latin typeface="+mn-lt"/>
        </a:defRPr>
      </a:lvl6pPr>
      <a:lvl7pPr marL="2697032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588">
          <a:solidFill>
            <a:schemeClr val="tx1"/>
          </a:solidFill>
          <a:latin typeface="+mn-lt"/>
        </a:defRPr>
      </a:lvl7pPr>
      <a:lvl8pPr marL="3146538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588">
          <a:solidFill>
            <a:schemeClr val="tx1"/>
          </a:solidFill>
          <a:latin typeface="+mn-lt"/>
        </a:defRPr>
      </a:lvl8pPr>
      <a:lvl9pPr marL="3596043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588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49505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89901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48516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798021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47527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97032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46538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596043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561975" y="295275"/>
            <a:ext cx="8024813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1975" y="1268413"/>
            <a:ext cx="8013700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GB" altLang="ru-RU" smtClean="0"/>
              <a:t>Fourth level</a:t>
            </a:r>
          </a:p>
          <a:p>
            <a:pPr lvl="4"/>
            <a:r>
              <a:rPr lang="en-GB" altLang="ru-RU" smtClean="0"/>
              <a:t> Fifth level</a:t>
            </a:r>
            <a:endParaRPr lang="en-US" altLang="ru-RU" smtClean="0"/>
          </a:p>
        </p:txBody>
      </p:sp>
      <p:sp>
        <p:nvSpPr>
          <p:cNvPr id="10" name="TextBox 9"/>
          <p:cNvSpPr txBox="1"/>
          <p:nvPr/>
        </p:nvSpPr>
        <p:spPr>
          <a:xfrm>
            <a:off x="8429625" y="104775"/>
            <a:ext cx="533400" cy="2159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21E1C5BE-BC08-4206-B5C7-9E88B16920BF}" type="slidenum">
              <a:rPr lang="en-GB" altLang="ru-RU" sz="800" i="1" smtClean="0">
                <a:solidFill>
                  <a:srgbClr val="AAAAAA"/>
                </a:solidFill>
              </a:rPr>
              <a:pPr algn="r" eaLnBrk="1" hangingPunct="1">
                <a:defRPr/>
              </a:pPr>
              <a:t>‹#›</a:t>
            </a:fld>
            <a:endParaRPr lang="en-GB" altLang="ru-RU" sz="800" i="1" smtClean="0">
              <a:solidFill>
                <a:srgbClr val="AAAAAA"/>
              </a:solidFill>
            </a:endParaRPr>
          </a:p>
        </p:txBody>
      </p:sp>
      <p:pic>
        <p:nvPicPr>
          <p:cNvPr id="1029" name="Picture 2" descr="N:\Studio\MailArchiver\PPT\Images\lines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r="3262" b="19177"/>
          <a:stretch>
            <a:fillRect/>
          </a:stretch>
        </p:blipFill>
        <p:spPr bwMode="auto">
          <a:xfrm>
            <a:off x="0" y="5872163"/>
            <a:ext cx="91440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2" descr="N:\Studio\Logo\GFI_logo_RGB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600" y="6450013"/>
            <a:ext cx="461963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52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CC3300"/>
        </a:buClr>
        <a:buFont typeface="Wingdings" panose="05000000000000000000" pitchFamily="2" charset="2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42925" indent="-363538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SzPct val="120000"/>
        <a:buFont typeface="Vrinda" panose="020B0502040204020203" pitchFamily="34" charset="0"/>
        <a:buChar char="»"/>
        <a:defRPr>
          <a:solidFill>
            <a:schemeClr val="tx1"/>
          </a:solidFill>
          <a:latin typeface="+mn-lt"/>
        </a:defRPr>
      </a:lvl2pPr>
      <a:lvl3pPr marL="896938" indent="-355600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SzPct val="120000"/>
        <a:buFont typeface="Arial" panose="020B0604020202020204" pitchFamily="34" charset="0"/>
        <a:buChar char="□"/>
        <a:defRPr sz="1600">
          <a:solidFill>
            <a:schemeClr val="tx1"/>
          </a:solidFill>
          <a:latin typeface="+mn-lt"/>
        </a:defRPr>
      </a:lvl3pPr>
      <a:lvl4pPr marL="1165225" indent="-268288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Font typeface="Arial" panose="020B0604020202020204" pitchFamily="34" charset="0"/>
        <a:buChar char="&gt;"/>
        <a:defRPr sz="1600">
          <a:solidFill>
            <a:schemeClr val="tx1"/>
          </a:solidFill>
          <a:latin typeface="+mn-lt"/>
        </a:defRPr>
      </a:lvl4pPr>
      <a:lvl5pPr marL="1431925" indent="-266700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Font typeface="Arial" panose="020B0604020202020204" pitchFamily="34" charset="0"/>
        <a:buChar char="•"/>
        <a:defRPr sz="1600">
          <a:solidFill>
            <a:schemeClr val="tx1"/>
          </a:solidFill>
          <a:latin typeface="+mn-lt"/>
        </a:defRPr>
      </a:lvl5pPr>
      <a:lvl6pPr marL="22860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6pPr>
      <a:lvl7pPr marL="27432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7pPr>
      <a:lvl8pPr marL="32004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8pPr>
      <a:lvl9pPr marL="3657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561975" y="295275"/>
            <a:ext cx="8024813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1975" y="1268413"/>
            <a:ext cx="8013700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GB" altLang="ru-RU" smtClean="0"/>
              <a:t>Fourth level</a:t>
            </a:r>
          </a:p>
          <a:p>
            <a:pPr lvl="4"/>
            <a:r>
              <a:rPr lang="en-GB" altLang="ru-RU" smtClean="0"/>
              <a:t> Fifth level</a:t>
            </a:r>
            <a:endParaRPr lang="en-US" altLang="ru-RU" smtClean="0"/>
          </a:p>
        </p:txBody>
      </p:sp>
      <p:sp>
        <p:nvSpPr>
          <p:cNvPr id="10" name="TextBox 9"/>
          <p:cNvSpPr txBox="1"/>
          <p:nvPr/>
        </p:nvSpPr>
        <p:spPr>
          <a:xfrm>
            <a:off x="8429625" y="104775"/>
            <a:ext cx="533400" cy="2159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7E11F7E-B448-40BD-98F2-D5D376EB6AA0}" type="slidenum">
              <a:rPr lang="en-GB" altLang="ru-RU" sz="800" i="1">
                <a:solidFill>
                  <a:srgbClr val="AAAAAA"/>
                </a:solidFill>
              </a:rPr>
              <a:pPr algn="r" eaLnBrk="1" hangingPunct="1"/>
              <a:t>‹#›</a:t>
            </a:fld>
            <a:endParaRPr lang="en-GB" altLang="ru-RU" sz="800" i="1">
              <a:solidFill>
                <a:srgbClr val="AAAAAA"/>
              </a:solidFill>
            </a:endParaRPr>
          </a:p>
        </p:txBody>
      </p:sp>
      <p:pic>
        <p:nvPicPr>
          <p:cNvPr id="1029" name="Picture 2" descr="N:\Studio\MailArchiver\PPT\Images\lines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r="3262" b="19177"/>
          <a:stretch>
            <a:fillRect/>
          </a:stretch>
        </p:blipFill>
        <p:spPr bwMode="auto">
          <a:xfrm>
            <a:off x="0" y="5872163"/>
            <a:ext cx="91440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2" descr="N:\Studio\Logo\GFI_logo_RGB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6456363"/>
            <a:ext cx="46355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77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79C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CC3300"/>
        </a:buClr>
        <a:buFont typeface="Wingdings" panose="05000000000000000000" pitchFamily="2" charset="2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42925" indent="-363538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SzPct val="120000"/>
        <a:buFont typeface="Vrinda" pitchFamily="34" charset="0"/>
        <a:buChar char="»"/>
        <a:defRPr>
          <a:solidFill>
            <a:schemeClr val="tx1"/>
          </a:solidFill>
          <a:latin typeface="+mn-lt"/>
        </a:defRPr>
      </a:lvl2pPr>
      <a:lvl3pPr marL="896938" indent="-355600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SzPct val="120000"/>
        <a:buFont typeface="Arial" panose="020B0604020202020204" pitchFamily="34" charset="0"/>
        <a:buChar char="□"/>
        <a:defRPr sz="1600">
          <a:solidFill>
            <a:schemeClr val="tx1"/>
          </a:solidFill>
          <a:latin typeface="+mn-lt"/>
        </a:defRPr>
      </a:lvl3pPr>
      <a:lvl4pPr marL="1165225" indent="-268288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Font typeface="Arial" panose="020B0604020202020204" pitchFamily="34" charset="0"/>
        <a:buChar char="&gt;"/>
        <a:defRPr sz="1600">
          <a:solidFill>
            <a:schemeClr val="tx1"/>
          </a:solidFill>
          <a:latin typeface="+mn-lt"/>
        </a:defRPr>
      </a:lvl4pPr>
      <a:lvl5pPr marL="1431925" indent="-266700" algn="l" rtl="0" eaLnBrk="0" fontAlgn="base" hangingPunct="0">
        <a:spcBef>
          <a:spcPct val="20000"/>
        </a:spcBef>
        <a:spcAft>
          <a:spcPct val="0"/>
        </a:spcAft>
        <a:buClr>
          <a:srgbClr val="0079C1"/>
        </a:buClr>
        <a:buFont typeface="Arial" panose="020B0604020202020204" pitchFamily="34" charset="0"/>
        <a:buChar char="•"/>
        <a:defRPr sz="1600">
          <a:solidFill>
            <a:schemeClr val="tx1"/>
          </a:solidFill>
          <a:latin typeface="+mn-lt"/>
        </a:defRPr>
      </a:lvl5pPr>
      <a:lvl6pPr marL="22860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6pPr>
      <a:lvl7pPr marL="27432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7pPr>
      <a:lvl8pPr marL="32004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8pPr>
      <a:lvl9pPr marL="3657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561975" y="295275"/>
            <a:ext cx="8024813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1975" y="1268413"/>
            <a:ext cx="8013700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 Fifth level</a:t>
            </a:r>
            <a:endParaRPr lang="en-US" altLang="en-US" smtClean="0"/>
          </a:p>
        </p:txBody>
      </p:sp>
      <p:sp>
        <p:nvSpPr>
          <p:cNvPr id="1028" name="TextBox 9"/>
          <p:cNvSpPr txBox="1">
            <a:spLocks noChangeArrowheads="1"/>
          </p:cNvSpPr>
          <p:nvPr userDrawn="1"/>
        </p:nvSpPr>
        <p:spPr bwMode="auto">
          <a:xfrm>
            <a:off x="8429625" y="104775"/>
            <a:ext cx="5334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rgbClr val="CC3300"/>
              </a:buClr>
              <a:buFont typeface="Arial" pitchFamily="34" charset="0"/>
              <a:buNone/>
            </a:pPr>
            <a:fld id="{8BF3745C-738D-4CE3-A90D-DCBFD239E3F1}" type="slidenum">
              <a:rPr lang="en-GB" altLang="en-US" sz="800" i="1">
                <a:solidFill>
                  <a:srgbClr val="666666"/>
                </a:solidFill>
              </a:rPr>
              <a:pPr algn="r" eaLnBrk="1" hangingPunct="1">
                <a:spcBef>
                  <a:spcPct val="50000"/>
                </a:spcBef>
                <a:buClr>
                  <a:srgbClr val="CC3300"/>
                </a:buClr>
                <a:buFont typeface="Arial" pitchFamily="34" charset="0"/>
                <a:buNone/>
              </a:pPr>
              <a:t>‹#›</a:t>
            </a:fld>
            <a:endParaRPr lang="en-GB" altLang="en-US" sz="800" i="1">
              <a:solidFill>
                <a:srgbClr val="666666"/>
              </a:solidFill>
            </a:endParaRPr>
          </a:p>
        </p:txBody>
      </p:sp>
      <p:sp>
        <p:nvSpPr>
          <p:cNvPr id="1029" name="TextBox 5"/>
          <p:cNvSpPr txBox="1">
            <a:spLocks noChangeArrowheads="1"/>
          </p:cNvSpPr>
          <p:nvPr userDrawn="1"/>
        </p:nvSpPr>
        <p:spPr bwMode="auto">
          <a:xfrm>
            <a:off x="-617538" y="1041400"/>
            <a:ext cx="18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8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79C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79C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CC3300"/>
        </a:buClr>
        <a:buFont typeface="Wingdings" pitchFamily="2" charset="2"/>
        <a:defRPr sz="1600">
          <a:solidFill>
            <a:srgbClr val="555555"/>
          </a:solidFill>
          <a:latin typeface="+mn-lt"/>
          <a:ea typeface="ＭＳ Ｐゴシック" charset="0"/>
          <a:cs typeface="ＭＳ Ｐゴシック" charset="0"/>
        </a:defRPr>
      </a:lvl1pPr>
      <a:lvl2pPr marL="449263" indent="-215900" algn="l" rtl="0" eaLnBrk="0" fontAlgn="base" hangingPunct="0">
        <a:spcBef>
          <a:spcPts val="400"/>
        </a:spcBef>
        <a:spcAft>
          <a:spcPts val="600"/>
        </a:spcAft>
        <a:buClr>
          <a:srgbClr val="0079C1"/>
        </a:buClr>
        <a:buSzPct val="120000"/>
        <a:buFont typeface="Vrinda" pitchFamily="34" charset="0"/>
        <a:buChar char="»"/>
        <a:defRPr sz="1600">
          <a:solidFill>
            <a:srgbClr val="555555"/>
          </a:solidFill>
          <a:latin typeface="+mn-lt"/>
          <a:ea typeface="ＭＳ Ｐゴシック" charset="0"/>
        </a:defRPr>
      </a:lvl2pPr>
      <a:lvl3pPr marL="449263" indent="-215900" algn="l" rtl="0" eaLnBrk="0" fontAlgn="base" hangingPunct="0">
        <a:spcBef>
          <a:spcPts val="400"/>
        </a:spcBef>
        <a:spcAft>
          <a:spcPts val="600"/>
        </a:spcAft>
        <a:buClr>
          <a:srgbClr val="0079C1"/>
        </a:buClr>
        <a:buSzPct val="120000"/>
        <a:buFont typeface="Arial" pitchFamily="34" charset="0"/>
        <a:buChar char="□"/>
        <a:defRPr sz="1600">
          <a:solidFill>
            <a:srgbClr val="555555"/>
          </a:solidFill>
          <a:latin typeface="+mn-lt"/>
          <a:ea typeface="ＭＳ Ｐゴシック" charset="0"/>
        </a:defRPr>
      </a:lvl3pPr>
      <a:lvl4pPr marL="449263" indent="-215900" algn="l" rtl="0" eaLnBrk="0" fontAlgn="base" hangingPunct="0">
        <a:spcBef>
          <a:spcPts val="400"/>
        </a:spcBef>
        <a:spcAft>
          <a:spcPts val="600"/>
        </a:spcAft>
        <a:buClr>
          <a:srgbClr val="0079C1"/>
        </a:buClr>
        <a:buFont typeface="Arial" pitchFamily="34" charset="0"/>
        <a:buChar char="&gt;"/>
        <a:defRPr sz="1600">
          <a:solidFill>
            <a:srgbClr val="555555"/>
          </a:solidFill>
          <a:latin typeface="+mn-lt"/>
          <a:ea typeface="ＭＳ Ｐゴシック" charset="0"/>
        </a:defRPr>
      </a:lvl4pPr>
      <a:lvl5pPr marL="449263" indent="-215900" algn="l" rtl="0" eaLnBrk="0" fontAlgn="base" hangingPunct="0">
        <a:spcBef>
          <a:spcPts val="400"/>
        </a:spcBef>
        <a:spcAft>
          <a:spcPts val="600"/>
        </a:spcAft>
        <a:buClr>
          <a:srgbClr val="0079C1"/>
        </a:buClr>
        <a:buFont typeface="Arial" pitchFamily="34" charset="0"/>
        <a:buChar char="•"/>
        <a:defRPr sz="1600">
          <a:solidFill>
            <a:srgbClr val="555555"/>
          </a:solidFill>
          <a:latin typeface="+mn-lt"/>
          <a:ea typeface="ＭＳ Ｐゴシック" charset="0"/>
        </a:defRPr>
      </a:lvl5pPr>
      <a:lvl6pPr marL="22860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6pPr>
      <a:lvl7pPr marL="27432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7pPr>
      <a:lvl8pPr marL="32004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8pPr>
      <a:lvl9pPr marL="3657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tags" Target="../tags/tag2.xml"/><Relationship Id="rId7" Type="http://schemas.openxmlformats.org/officeDocument/2006/relationships/oleObject" Target="../embeddings/Microsoft_Excel_97-2003_Worksheet2.xls"/><Relationship Id="rId2" Type="http://schemas.openxmlformats.org/officeDocument/2006/relationships/tags" Target="../tags/tag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26.png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Excel_97-2003_Worksheet1.xls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905000" y="2733675"/>
            <a:ext cx="5324475" cy="904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3300"/>
              </a:buCl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 smtClean="0"/>
              <a:t>Партнерская конференция 2016</a:t>
            </a:r>
            <a:endParaRPr lang="en-GB" altLang="ru-RU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Archiver: </a:t>
            </a:r>
            <a:r>
              <a:rPr lang="ru-RU" dirty="0" smtClean="0"/>
              <a:t>архив документов</a:t>
            </a:r>
            <a:endParaRPr lang="ru-R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0" r="22193" b="22514"/>
          <a:stretch/>
        </p:blipFill>
        <p:spPr>
          <a:xfrm>
            <a:off x="561974" y="1017588"/>
            <a:ext cx="8022023" cy="5452038"/>
          </a:xfrm>
        </p:spPr>
      </p:pic>
    </p:spTree>
    <p:extLst>
      <p:ext uri="{BB962C8B-B14F-4D97-AF65-F5344CB8AC3E}">
        <p14:creationId xmlns:p14="http://schemas.microsoft.com/office/powerpoint/2010/main" val="215972386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Archiver: </a:t>
            </a:r>
            <a:r>
              <a:rPr lang="ru-RU" dirty="0" smtClean="0"/>
              <a:t>поиск через «пуск» ОС </a:t>
            </a:r>
            <a:r>
              <a:rPr lang="en-US" dirty="0" smtClean="0"/>
              <a:t>Windows</a:t>
            </a:r>
            <a:endParaRPr lang="ru-R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4" y="1017588"/>
            <a:ext cx="8027923" cy="5017452"/>
          </a:xfrm>
        </p:spPr>
      </p:pic>
    </p:spTree>
    <p:extLst>
      <p:ext uri="{BB962C8B-B14F-4D97-AF65-F5344CB8AC3E}">
        <p14:creationId xmlns:p14="http://schemas.microsoft.com/office/powerpoint/2010/main" val="246114095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Прокси-сервер для защиты и контроля сотрудников</a:t>
            </a:r>
          </a:p>
          <a:p>
            <a:endParaRPr lang="ru-RU" dirty="0"/>
          </a:p>
          <a:p>
            <a:r>
              <a:rPr lang="ru-RU" dirty="0" smtClean="0"/>
              <a:t>Установка в любую сеть:</a:t>
            </a:r>
          </a:p>
          <a:p>
            <a:pPr lvl="1"/>
            <a:r>
              <a:rPr lang="ru-RU" dirty="0" smtClean="0"/>
              <a:t>Центральный шлюз</a:t>
            </a:r>
          </a:p>
          <a:p>
            <a:pPr lvl="1"/>
            <a:r>
              <a:rPr lang="ru-RU" dirty="0" smtClean="0"/>
              <a:t>Распределенная установка</a:t>
            </a:r>
          </a:p>
          <a:p>
            <a:pPr lvl="1"/>
            <a:r>
              <a:rPr lang="ru-RU" dirty="0" smtClean="0"/>
              <a:t>Работа в виде прозрачного прокси</a:t>
            </a:r>
          </a:p>
          <a:p>
            <a:pPr lvl="1"/>
            <a:r>
              <a:rPr lang="ru-RU" dirty="0" smtClean="0"/>
              <a:t>Работа в сетях с публичным </a:t>
            </a:r>
            <a:r>
              <a:rPr lang="en-US" dirty="0" smtClean="0"/>
              <a:t>Wi-Fi</a:t>
            </a:r>
            <a:endParaRPr lang="ru-RU" dirty="0" smtClean="0"/>
          </a:p>
          <a:p>
            <a:pPr lvl="1"/>
            <a:r>
              <a:rPr lang="ru-RU" dirty="0" smtClean="0"/>
              <a:t>Интеграция с </a:t>
            </a:r>
            <a:r>
              <a:rPr lang="en-US" dirty="0" smtClean="0"/>
              <a:t>Active Directory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Проверка всех посещаемых веб-сайтов</a:t>
            </a:r>
          </a:p>
          <a:p>
            <a:endParaRPr lang="ru-RU" dirty="0"/>
          </a:p>
          <a:p>
            <a:r>
              <a:rPr lang="ru-RU" dirty="0" smtClean="0"/>
              <a:t>Проверка зашифрованных данных (</a:t>
            </a:r>
            <a:r>
              <a:rPr lang="en-US" dirty="0" smtClean="0"/>
              <a:t>HTTPS)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Действительно простая настройка правил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</a:t>
            </a:r>
            <a:r>
              <a:rPr lang="en-US" dirty="0" err="1" smtClean="0"/>
              <a:t>WebMonitor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10348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1.000.000.000 </a:t>
            </a:r>
            <a:r>
              <a:rPr lang="ru-RU" dirty="0" smtClean="0"/>
              <a:t>веб-сайтов и ресурсов в базе</a:t>
            </a:r>
          </a:p>
          <a:p>
            <a:endParaRPr lang="ru-RU" dirty="0"/>
          </a:p>
          <a:p>
            <a:r>
              <a:rPr lang="ru-RU" dirty="0" smtClean="0"/>
              <a:t>Десятки точных категорий для настройки фильтра</a:t>
            </a:r>
          </a:p>
          <a:p>
            <a:endParaRPr lang="ru-RU" dirty="0"/>
          </a:p>
          <a:p>
            <a:r>
              <a:rPr lang="ru-RU" dirty="0" smtClean="0"/>
              <a:t>3 антивирусных ядра на борту: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lvl="1"/>
            <a:r>
              <a:rPr lang="en-US" dirty="0" smtClean="0"/>
              <a:t>VIPRE</a:t>
            </a:r>
          </a:p>
          <a:p>
            <a:pPr lvl="1"/>
            <a:r>
              <a:rPr lang="en-US" dirty="0" err="1" smtClean="0"/>
              <a:t>BitDefender</a:t>
            </a:r>
            <a:endParaRPr lang="en-US" dirty="0" smtClean="0"/>
          </a:p>
          <a:p>
            <a:pPr lvl="1"/>
            <a:r>
              <a:rPr lang="en-US" dirty="0" smtClean="0"/>
              <a:t>Kaspersky</a:t>
            </a:r>
          </a:p>
          <a:p>
            <a:endParaRPr lang="en-US" dirty="0"/>
          </a:p>
          <a:p>
            <a:r>
              <a:rPr lang="ru-RU" dirty="0" smtClean="0"/>
              <a:t>Защита от подозрительных веб-сайтов</a:t>
            </a:r>
          </a:p>
          <a:p>
            <a:endParaRPr lang="ru-RU" dirty="0"/>
          </a:p>
          <a:p>
            <a:r>
              <a:rPr lang="ru-RU" dirty="0" smtClean="0"/>
              <a:t>Защита от взломанных веб-сайтов</a:t>
            </a:r>
            <a:endParaRPr lang="ru-RU" dirty="0"/>
          </a:p>
          <a:p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</a:t>
            </a:r>
            <a:r>
              <a:rPr lang="en-US" dirty="0" err="1" smtClean="0"/>
              <a:t>WebMonitor</a:t>
            </a:r>
            <a:endParaRPr lang="ru-RU" dirty="0"/>
          </a:p>
        </p:txBody>
      </p:sp>
      <p:pic>
        <p:nvPicPr>
          <p:cNvPr id="26628" name="Picture 4" descr="Антивирусы VIPRE, BitDefender и Касперский в GFI Web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64" y="2774184"/>
            <a:ext cx="2857500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6656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Автоматический консультант сетевой безопасности</a:t>
            </a:r>
          </a:p>
          <a:p>
            <a:endParaRPr lang="ru-RU" dirty="0"/>
          </a:p>
          <a:p>
            <a:r>
              <a:rPr lang="ru-RU" dirty="0" smtClean="0"/>
              <a:t>Проверка на уязвимости:</a:t>
            </a:r>
          </a:p>
          <a:p>
            <a:pPr lvl="1"/>
            <a:r>
              <a:rPr lang="ru-RU" dirty="0" smtClean="0"/>
              <a:t>По словарю (</a:t>
            </a:r>
            <a:r>
              <a:rPr lang="en-US" dirty="0" smtClean="0"/>
              <a:t>SANS, OVAL)</a:t>
            </a:r>
          </a:p>
          <a:p>
            <a:pPr lvl="1"/>
            <a:r>
              <a:rPr lang="ru-RU" dirty="0" smtClean="0"/>
              <a:t>Небезопасные настройки</a:t>
            </a:r>
          </a:p>
          <a:p>
            <a:pPr lvl="1"/>
            <a:r>
              <a:rPr lang="ru-RU" dirty="0" smtClean="0"/>
              <a:t>Сервера, рабочие станции и аппаратное обеспечение</a:t>
            </a:r>
          </a:p>
          <a:p>
            <a:pPr lvl="1"/>
            <a:endParaRPr lang="ru-RU" dirty="0"/>
          </a:p>
          <a:p>
            <a:r>
              <a:rPr lang="ru-RU" dirty="0" smtClean="0"/>
              <a:t>Проверка на недостающие обновления:</a:t>
            </a:r>
          </a:p>
          <a:p>
            <a:pPr lvl="1"/>
            <a:r>
              <a:rPr lang="ru-RU" dirty="0" smtClean="0"/>
              <a:t>Все популярные ОС</a:t>
            </a:r>
          </a:p>
          <a:p>
            <a:pPr lvl="1"/>
            <a:r>
              <a:rPr lang="ru-RU" dirty="0" smtClean="0"/>
              <a:t>Все популярные приложения (более 5000)</a:t>
            </a:r>
          </a:p>
          <a:p>
            <a:pPr lvl="1"/>
            <a:r>
              <a:rPr lang="ru-RU" dirty="0" smtClean="0"/>
              <a:t>Автоматическая установка обновлений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</a:t>
            </a:r>
            <a:r>
              <a:rPr lang="en-US" dirty="0" err="1" smtClean="0"/>
              <a:t>LanGuard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890516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Расходится, как пирожки:</a:t>
            </a:r>
          </a:p>
          <a:p>
            <a:pPr lvl="1"/>
            <a:r>
              <a:rPr lang="ru-RU" dirty="0" smtClean="0"/>
              <a:t>С первого сканирования – клиент ваш</a:t>
            </a:r>
          </a:p>
          <a:p>
            <a:pPr lvl="1"/>
            <a:endParaRPr lang="ru-RU" dirty="0"/>
          </a:p>
          <a:p>
            <a:r>
              <a:rPr lang="ru-RU" dirty="0" smtClean="0"/>
              <a:t>Стабильная работа в сетях любого размера</a:t>
            </a:r>
          </a:p>
          <a:p>
            <a:endParaRPr lang="ru-RU" dirty="0"/>
          </a:p>
          <a:p>
            <a:r>
              <a:rPr lang="ru-RU" dirty="0" smtClean="0"/>
              <a:t>Действительно тонкая настройка:</a:t>
            </a:r>
          </a:p>
          <a:p>
            <a:pPr lvl="1"/>
            <a:r>
              <a:rPr lang="ru-RU" dirty="0" smtClean="0"/>
              <a:t>Перечень уязвимостей</a:t>
            </a:r>
          </a:p>
          <a:p>
            <a:pPr lvl="1"/>
            <a:r>
              <a:rPr lang="ru-RU" dirty="0" smtClean="0"/>
              <a:t>Проверка обновлений</a:t>
            </a:r>
          </a:p>
          <a:p>
            <a:pPr lvl="1"/>
            <a:r>
              <a:rPr lang="ru-RU" dirty="0" smtClean="0"/>
              <a:t>Списки портов</a:t>
            </a:r>
          </a:p>
          <a:p>
            <a:pPr lvl="1"/>
            <a:r>
              <a:rPr lang="ru-RU" dirty="0" smtClean="0"/>
              <a:t>Списки устройств</a:t>
            </a:r>
          </a:p>
          <a:p>
            <a:pPr lvl="1"/>
            <a:r>
              <a:rPr lang="ru-RU" dirty="0" smtClean="0"/>
              <a:t>Уровень доступа</a:t>
            </a:r>
          </a:p>
          <a:p>
            <a:pPr lvl="1"/>
            <a:endParaRPr lang="ru-RU" dirty="0"/>
          </a:p>
          <a:p>
            <a:r>
              <a:rPr lang="ru-RU" dirty="0" smtClean="0"/>
              <a:t>Бонус:</a:t>
            </a:r>
          </a:p>
          <a:p>
            <a:pPr lvl="1"/>
            <a:r>
              <a:rPr lang="ru-RU" dirty="0" smtClean="0"/>
              <a:t>Инвентаризация аппаратного и программного обеспечения</a:t>
            </a:r>
          </a:p>
          <a:p>
            <a:pPr lvl="1"/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</a:t>
            </a:r>
            <a:r>
              <a:rPr lang="en-US" dirty="0" err="1" smtClean="0"/>
              <a:t>LanGuard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55062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Сбор и анализ событий в сетях любого масштаба</a:t>
            </a:r>
          </a:p>
          <a:p>
            <a:endParaRPr lang="ru-RU" dirty="0"/>
          </a:p>
          <a:p>
            <a:r>
              <a:rPr lang="ru-RU" dirty="0" smtClean="0"/>
              <a:t>Огромное количество поддерживаемых ОС и оборудования:</a:t>
            </a:r>
          </a:p>
          <a:p>
            <a:pPr lvl="1"/>
            <a:r>
              <a:rPr lang="ru-RU" dirty="0" smtClean="0"/>
              <a:t>Все популярные ОС</a:t>
            </a:r>
          </a:p>
          <a:p>
            <a:pPr lvl="1"/>
            <a:r>
              <a:rPr lang="en-US" dirty="0" smtClean="0"/>
              <a:t>Windows Events, Syslog, W3C, CSV, TXT, SNMP</a:t>
            </a:r>
          </a:p>
          <a:p>
            <a:pPr lvl="1"/>
            <a:endParaRPr lang="en-US" dirty="0"/>
          </a:p>
          <a:p>
            <a:r>
              <a:rPr lang="ru-RU" dirty="0" smtClean="0"/>
              <a:t>Тонкая настройка фильтрации сообщений</a:t>
            </a:r>
          </a:p>
          <a:p>
            <a:endParaRPr lang="ru-RU" dirty="0"/>
          </a:p>
          <a:p>
            <a:r>
              <a:rPr lang="ru-RU" dirty="0" smtClean="0"/>
              <a:t>Настройка событий и действий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Отказ от </a:t>
            </a:r>
            <a:r>
              <a:rPr lang="en-US" sz="1600" dirty="0" smtClean="0"/>
              <a:t>MS SQL </a:t>
            </a:r>
            <a:r>
              <a:rPr lang="ru-RU" sz="1600" dirty="0" smtClean="0"/>
              <a:t>в пользу встроенной СУБД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Расшифровка событий!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</a:t>
            </a:r>
            <a:r>
              <a:rPr lang="en-US" dirty="0" err="1" smtClean="0"/>
              <a:t>EventsManager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25457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0388" y="0"/>
            <a:ext cx="8024812" cy="58674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Изменения в прайс-листе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30440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79357" y="522475"/>
            <a:ext cx="7725055" cy="413216"/>
          </a:xfrm>
        </p:spPr>
        <p:txBody>
          <a:bodyPr vert="horz" wrap="square" lIns="80682" tIns="40341" rIns="80682" bIns="40341" numCol="1" anchor="b" anchorCtr="0" compatLnSpc="1">
            <a:prstTxWarp prst="textNoShape">
              <a:avLst/>
            </a:prstTxWarp>
          </a:bodyPr>
          <a:lstStyle/>
          <a:p>
            <a:r>
              <a:rPr lang="ru-RU" sz="2000" b="0" i="0" dirty="0" smtClean="0"/>
              <a:t>Три уровня технической поддержки</a:t>
            </a:r>
            <a:endParaRPr lang="en-US" altLang="ru-RU" sz="2294" dirty="0">
              <a:ea typeface="ＭＳ Ｐゴシック" panose="020B0600070205080204" pitchFamily="34" charset="-128"/>
              <a:cs typeface="Segoe UI" panose="020B0502040204020203" pitchFamily="34" charset="0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561975" y="1271588"/>
            <a:ext cx="8031163" cy="4565650"/>
          </a:xfrm>
          <a:prstGeom prst="rect">
            <a:avLst/>
          </a:prstGeom>
        </p:spPr>
        <p:txBody>
          <a:bodyPr/>
          <a:lstStyle>
            <a:lvl1pPr marL="336194" indent="-33619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33709" indent="-357207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881110" indent="-34880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144462" indent="-2633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407814" indent="-2619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247527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588">
                <a:solidFill>
                  <a:schemeClr val="tx1"/>
                </a:solidFill>
                <a:latin typeface="+mn-lt"/>
              </a:defRPr>
            </a:lvl6pPr>
            <a:lvl7pPr marL="2697032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588">
                <a:solidFill>
                  <a:schemeClr val="tx1"/>
                </a:solidFill>
                <a:latin typeface="+mn-lt"/>
              </a:defRPr>
            </a:lvl7pPr>
            <a:lvl8pPr marL="3146538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588">
                <a:solidFill>
                  <a:schemeClr val="tx1"/>
                </a:solidFill>
                <a:latin typeface="+mn-lt"/>
              </a:defRPr>
            </a:lvl8pPr>
            <a:lvl9pPr marL="3596043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588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Vrinda" pitchFamily="34" charset="0"/>
              <a:buNone/>
            </a:pPr>
            <a:endParaRPr lang="ru-RU" altLang="ru-RU" sz="1800" b="1" kern="0" dirty="0">
              <a:solidFill>
                <a:srgbClr val="000000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2070635" y="1268411"/>
          <a:ext cx="4996380" cy="4819984"/>
        </p:xfrm>
        <a:graphic>
          <a:graphicData uri="http://schemas.openxmlformats.org/drawingml/2006/table">
            <a:tbl>
              <a:tblPr/>
              <a:tblGrid>
                <a:gridCol w="1249095"/>
                <a:gridCol w="1249095"/>
                <a:gridCol w="1249095"/>
                <a:gridCol w="1249095"/>
              </a:tblGrid>
              <a:tr h="439044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8990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FFFFFF"/>
                          </a:solidFill>
                          <a:effectLst/>
                        </a:rPr>
                        <a:t>Plus/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  <a:effectLst/>
                        </a:rPr>
                        <a:t>Eval</a:t>
                      </a:r>
                      <a:endParaRPr lang="en-US" sz="1200" dirty="0" smtClean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FFFFFF"/>
                          </a:solidFill>
                          <a:effectLst/>
                        </a:rPr>
                        <a:t>Professional</a:t>
                      </a:r>
                      <a:endParaRPr lang="en-US" sz="12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FFFFFF"/>
                          </a:solidFill>
                          <a:effectLst/>
                        </a:rPr>
                        <a:t>Premium</a:t>
                      </a:r>
                      <a:endParaRPr lang="ru-RU" sz="1200" dirty="0"/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</a:tr>
              <a:tr h="43904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FFFF"/>
                          </a:solidFill>
                          <a:effectLst/>
                        </a:rPr>
                        <a:t>Веб-форма обращений</a:t>
                      </a:r>
                      <a:endParaRPr lang="en-US" sz="12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9662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904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FFFF"/>
                          </a:solidFill>
                          <a:effectLst/>
                        </a:rPr>
                        <a:t>База знаний</a:t>
                      </a:r>
                      <a:endParaRPr lang="en-US" sz="12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9662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141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FFFF"/>
                          </a:solidFill>
                          <a:effectLst/>
                        </a:rPr>
                        <a:t>Форум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  <a:effectLst/>
                        </a:rPr>
                        <a:t>GFI</a:t>
                      </a:r>
                      <a:endParaRPr lang="en-US" sz="12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9662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904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FFFF"/>
                          </a:solidFill>
                          <a:effectLst/>
                        </a:rPr>
                        <a:t>Руководства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  <a:effectLst/>
                        </a:rPr>
                        <a:t>PDF</a:t>
                      </a:r>
                      <a:endParaRPr lang="en-US" sz="12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9662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904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FFFF"/>
                          </a:solidFill>
                          <a:effectLst/>
                        </a:rPr>
                        <a:t>Онлайн</a:t>
                      </a:r>
                      <a:r>
                        <a:rPr lang="ru-RU" sz="1200" baseline="0" dirty="0" smtClean="0">
                          <a:solidFill>
                            <a:srgbClr val="FFFFFF"/>
                          </a:solidFill>
                          <a:effectLst/>
                        </a:rPr>
                        <a:t> обучение</a:t>
                      </a:r>
                      <a:endParaRPr lang="en-US" sz="12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9662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</a:rPr>
                        <a:t>Только для партнеров</a:t>
                      </a:r>
                      <a:r>
                        <a:rPr lang="ru-RU" sz="1200" baseline="0" dirty="0" smtClean="0">
                          <a:effectLst/>
                        </a:rPr>
                        <a:t> и дистрибьюторов</a:t>
                      </a:r>
                      <a:endParaRPr lang="en-US" sz="1200" dirty="0">
                        <a:effectLst/>
                      </a:endParaRP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904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FFFF"/>
                          </a:solidFill>
                          <a:effectLst/>
                        </a:rPr>
                        <a:t>Патчи</a:t>
                      </a:r>
                      <a:r>
                        <a:rPr lang="ru-RU" sz="1200" baseline="0" dirty="0" smtClean="0">
                          <a:solidFill>
                            <a:srgbClr val="FFFFFF"/>
                          </a:solidFill>
                          <a:effectLst/>
                        </a:rPr>
                        <a:t> и обновления</a:t>
                      </a:r>
                      <a:endParaRPr lang="en-US" sz="12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9662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904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FFFF"/>
                          </a:solidFill>
                          <a:effectLst/>
                        </a:rPr>
                        <a:t>Поддержка по телефону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</a:rPr>
                        <a:t>8*5</a:t>
                      </a:r>
                    </a:p>
                  </a:txBody>
                  <a:tcPr marL="99662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904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FFFF"/>
                          </a:solidFill>
                          <a:effectLst/>
                        </a:rPr>
                        <a:t>Поддержка</a:t>
                      </a:r>
                      <a:r>
                        <a:rPr lang="ru-RU" sz="1200" baseline="0" dirty="0" smtClean="0">
                          <a:solidFill>
                            <a:srgbClr val="FFFFFF"/>
                          </a:solidFill>
                          <a:effectLst/>
                        </a:rPr>
                        <a:t> по телефону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  <a:effectLst/>
                        </a:rPr>
                        <a:t>24*5</a:t>
                      </a:r>
                      <a:endParaRPr lang="en-US" sz="12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9662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667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FFFF"/>
                          </a:solidFill>
                          <a:effectLst/>
                        </a:rPr>
                        <a:t>Приоритетная поддержка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  <a:effectLst/>
                        </a:rPr>
                        <a:t>(24*5</a:t>
                      </a:r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</a:rPr>
                        <a:t>)</a:t>
                      </a:r>
                    </a:p>
                  </a:txBody>
                  <a:tcPr marL="99662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</a:t>
                      </a: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141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FFFF"/>
                          </a:solidFill>
                          <a:effectLst/>
                        </a:rPr>
                        <a:t>Чат с поддержкой</a:t>
                      </a:r>
                      <a:endParaRPr lang="en-US" sz="12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9662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</a:rPr>
                        <a:t>До конца жизни продукта</a:t>
                      </a:r>
                      <a:endParaRPr lang="en-US" sz="1200" dirty="0">
                        <a:effectLst/>
                      </a:endParaRPr>
                    </a:p>
                  </a:txBody>
                  <a:tcPr marL="63784" marR="63784" marT="31892" marB="3189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127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79357" y="522475"/>
            <a:ext cx="7725055" cy="413216"/>
          </a:xfrm>
        </p:spPr>
        <p:txBody>
          <a:bodyPr vert="horz" wrap="square" lIns="80682" tIns="40341" rIns="80682" bIns="40341" numCol="1" anchor="b" anchorCtr="0" compatLnSpc="1">
            <a:prstTxWarp prst="textNoShape">
              <a:avLst/>
            </a:prstTxWarp>
          </a:bodyPr>
          <a:lstStyle/>
          <a:p>
            <a:r>
              <a:rPr lang="en-US" sz="2000" b="0" i="0" dirty="0"/>
              <a:t>GFI </a:t>
            </a:r>
            <a:r>
              <a:rPr lang="en-US" sz="2000" b="0" i="0" dirty="0" err="1"/>
              <a:t>MailEssentials</a:t>
            </a:r>
            <a:r>
              <a:rPr lang="en-US" sz="2000" b="0" i="0" dirty="0"/>
              <a:t> / GFI Archiver / GFI </a:t>
            </a:r>
            <a:r>
              <a:rPr lang="en-US" sz="2000" b="0" i="0" dirty="0" err="1" smtClean="0"/>
              <a:t>LanGuard</a:t>
            </a:r>
            <a:endParaRPr lang="en-US" altLang="ru-RU" sz="2294" dirty="0">
              <a:ea typeface="ＭＳ Ｐゴシック" panose="020B0600070205080204" pitchFamily="34" charset="-128"/>
              <a:cs typeface="Segoe UI" panose="020B0502040204020203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561975" y="1729105"/>
          <a:ext cx="2675211" cy="3720465"/>
        </p:xfrm>
        <a:graphic>
          <a:graphicData uri="http://schemas.openxmlformats.org/drawingml/2006/table">
            <a:tbl>
              <a:tblPr/>
              <a:tblGrid>
                <a:gridCol w="2675211"/>
              </a:tblGrid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FFFF"/>
                          </a:solidFill>
                          <a:effectLst/>
                        </a:rPr>
                        <a:t>Новые</a:t>
                      </a:r>
                      <a:r>
                        <a:rPr lang="ru-RU" b="0" baseline="0" dirty="0" smtClean="0">
                          <a:solidFill>
                            <a:srgbClr val="FFFFFF"/>
                          </a:solidFill>
                          <a:effectLst/>
                        </a:rPr>
                        <a:t> лицензии 2015</a:t>
                      </a:r>
                      <a:endParaRPr lang="en-US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FFFF"/>
                          </a:solidFill>
                          <a:effectLst/>
                        </a:rPr>
                        <a:t>Группы</a:t>
                      </a:r>
                      <a:endParaRPr lang="en-US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6E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10-25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26-50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51-100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101-250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251-500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501-1000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1001-2500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</a:rPr>
                        <a:t>2501+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6531850" y="1729105"/>
          <a:ext cx="2065612" cy="1908810"/>
        </p:xfrm>
        <a:graphic>
          <a:graphicData uri="http://schemas.openxmlformats.org/drawingml/2006/table">
            <a:tbl>
              <a:tblPr/>
              <a:tblGrid>
                <a:gridCol w="2065612"/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FFFFFF"/>
                          </a:solidFill>
                          <a:effectLst/>
                        </a:rPr>
                        <a:t>2016</a:t>
                      </a:r>
                      <a:endParaRPr lang="en-US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bg1"/>
                          </a:solidFill>
                          <a:effectLst/>
                        </a:rPr>
                        <a:t>Группы</a:t>
                      </a:r>
                      <a:endParaRPr lang="en-US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6E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</a:rPr>
                        <a:t>25-49</a:t>
                      </a:r>
                      <a:r>
                        <a:rPr lang="en-US" b="0" dirty="0" smtClean="0">
                          <a:effectLst/>
                        </a:rPr>
                        <a:t> (Plus)</a:t>
                      </a:r>
                      <a:endParaRPr lang="ru-RU" b="0" dirty="0"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B94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</a:rPr>
                        <a:t>50-249</a:t>
                      </a:r>
                      <a:r>
                        <a:rPr lang="en-US" b="0" dirty="0" smtClean="0">
                          <a:effectLst/>
                        </a:rPr>
                        <a:t> (Pro)</a:t>
                      </a:r>
                      <a:endParaRPr lang="ru-RU" b="0" dirty="0"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B94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</a:rPr>
                        <a:t>250-2999</a:t>
                      </a:r>
                      <a:r>
                        <a:rPr lang="en-US" b="0" dirty="0" smtClean="0">
                          <a:effectLst/>
                        </a:rPr>
                        <a:t> (</a:t>
                      </a:r>
                      <a:r>
                        <a:rPr lang="en-US" b="0" dirty="0" err="1" smtClean="0">
                          <a:effectLst/>
                        </a:rPr>
                        <a:t>Prem</a:t>
                      </a:r>
                      <a:r>
                        <a:rPr lang="en-US" b="0" dirty="0" smtClean="0">
                          <a:effectLst/>
                        </a:rPr>
                        <a:t>)</a:t>
                      </a:r>
                      <a:endParaRPr lang="ru-RU" b="0" dirty="0"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B94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3546912" y="1729105"/>
          <a:ext cx="2675211" cy="2677881"/>
        </p:xfrm>
        <a:graphic>
          <a:graphicData uri="http://schemas.openxmlformats.org/drawingml/2006/table">
            <a:tbl>
              <a:tblPr/>
              <a:tblGrid>
                <a:gridCol w="2675211"/>
              </a:tblGrid>
              <a:tr h="503895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FFFF"/>
                          </a:solidFill>
                          <a:effectLst/>
                        </a:rPr>
                        <a:t>Продления 2015</a:t>
                      </a:r>
                      <a:endParaRPr lang="en-US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FFFF"/>
                          </a:solidFill>
                          <a:effectLst/>
                        </a:rPr>
                        <a:t>Группы</a:t>
                      </a:r>
                      <a:endParaRPr lang="en-US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6E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1-25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26-50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51-100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101-250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</a:rPr>
                        <a:t>251-500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99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План</a:t>
            </a:r>
            <a:endParaRPr lang="en-GB" altLang="ru-RU" b="0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561975" y="1271588"/>
            <a:ext cx="8031163" cy="4565650"/>
          </a:xfrm>
        </p:spPr>
        <p:txBody>
          <a:bodyPr/>
          <a:lstStyle/>
          <a:p>
            <a:r>
              <a:rPr lang="ru-RU" altLang="ru-RU" dirty="0" smtClean="0"/>
              <a:t>Продукция и целевая аудитория</a:t>
            </a:r>
            <a:endParaRPr lang="ru-RU" altLang="ru-RU" dirty="0"/>
          </a:p>
          <a:p>
            <a:endParaRPr lang="ru-RU" altLang="ru-RU" dirty="0" smtClean="0"/>
          </a:p>
          <a:p>
            <a:r>
              <a:rPr lang="ru-RU" altLang="ru-RU" dirty="0" smtClean="0"/>
              <a:t>Прайс-лист</a:t>
            </a:r>
            <a:endParaRPr lang="ru-RU" altLang="ru-RU" dirty="0"/>
          </a:p>
          <a:p>
            <a:endParaRPr lang="ru-RU" altLang="ru-RU" dirty="0" smtClean="0"/>
          </a:p>
          <a:p>
            <a:r>
              <a:rPr lang="ru-RU" altLang="ru-RU" dirty="0" smtClean="0"/>
              <a:t>Результаты 2009-2016</a:t>
            </a:r>
            <a:endParaRPr lang="ru-RU" altLang="ru-RU" dirty="0"/>
          </a:p>
          <a:p>
            <a:endParaRPr lang="ru-RU" altLang="ru-RU" dirty="0" smtClean="0"/>
          </a:p>
          <a:p>
            <a:r>
              <a:rPr lang="ru-RU" altLang="ru-RU" dirty="0" smtClean="0"/>
              <a:t>Защита </a:t>
            </a:r>
            <a:r>
              <a:rPr lang="ru-RU" altLang="ru-RU" dirty="0"/>
              <a:t>партнерского канала </a:t>
            </a:r>
          </a:p>
          <a:p>
            <a:endParaRPr lang="ru-RU" altLang="ru-RU" dirty="0" smtClean="0"/>
          </a:p>
          <a:p>
            <a:r>
              <a:rPr lang="ru-RU" altLang="ru-RU" dirty="0" smtClean="0"/>
              <a:t>Новый продукт в линейке</a:t>
            </a:r>
            <a:endParaRPr lang="en-GB" altLang="ru-RU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79357" y="522475"/>
            <a:ext cx="7725055" cy="413216"/>
          </a:xfrm>
        </p:spPr>
        <p:txBody>
          <a:bodyPr vert="horz" wrap="square" lIns="80682" tIns="40341" rIns="80682" bIns="40341" numCol="1" anchor="b" anchorCtr="0" compatLnSpc="1">
            <a:prstTxWarp prst="textNoShape">
              <a:avLst/>
            </a:prstTxWarp>
          </a:bodyPr>
          <a:lstStyle/>
          <a:p>
            <a:r>
              <a:rPr lang="en-US" sz="2000" b="0" i="0" dirty="0"/>
              <a:t>GFI </a:t>
            </a:r>
            <a:r>
              <a:rPr lang="en-US" sz="2000" b="0" i="0" dirty="0" err="1" smtClean="0"/>
              <a:t>FaxMaker</a:t>
            </a:r>
            <a:endParaRPr lang="en-US" altLang="ru-RU" sz="2294" dirty="0">
              <a:ea typeface="ＭＳ Ｐゴシック" panose="020B0600070205080204" pitchFamily="34" charset="-128"/>
              <a:cs typeface="Segoe UI" panose="020B0502040204020203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561975" y="1729105"/>
          <a:ext cx="2675211" cy="3720465"/>
        </p:xfrm>
        <a:graphic>
          <a:graphicData uri="http://schemas.openxmlformats.org/drawingml/2006/table">
            <a:tbl>
              <a:tblPr/>
              <a:tblGrid>
                <a:gridCol w="2675211"/>
              </a:tblGrid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FFFF"/>
                          </a:solidFill>
                          <a:effectLst/>
                        </a:rPr>
                        <a:t>Новые лицензии 2015</a:t>
                      </a:r>
                      <a:endParaRPr lang="en-US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FFFF"/>
                          </a:solidFill>
                          <a:effectLst/>
                        </a:rPr>
                        <a:t>Группы</a:t>
                      </a:r>
                      <a:endParaRPr lang="en-US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6E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10-25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26-50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51-100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101-250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251-500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501-1000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1001-2500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</a:rPr>
                        <a:t>2501+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3546912" y="1729104"/>
          <a:ext cx="2675211" cy="3720465"/>
        </p:xfrm>
        <a:graphic>
          <a:graphicData uri="http://schemas.openxmlformats.org/drawingml/2006/table">
            <a:tbl>
              <a:tblPr/>
              <a:tblGrid>
                <a:gridCol w="2675211"/>
              </a:tblGrid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FFFF"/>
                          </a:solidFill>
                          <a:effectLst/>
                        </a:rPr>
                        <a:t>Продления</a:t>
                      </a:r>
                      <a:r>
                        <a:rPr lang="ru-RU" b="0" baseline="0" dirty="0" smtClean="0">
                          <a:solidFill>
                            <a:srgbClr val="FFFFFF"/>
                          </a:solidFill>
                          <a:effectLst/>
                        </a:rPr>
                        <a:t> 2015</a:t>
                      </a:r>
                      <a:endParaRPr lang="en-US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FFFF"/>
                          </a:solidFill>
                          <a:effectLst/>
                        </a:rPr>
                        <a:t>Группы</a:t>
                      </a:r>
                      <a:endParaRPr lang="en-US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6E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10-25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26-50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51-100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101-250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251-500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501-1000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1001-2500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</a:rPr>
                        <a:t>2501+</a:t>
                      </a: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6531849" y="1729104"/>
          <a:ext cx="2034082" cy="2271141"/>
        </p:xfrm>
        <a:graphic>
          <a:graphicData uri="http://schemas.openxmlformats.org/drawingml/2006/table">
            <a:tbl>
              <a:tblPr/>
              <a:tblGrid>
                <a:gridCol w="2034082"/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FFFFFF"/>
                          </a:solidFill>
                          <a:effectLst/>
                        </a:rPr>
                        <a:t>2016</a:t>
                      </a:r>
                      <a:endParaRPr lang="en-US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9C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bg1"/>
                          </a:solidFill>
                          <a:effectLst/>
                        </a:rPr>
                        <a:t>Группы</a:t>
                      </a:r>
                      <a:endParaRPr lang="en-US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6E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</a:rPr>
                        <a:t>10-49 (</a:t>
                      </a:r>
                      <a:r>
                        <a:rPr lang="en-US" b="0" dirty="0" smtClean="0">
                          <a:effectLst/>
                        </a:rPr>
                        <a:t>Plus)</a:t>
                      </a:r>
                      <a:endParaRPr lang="ru-RU" b="0" dirty="0"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B94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</a:rPr>
                        <a:t>50-249</a:t>
                      </a:r>
                      <a:r>
                        <a:rPr lang="en-US" b="0" dirty="0" smtClean="0">
                          <a:effectLst/>
                        </a:rPr>
                        <a:t> (Pro)</a:t>
                      </a:r>
                      <a:endParaRPr lang="ru-RU" b="0" dirty="0"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B94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</a:rPr>
                        <a:t>250-500</a:t>
                      </a:r>
                      <a:r>
                        <a:rPr lang="en-US" b="0" dirty="0" smtClean="0">
                          <a:effectLst/>
                        </a:rPr>
                        <a:t> (</a:t>
                      </a:r>
                      <a:r>
                        <a:rPr lang="en-US" b="0" dirty="0" err="1" smtClean="0">
                          <a:effectLst/>
                        </a:rPr>
                        <a:t>Prem</a:t>
                      </a:r>
                      <a:r>
                        <a:rPr lang="en-US" b="0" dirty="0" smtClean="0">
                          <a:effectLst/>
                        </a:rPr>
                        <a:t>)</a:t>
                      </a:r>
                      <a:endParaRPr lang="ru-RU" b="0" dirty="0"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B94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 smtClean="0">
                          <a:effectLst/>
                        </a:rPr>
                        <a:t>Unlimited (</a:t>
                      </a:r>
                      <a:r>
                        <a:rPr lang="en-US" b="0" dirty="0" err="1" smtClean="0">
                          <a:effectLst/>
                        </a:rPr>
                        <a:t>Prem</a:t>
                      </a:r>
                      <a:r>
                        <a:rPr lang="en-US" b="0" dirty="0" smtClean="0">
                          <a:effectLst/>
                        </a:rPr>
                        <a:t>)</a:t>
                      </a:r>
                      <a:endParaRPr lang="en-US" b="0" dirty="0">
                        <a:effectLst/>
                      </a:endParaRPr>
                    </a:p>
                  </a:txBody>
                  <a:tcPr marL="95250" marR="95250" marB="47625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B94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7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79357" y="522475"/>
            <a:ext cx="7725055" cy="413216"/>
          </a:xfrm>
        </p:spPr>
        <p:txBody>
          <a:bodyPr vert="horz" wrap="square" lIns="80682" tIns="40341" rIns="80682" bIns="40341" numCol="1" anchor="b" anchorCtr="0" compatLnSpc="1">
            <a:prstTxWarp prst="textNoShape">
              <a:avLst/>
            </a:prstTxWarp>
          </a:bodyPr>
          <a:lstStyle/>
          <a:p>
            <a:r>
              <a:rPr lang="en-US" sz="2000" b="0" i="0" dirty="0"/>
              <a:t>GFI </a:t>
            </a:r>
            <a:r>
              <a:rPr lang="en-US" sz="2000" b="0" i="0" dirty="0" err="1"/>
              <a:t>EventsManager</a:t>
            </a:r>
            <a:endParaRPr lang="en-US" sz="2000" b="0" i="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79355" y="1426401"/>
          <a:ext cx="7725056" cy="1449324"/>
        </p:xfrm>
        <a:graphic>
          <a:graphicData uri="http://schemas.openxmlformats.org/drawingml/2006/table">
            <a:tbl>
              <a:tblPr/>
              <a:tblGrid>
                <a:gridCol w="2747017"/>
                <a:gridCol w="1618594"/>
                <a:gridCol w="1660634"/>
                <a:gridCol w="1698811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FFFF"/>
                          </a:solidFill>
                          <a:effectLst/>
                        </a:rPr>
                        <a:t>Plus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BB9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FFFF"/>
                          </a:solidFill>
                          <a:effectLst/>
                        </a:rPr>
                        <a:t>Professional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BB9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FFFF"/>
                          </a:solidFill>
                          <a:effectLst/>
                        </a:rPr>
                        <a:t>Premium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95BB9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Группы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лицензирования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effectLst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effectLst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effectLst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9C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</a:t>
                      </a:r>
                      <a:r>
                        <a:rPr lang="en-US" baseline="0" dirty="0" smtClean="0"/>
                        <a:t> edition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/>
                        </a:rPr>
                        <a:t>До 10 узлов</a:t>
                      </a:r>
                      <a:endParaRPr lang="en-US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/>
                        </a:rPr>
                        <a:t>До 50 узлов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/>
                        </a:rPr>
                        <a:t>До 150 узлов</a:t>
                      </a:r>
                      <a:endParaRPr lang="en-US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Active Monitoring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/>
                        </a:rPr>
                        <a:t>До 150 узлов</a:t>
                      </a:r>
                      <a:endParaRPr lang="en-US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/>
                        </a:rPr>
                        <a:t>До 300 узлов</a:t>
                      </a:r>
                      <a:endParaRPr lang="en-US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/>
                        </a:rPr>
                        <a:t>До 500 узлов</a:t>
                      </a:r>
                      <a:endParaRPr lang="en-US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038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37"/>
          <p:cNvSpPr>
            <a:spLocks noChangeArrowheads="1"/>
          </p:cNvSpPr>
          <p:nvPr/>
        </p:nvSpPr>
        <p:spPr bwMode="auto">
          <a:xfrm>
            <a:off x="2703419" y="1689287"/>
            <a:ext cx="2790265" cy="3738563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ru-RU" altLang="ru-RU" sz="1765">
              <a:solidFill>
                <a:srgbClr val="000000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 bwMode="auto">
          <a:xfrm rot="5400000">
            <a:off x="2466695" y="1926011"/>
            <a:ext cx="886666" cy="413217"/>
          </a:xfrm>
          <a:prstGeom prst="triangl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412" tIns="41294" rIns="79412" bIns="41294"/>
          <a:lstStyle/>
          <a:p>
            <a:pPr>
              <a:spcBef>
                <a:spcPct val="50000"/>
              </a:spcBef>
              <a:buClr>
                <a:srgbClr val="CC3300"/>
              </a:buClr>
              <a:buFont typeface="Arial" charset="0"/>
              <a:buNone/>
              <a:defRPr/>
            </a:pPr>
            <a:endParaRPr lang="en-GB" sz="1765">
              <a:solidFill>
                <a:srgbClr val="000000"/>
              </a:solidFill>
              <a:latin typeface="Arial" charset="0"/>
              <a:ea typeface="ＭＳ Ｐゴシック" pitchFamily="-84" charset="-128"/>
            </a:endParaRPr>
          </a:p>
        </p:txBody>
      </p:sp>
      <p:sp>
        <p:nvSpPr>
          <p:cNvPr id="18435" name="Isosceles Triangle 1"/>
          <p:cNvSpPr>
            <a:spLocks noChangeArrowheads="1"/>
          </p:cNvSpPr>
          <p:nvPr/>
        </p:nvSpPr>
        <p:spPr bwMode="auto">
          <a:xfrm rot="5400000">
            <a:off x="2396658" y="1926011"/>
            <a:ext cx="886666" cy="413217"/>
          </a:xfrm>
          <a:prstGeom prst="triangle">
            <a:avLst>
              <a:gd name="adj" fmla="val 50000"/>
            </a:avLst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en-GB" altLang="ru-RU" sz="1765">
              <a:solidFill>
                <a:srgbClr val="000000"/>
              </a:solidFill>
            </a:endParaRPr>
          </a:p>
        </p:txBody>
      </p:sp>
      <p:sp>
        <p:nvSpPr>
          <p:cNvPr id="18436" name="Rectangle 64"/>
          <p:cNvSpPr>
            <a:spLocks noChangeArrowheads="1"/>
          </p:cNvSpPr>
          <p:nvPr/>
        </p:nvSpPr>
        <p:spPr bwMode="auto">
          <a:xfrm>
            <a:off x="788615" y="2504515"/>
            <a:ext cx="1844768" cy="1054754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ru-RU" altLang="ru-RU" sz="1765">
              <a:solidFill>
                <a:srgbClr val="000000"/>
              </a:solidFill>
            </a:endParaRPr>
          </a:p>
        </p:txBody>
      </p:sp>
      <p:sp>
        <p:nvSpPr>
          <p:cNvPr id="18437" name="Rectangle 101"/>
          <p:cNvSpPr>
            <a:spLocks noChangeArrowheads="1"/>
          </p:cNvSpPr>
          <p:nvPr/>
        </p:nvSpPr>
        <p:spPr bwMode="auto">
          <a:xfrm>
            <a:off x="788615" y="3592886"/>
            <a:ext cx="1844768" cy="1029540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ru-RU" altLang="ru-RU" sz="1765">
              <a:solidFill>
                <a:srgbClr val="000000"/>
              </a:solidFill>
            </a:endParaRPr>
          </a:p>
        </p:txBody>
      </p:sp>
      <p:sp>
        <p:nvSpPr>
          <p:cNvPr id="18438" name="Rectangle 106"/>
          <p:cNvSpPr>
            <a:spLocks noChangeArrowheads="1"/>
          </p:cNvSpPr>
          <p:nvPr/>
        </p:nvSpPr>
        <p:spPr bwMode="auto">
          <a:xfrm>
            <a:off x="788615" y="4543986"/>
            <a:ext cx="1844768" cy="893669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ru-RU" altLang="ru-RU" sz="1765">
              <a:solidFill>
                <a:srgbClr val="000000"/>
              </a:solidFill>
            </a:endParaRPr>
          </a:p>
        </p:txBody>
      </p:sp>
      <p:sp>
        <p:nvSpPr>
          <p:cNvPr id="18439" name="Rectangle 54"/>
          <p:cNvSpPr>
            <a:spLocks noChangeArrowheads="1"/>
          </p:cNvSpPr>
          <p:nvPr/>
        </p:nvSpPr>
        <p:spPr bwMode="auto">
          <a:xfrm>
            <a:off x="788615" y="1690688"/>
            <a:ext cx="1844768" cy="885265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ru-RU" altLang="ru-RU" sz="1765">
              <a:solidFill>
                <a:srgbClr val="000000"/>
              </a:solidFill>
            </a:endParaRPr>
          </a:p>
        </p:txBody>
      </p:sp>
      <p:sp>
        <p:nvSpPr>
          <p:cNvPr id="18440" name="Rectangle 140"/>
          <p:cNvSpPr>
            <a:spLocks noChangeArrowheads="1"/>
          </p:cNvSpPr>
          <p:nvPr/>
        </p:nvSpPr>
        <p:spPr bwMode="auto">
          <a:xfrm>
            <a:off x="5556718" y="1689287"/>
            <a:ext cx="2794466" cy="3738563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ru-RU" altLang="ru-RU" sz="1765">
              <a:solidFill>
                <a:srgbClr val="000000"/>
              </a:solidFill>
            </a:endParaRPr>
          </a:p>
        </p:txBody>
      </p:sp>
      <p:sp>
        <p:nvSpPr>
          <p:cNvPr id="18441" name="Isosceles Triangle 2"/>
          <p:cNvSpPr>
            <a:spLocks noChangeArrowheads="1"/>
          </p:cNvSpPr>
          <p:nvPr/>
        </p:nvSpPr>
        <p:spPr bwMode="auto">
          <a:xfrm>
            <a:off x="5969934" y="1696291"/>
            <a:ext cx="1968034" cy="3731559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004678"/>
              </a:gs>
              <a:gs pos="50000">
                <a:srgbClr val="0068AE"/>
              </a:gs>
              <a:gs pos="100000">
                <a:srgbClr val="007DC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en-GB" altLang="ru-RU" sz="1765">
              <a:solidFill>
                <a:srgbClr val="000000"/>
              </a:solidFill>
            </a:endParaRPr>
          </a:p>
        </p:txBody>
      </p:sp>
      <p:graphicFrame>
        <p:nvGraphicFramePr>
          <p:cNvPr id="18442" name="Chart 20"/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2793067" y="1427350"/>
          <a:ext cx="2440081" cy="3922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r:id="rId7" imgW="2767824" imgH="4444369" progId="Excel.Chart.8">
                  <p:embed/>
                </p:oleObj>
              </mc:Choice>
              <mc:Fallback>
                <p:oleObj r:id="rId7" imgW="2767824" imgH="444436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3067" y="1427350"/>
                        <a:ext cx="2440081" cy="39220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" name="Rectangle 79"/>
          <p:cNvSpPr/>
          <p:nvPr/>
        </p:nvSpPr>
        <p:spPr bwMode="auto">
          <a:xfrm>
            <a:off x="691964" y="1318093"/>
            <a:ext cx="1930213" cy="33617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412" tIns="41294" rIns="79412" bIns="41294" anchor="ctr"/>
          <a:lstStyle/>
          <a:p>
            <a:pPr eaLnBrk="0" hangingPunct="0">
              <a:defRPr/>
            </a:pPr>
            <a:r>
              <a:rPr lang="ru-RU" sz="1059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Все технологии в линейке продуктов </a:t>
            </a:r>
            <a:r>
              <a:rPr lang="en-US" sz="1059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GFI Software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2613772" y="1318093"/>
            <a:ext cx="2420471" cy="33617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412" tIns="41294" rIns="79412" bIns="41294" anchor="ctr"/>
          <a:lstStyle/>
          <a:p>
            <a:pPr eaLnBrk="0" hangingPunct="0">
              <a:defRPr/>
            </a:pPr>
            <a:r>
              <a:rPr lang="ru-RU" sz="1059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Мировой рынок среднего и малого бизнеса </a:t>
            </a:r>
            <a:r>
              <a:rPr lang="en-GB" sz="1059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($B)</a:t>
            </a:r>
            <a:endParaRPr lang="en-US" sz="1059" dirty="0">
              <a:solidFill>
                <a:srgbClr val="555555"/>
              </a:solidFill>
              <a:latin typeface="Arial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461467" y="1318093"/>
            <a:ext cx="2420471" cy="33617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412" tIns="41294" rIns="79412" bIns="41294" anchor="ctr"/>
          <a:lstStyle/>
          <a:p>
            <a:pPr eaLnBrk="0" hangingPunct="0">
              <a:defRPr/>
            </a:pPr>
            <a:r>
              <a:rPr lang="ru-RU" sz="1059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Распределение компаний в мире</a:t>
            </a:r>
            <a:endParaRPr lang="en-US" sz="1059" dirty="0">
              <a:solidFill>
                <a:srgbClr val="555555"/>
              </a:solidFill>
              <a:latin typeface="Arial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title"/>
          </p:nvPr>
        </p:nvSpPr>
        <p:spPr>
          <a:xfrm>
            <a:off x="679357" y="497262"/>
            <a:ext cx="7674628" cy="518272"/>
          </a:xfrm>
        </p:spPr>
        <p:txBody>
          <a:bodyPr vert="horz" wrap="square" lIns="80682" tIns="40341" rIns="80682" bIns="40341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dirty="0" smtClean="0">
                <a:latin typeface="+mn-lt"/>
              </a:rPr>
              <a:t>Целевой рынок – малые и средние компани</a:t>
            </a:r>
            <a:endParaRPr lang="en-US" dirty="0" smtClean="0"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 bwMode="gray">
          <a:xfrm>
            <a:off x="6387353" y="3819806"/>
            <a:ext cx="1127592" cy="581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059" dirty="0">
                <a:solidFill>
                  <a:srgbClr val="FFFFFF"/>
                </a:solidFill>
                <a:latin typeface="Arial"/>
                <a:ea typeface="Segoe UI" pitchFamily="34" charset="0"/>
                <a:cs typeface="Segoe UI" pitchFamily="34" charset="0"/>
              </a:rPr>
              <a:t>Малый и средний бизнес</a:t>
            </a:r>
            <a:endParaRPr lang="en-US" sz="1059" dirty="0">
              <a:solidFill>
                <a:srgbClr val="FFFFFF"/>
              </a:solidFill>
              <a:latin typeface="Arial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 bwMode="gray">
          <a:xfrm>
            <a:off x="6462993" y="3298733"/>
            <a:ext cx="1000125" cy="309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412" b="1" dirty="0">
                <a:solidFill>
                  <a:srgbClr val="FFFFFF"/>
                </a:solidFill>
                <a:latin typeface="Arial"/>
                <a:ea typeface="Segoe UI" pitchFamily="34" charset="0"/>
                <a:cs typeface="Segoe UI" pitchFamily="34" charset="0"/>
              </a:rPr>
              <a:t>73M</a:t>
            </a:r>
          </a:p>
        </p:txBody>
      </p:sp>
      <p:sp>
        <p:nvSpPr>
          <p:cNvPr id="28" name="TextBox 27"/>
          <p:cNvSpPr txBox="1"/>
          <p:nvPr/>
        </p:nvSpPr>
        <p:spPr bwMode="gray">
          <a:xfrm>
            <a:off x="7310439" y="1959629"/>
            <a:ext cx="959503" cy="418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059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&gt;1,000 </a:t>
            </a:r>
            <a:r>
              <a:rPr lang="ru-RU" sz="1059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сотрудников</a:t>
            </a:r>
            <a:endParaRPr lang="en-US" sz="1059" dirty="0">
              <a:solidFill>
                <a:srgbClr val="555555"/>
              </a:solidFill>
              <a:latin typeface="Arial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 bwMode="gray">
          <a:xfrm>
            <a:off x="7442564" y="3492033"/>
            <a:ext cx="961848" cy="418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1059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&lt;1,000 </a:t>
            </a:r>
            <a:br>
              <a:rPr lang="en-US" sz="1059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</a:br>
            <a:r>
              <a:rPr lang="ru-RU" sz="1059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сотрудников</a:t>
            </a:r>
            <a:endParaRPr lang="en-US" sz="1059" dirty="0">
              <a:solidFill>
                <a:srgbClr val="555555"/>
              </a:solidFill>
              <a:latin typeface="Arial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 bwMode="gray">
          <a:xfrm rot="17100000">
            <a:off x="4742890" y="3822570"/>
            <a:ext cx="2892518" cy="309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412" b="1" i="1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Целевой рынок</a:t>
            </a:r>
            <a:endParaRPr lang="en-US" sz="1412" b="1" i="1" dirty="0">
              <a:solidFill>
                <a:srgbClr val="555555"/>
              </a:solidFill>
              <a:latin typeface="Arial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51107" y="1846169"/>
            <a:ext cx="783011" cy="27174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40341" rIns="40341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059" b="1" dirty="0">
                <a:solidFill>
                  <a:srgbClr val="0079C1"/>
                </a:solidFill>
                <a:latin typeface="Arial"/>
                <a:ea typeface="Segoe UI" pitchFamily="34" charset="0"/>
                <a:cs typeface="Segoe UI" pitchFamily="34" charset="0"/>
              </a:rPr>
              <a:t>$10.8B / yr</a:t>
            </a:r>
          </a:p>
        </p:txBody>
      </p:sp>
      <p:cxnSp>
        <p:nvCxnSpPr>
          <p:cNvPr id="18454" name="Straight Arrow Connector 11"/>
          <p:cNvCxnSpPr>
            <a:cxnSpLocks noChangeShapeType="1"/>
          </p:cNvCxnSpPr>
          <p:nvPr/>
        </p:nvCxnSpPr>
        <p:spPr bwMode="auto">
          <a:xfrm>
            <a:off x="4074740" y="2000250"/>
            <a:ext cx="228319" cy="0"/>
          </a:xfrm>
          <a:prstGeom prst="straightConnector1">
            <a:avLst/>
          </a:prstGeom>
          <a:noFill/>
          <a:ln w="9525">
            <a:solidFill>
              <a:srgbClr val="4E4E4E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55" name="Rectangle 4"/>
          <p:cNvSpPr>
            <a:spLocks noChangeArrowheads="1"/>
          </p:cNvSpPr>
          <p:nvPr/>
        </p:nvSpPr>
        <p:spPr bwMode="auto">
          <a:xfrm>
            <a:off x="5556718" y="2575953"/>
            <a:ext cx="2847694" cy="64434"/>
          </a:xfrm>
          <a:prstGeom prst="rect">
            <a:avLst/>
          </a:pr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en-GB" altLang="ru-RU" sz="1765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 bwMode="gray">
          <a:xfrm>
            <a:off x="5715001" y="1942820"/>
            <a:ext cx="973511" cy="418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059" i="1" dirty="0">
                <a:solidFill>
                  <a:srgbClr val="555555"/>
                </a:solidFill>
                <a:latin typeface="Arial"/>
                <a:ea typeface="Segoe UI" pitchFamily="34" charset="0"/>
                <a:cs typeface="Segoe UI" pitchFamily="34" charset="0"/>
              </a:rPr>
              <a:t>Крупный бизнес</a:t>
            </a:r>
            <a:endParaRPr lang="en-US" sz="1059" i="1" dirty="0">
              <a:solidFill>
                <a:srgbClr val="555555"/>
              </a:solidFill>
              <a:latin typeface="Arial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457" name="Rectangle 111"/>
          <p:cNvSpPr>
            <a:spLocks noChangeArrowheads="1"/>
          </p:cNvSpPr>
          <p:nvPr/>
        </p:nvSpPr>
        <p:spPr bwMode="auto">
          <a:xfrm>
            <a:off x="792816" y="5500688"/>
            <a:ext cx="7558368" cy="41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endParaRPr lang="ru-RU" altLang="ru-RU" sz="1765">
              <a:solidFill>
                <a:srgbClr val="000000"/>
              </a:solidFill>
            </a:endParaRPr>
          </a:p>
        </p:txBody>
      </p:sp>
      <p:sp>
        <p:nvSpPr>
          <p:cNvPr id="18458" name="Rectangle 112"/>
          <p:cNvSpPr>
            <a:spLocks noChangeArrowheads="1"/>
          </p:cNvSpPr>
          <p:nvPr/>
        </p:nvSpPr>
        <p:spPr bwMode="auto">
          <a:xfrm>
            <a:off x="1201831" y="5546912"/>
            <a:ext cx="6736136" cy="331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1019175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defTabSz="1019175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defTabSz="1019175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defTabSz="1019175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defTabSz="1019175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marL="0" lvl="1">
              <a:lnSpc>
                <a:spcPct val="110000"/>
              </a:lnSpc>
              <a:spcBef>
                <a:spcPct val="70000"/>
              </a:spcBef>
              <a:buClr>
                <a:srgbClr val="0B7ABF"/>
              </a:buClr>
              <a:buSzPct val="92000"/>
            </a:pPr>
            <a:r>
              <a:rPr lang="ru-RU" altLang="ru-RU" sz="1412" b="1" dirty="0" smtClean="0">
                <a:solidFill>
                  <a:srgbClr val="0079C1"/>
                </a:solidFill>
                <a:cs typeface="Segoe UI" panose="020B0502040204020203" pitchFamily="34" charset="0"/>
              </a:rPr>
              <a:t>Более 20 лет качественного развития ИТ-решений</a:t>
            </a:r>
            <a:endParaRPr lang="en-GB" altLang="ru-RU" sz="1412" b="1" dirty="0">
              <a:solidFill>
                <a:srgbClr val="0079C1"/>
              </a:solidFill>
              <a:cs typeface="Segoe UI" panose="020B0502040204020203" pitchFamily="34" charset="0"/>
            </a:endParaRPr>
          </a:p>
        </p:txBody>
      </p:sp>
      <p:sp>
        <p:nvSpPr>
          <p:cNvPr id="18459" name="Rectangle 55"/>
          <p:cNvSpPr>
            <a:spLocks noChangeArrowheads="1"/>
          </p:cNvSpPr>
          <p:nvPr/>
        </p:nvSpPr>
        <p:spPr bwMode="auto">
          <a:xfrm>
            <a:off x="874059" y="2316816"/>
            <a:ext cx="1710298" cy="41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1019175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defTabSz="1019175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 defTabSz="1019175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 defTabSz="1019175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 defTabSz="1019175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 marL="0" lvl="1" algn="ctr">
              <a:buClr>
                <a:srgbClr val="0B7ABF"/>
              </a:buClr>
              <a:buSzPct val="92000"/>
            </a:pPr>
            <a:r>
              <a:rPr lang="ru-RU" altLang="ru-RU" sz="1059" b="1" dirty="0" smtClean="0">
                <a:solidFill>
                  <a:srgbClr val="555555"/>
                </a:solidFill>
                <a:cs typeface="Segoe UI" panose="020B0502040204020203" pitchFamily="34" charset="0"/>
              </a:rPr>
              <a:t>Программное обеспечение</a:t>
            </a:r>
            <a:endParaRPr lang="en-US" altLang="ru-RU" sz="1059" b="1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grpSp>
        <p:nvGrpSpPr>
          <p:cNvPr id="18460" name="Group 5"/>
          <p:cNvGrpSpPr>
            <a:grpSpLocks/>
          </p:cNvGrpSpPr>
          <p:nvPr/>
        </p:nvGrpSpPr>
        <p:grpSpPr bwMode="auto">
          <a:xfrm>
            <a:off x="1559019" y="2015659"/>
            <a:ext cx="333375" cy="333375"/>
            <a:chOff x="1460801" y="1896374"/>
            <a:chExt cx="652124" cy="652124"/>
          </a:xfrm>
        </p:grpSpPr>
        <p:sp>
          <p:nvSpPr>
            <p:cNvPr id="18470" name="Shopping Cart Icon"/>
            <p:cNvSpPr>
              <a:spLocks noChangeAspect="1" noEditPoints="1"/>
            </p:cNvSpPr>
            <p:nvPr/>
          </p:nvSpPr>
          <p:spPr bwMode="auto">
            <a:xfrm>
              <a:off x="1619722" y="2082695"/>
              <a:ext cx="334282" cy="279482"/>
            </a:xfrm>
            <a:custGeom>
              <a:avLst/>
              <a:gdLst>
                <a:gd name="T0" fmla="*/ 2147483647 w 678"/>
                <a:gd name="T1" fmla="*/ 2147483647 h 564"/>
                <a:gd name="T2" fmla="*/ 2147483647 w 678"/>
                <a:gd name="T3" fmla="*/ 2147483647 h 564"/>
                <a:gd name="T4" fmla="*/ 2147483647 w 678"/>
                <a:gd name="T5" fmla="*/ 2147483647 h 564"/>
                <a:gd name="T6" fmla="*/ 2147483647 w 678"/>
                <a:gd name="T7" fmla="*/ 2147483647 h 564"/>
                <a:gd name="T8" fmla="*/ 2147483647 w 678"/>
                <a:gd name="T9" fmla="*/ 2147483647 h 564"/>
                <a:gd name="T10" fmla="*/ 2147483647 w 678"/>
                <a:gd name="T11" fmla="*/ 2147483647 h 564"/>
                <a:gd name="T12" fmla="*/ 2147483647 w 678"/>
                <a:gd name="T13" fmla="*/ 2147483647 h 564"/>
                <a:gd name="T14" fmla="*/ 2147483647 w 678"/>
                <a:gd name="T15" fmla="*/ 2147483647 h 564"/>
                <a:gd name="T16" fmla="*/ 2147483647 w 678"/>
                <a:gd name="T17" fmla="*/ 2147483647 h 564"/>
                <a:gd name="T18" fmla="*/ 2147483647 w 678"/>
                <a:gd name="T19" fmla="*/ 2147483647 h 564"/>
                <a:gd name="T20" fmla="*/ 2147483647 w 678"/>
                <a:gd name="T21" fmla="*/ 2147483647 h 564"/>
                <a:gd name="T22" fmla="*/ 2147483647 w 678"/>
                <a:gd name="T23" fmla="*/ 2147483647 h 564"/>
                <a:gd name="T24" fmla="*/ 2147483647 w 678"/>
                <a:gd name="T25" fmla="*/ 2147483647 h 564"/>
                <a:gd name="T26" fmla="*/ 0 w 678"/>
                <a:gd name="T27" fmla="*/ 2147483647 h 564"/>
                <a:gd name="T28" fmla="*/ 0 w 678"/>
                <a:gd name="T29" fmla="*/ 0 h 564"/>
                <a:gd name="T30" fmla="*/ 2147483647 w 678"/>
                <a:gd name="T31" fmla="*/ 0 h 564"/>
                <a:gd name="T32" fmla="*/ 2147483647 w 678"/>
                <a:gd name="T33" fmla="*/ 2147483647 h 564"/>
                <a:gd name="T34" fmla="*/ 2147483647 w 678"/>
                <a:gd name="T35" fmla="*/ 2147483647 h 564"/>
                <a:gd name="T36" fmla="*/ 2147483647 w 678"/>
                <a:gd name="T37" fmla="*/ 2147483647 h 564"/>
                <a:gd name="T38" fmla="*/ 2147483647 w 678"/>
                <a:gd name="T39" fmla="*/ 2147483647 h 564"/>
                <a:gd name="T40" fmla="*/ 2147483647 w 678"/>
                <a:gd name="T41" fmla="*/ 2147483647 h 564"/>
                <a:gd name="T42" fmla="*/ 2147483647 w 678"/>
                <a:gd name="T43" fmla="*/ 2147483647 h 564"/>
                <a:gd name="T44" fmla="*/ 2147483647 w 678"/>
                <a:gd name="T45" fmla="*/ 2147483647 h 564"/>
                <a:gd name="T46" fmla="*/ 2147483647 w 678"/>
                <a:gd name="T47" fmla="*/ 2147483647 h 564"/>
                <a:gd name="T48" fmla="*/ 2147483647 w 678"/>
                <a:gd name="T49" fmla="*/ 2147483647 h 56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78" h="564">
                  <a:moveTo>
                    <a:pt x="494" y="423"/>
                  </a:moveTo>
                  <a:cubicBezTo>
                    <a:pt x="533" y="423"/>
                    <a:pt x="565" y="454"/>
                    <a:pt x="565" y="493"/>
                  </a:cubicBezTo>
                  <a:cubicBezTo>
                    <a:pt x="565" y="532"/>
                    <a:pt x="533" y="564"/>
                    <a:pt x="494" y="564"/>
                  </a:cubicBezTo>
                  <a:cubicBezTo>
                    <a:pt x="455" y="564"/>
                    <a:pt x="424" y="532"/>
                    <a:pt x="424" y="493"/>
                  </a:cubicBezTo>
                  <a:cubicBezTo>
                    <a:pt x="424" y="454"/>
                    <a:pt x="455" y="423"/>
                    <a:pt x="494" y="423"/>
                  </a:cubicBezTo>
                  <a:close/>
                  <a:moveTo>
                    <a:pt x="212" y="423"/>
                  </a:moveTo>
                  <a:cubicBezTo>
                    <a:pt x="251" y="423"/>
                    <a:pt x="283" y="454"/>
                    <a:pt x="283" y="493"/>
                  </a:cubicBezTo>
                  <a:cubicBezTo>
                    <a:pt x="283" y="532"/>
                    <a:pt x="251" y="564"/>
                    <a:pt x="212" y="564"/>
                  </a:cubicBezTo>
                  <a:cubicBezTo>
                    <a:pt x="173" y="564"/>
                    <a:pt x="142" y="532"/>
                    <a:pt x="142" y="493"/>
                  </a:cubicBezTo>
                  <a:cubicBezTo>
                    <a:pt x="142" y="454"/>
                    <a:pt x="173" y="423"/>
                    <a:pt x="212" y="423"/>
                  </a:cubicBezTo>
                  <a:close/>
                  <a:moveTo>
                    <a:pt x="113" y="395"/>
                  </a:moveTo>
                  <a:lnTo>
                    <a:pt x="113" y="310"/>
                  </a:lnTo>
                  <a:lnTo>
                    <a:pt x="57" y="84"/>
                  </a:lnTo>
                  <a:lnTo>
                    <a:pt x="0" y="84"/>
                  </a:lnTo>
                  <a:lnTo>
                    <a:pt x="0" y="0"/>
                  </a:lnTo>
                  <a:lnTo>
                    <a:pt x="142" y="0"/>
                  </a:lnTo>
                  <a:lnTo>
                    <a:pt x="142" y="84"/>
                  </a:lnTo>
                  <a:lnTo>
                    <a:pt x="678" y="84"/>
                  </a:lnTo>
                  <a:lnTo>
                    <a:pt x="593" y="395"/>
                  </a:lnTo>
                  <a:lnTo>
                    <a:pt x="113" y="395"/>
                  </a:lnTo>
                  <a:close/>
                  <a:moveTo>
                    <a:pt x="201" y="310"/>
                  </a:moveTo>
                  <a:lnTo>
                    <a:pt x="534" y="310"/>
                  </a:lnTo>
                  <a:lnTo>
                    <a:pt x="568" y="169"/>
                  </a:lnTo>
                  <a:lnTo>
                    <a:pt x="167" y="169"/>
                  </a:lnTo>
                  <a:lnTo>
                    <a:pt x="201" y="310"/>
                  </a:lnTo>
                  <a:close/>
                </a:path>
              </a:pathLst>
            </a:custGeom>
            <a:solidFill>
              <a:srgbClr val="007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971">
                <a:solidFill>
                  <a:srgbClr val="000000"/>
                </a:solidFill>
                <a:ea typeface="ＭＳ Ｐゴシック" pitchFamily="-84" charset="-128"/>
              </a:endParaRPr>
            </a:p>
          </p:txBody>
        </p:sp>
        <p:sp>
          <p:nvSpPr>
            <p:cNvPr id="18471" name="Circle"/>
            <p:cNvSpPr>
              <a:spLocks noChangeAspect="1" noEditPoints="1"/>
            </p:cNvSpPr>
            <p:nvPr/>
          </p:nvSpPr>
          <p:spPr bwMode="auto">
            <a:xfrm>
              <a:off x="1460801" y="1896374"/>
              <a:ext cx="652124" cy="652124"/>
            </a:xfrm>
            <a:custGeom>
              <a:avLst/>
              <a:gdLst>
                <a:gd name="T0" fmla="*/ 2147483647 w 1327"/>
                <a:gd name="T1" fmla="*/ 0 h 1326"/>
                <a:gd name="T2" fmla="*/ 2147483647 w 1327"/>
                <a:gd name="T3" fmla="*/ 2147483647 h 1326"/>
                <a:gd name="T4" fmla="*/ 2147483647 w 1327"/>
                <a:gd name="T5" fmla="*/ 2147483647 h 1326"/>
                <a:gd name="T6" fmla="*/ 0 w 1327"/>
                <a:gd name="T7" fmla="*/ 2147483647 h 1326"/>
                <a:gd name="T8" fmla="*/ 2147483647 w 1327"/>
                <a:gd name="T9" fmla="*/ 0 h 1326"/>
                <a:gd name="T10" fmla="*/ 2147483647 w 1327"/>
                <a:gd name="T11" fmla="*/ 2147483647 h 1326"/>
                <a:gd name="T12" fmla="*/ 2147483647 w 1327"/>
                <a:gd name="T13" fmla="*/ 2147483647 h 1326"/>
                <a:gd name="T14" fmla="*/ 2147483647 w 1327"/>
                <a:gd name="T15" fmla="*/ 2147483647 h 1326"/>
                <a:gd name="T16" fmla="*/ 2147483647 w 1327"/>
                <a:gd name="T17" fmla="*/ 2147483647 h 1326"/>
                <a:gd name="T18" fmla="*/ 2147483647 w 1327"/>
                <a:gd name="T19" fmla="*/ 2147483647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007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971">
                <a:solidFill>
                  <a:srgbClr val="000000"/>
                </a:solidFill>
                <a:ea typeface="ＭＳ Ｐゴシック" pitchFamily="-84" charset="-128"/>
              </a:endParaRPr>
            </a:p>
          </p:txBody>
        </p:sp>
      </p:grpSp>
      <p:grpSp>
        <p:nvGrpSpPr>
          <p:cNvPr id="18461" name="Group 14"/>
          <p:cNvGrpSpPr>
            <a:grpSpLocks/>
          </p:cNvGrpSpPr>
          <p:nvPr/>
        </p:nvGrpSpPr>
        <p:grpSpPr bwMode="auto">
          <a:xfrm>
            <a:off x="788615" y="2968161"/>
            <a:ext cx="1795742" cy="592380"/>
            <a:chOff x="740626" y="3154389"/>
            <a:chExt cx="2036867" cy="672382"/>
          </a:xfrm>
        </p:grpSpPr>
        <p:sp>
          <p:nvSpPr>
            <p:cNvPr id="18468" name="Rectangle 65"/>
            <p:cNvSpPr>
              <a:spLocks noChangeArrowheads="1"/>
            </p:cNvSpPr>
            <p:nvPr/>
          </p:nvSpPr>
          <p:spPr bwMode="auto">
            <a:xfrm>
              <a:off x="740626" y="3518476"/>
              <a:ext cx="2036867" cy="308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1pPr>
              <a:lvl2pPr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2pPr>
              <a:lvl3pPr marL="1143000" indent="-2286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3pPr>
              <a:lvl4pPr marL="1600200" indent="-2286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4pPr>
              <a:lvl5pPr marL="2057400" indent="-2286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5pPr>
              <a:lvl6pPr marL="25146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6pPr>
              <a:lvl7pPr marL="29718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7pPr>
              <a:lvl8pPr marL="34290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8pPr>
              <a:lvl9pPr marL="38862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9pPr>
            </a:lstStyle>
            <a:p>
              <a:pPr marL="0" lvl="1">
                <a:lnSpc>
                  <a:spcPct val="110000"/>
                </a:lnSpc>
                <a:spcBef>
                  <a:spcPct val="70000"/>
                </a:spcBef>
                <a:buClr>
                  <a:srgbClr val="0B7ABF"/>
                </a:buClr>
                <a:buSzPct val="92000"/>
              </a:pPr>
              <a:r>
                <a:rPr lang="en-US" altLang="ru-RU" sz="1059" b="1" dirty="0">
                  <a:solidFill>
                    <a:srgbClr val="555555"/>
                  </a:solidFill>
                  <a:cs typeface="Segoe UI" panose="020B0502040204020203" pitchFamily="34" charset="0"/>
                </a:rPr>
                <a:t>    </a:t>
              </a:r>
              <a:r>
                <a:rPr lang="ru-RU" altLang="ru-RU" sz="1059" b="1" dirty="0" smtClean="0">
                  <a:solidFill>
                    <a:srgbClr val="555555"/>
                  </a:solidFill>
                  <a:cs typeface="Segoe UI" panose="020B0502040204020203" pitchFamily="34" charset="0"/>
                </a:rPr>
                <a:t>Мобильные решения</a:t>
              </a:r>
              <a:endParaRPr lang="en-US" altLang="ru-RU" sz="1059" b="1" dirty="0">
                <a:solidFill>
                  <a:srgbClr val="555555"/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52" name="Windows Phone"/>
            <p:cNvGrpSpPr>
              <a:grpSpLocks noChangeAspect="1"/>
            </p:cNvGrpSpPr>
            <p:nvPr/>
          </p:nvGrpSpPr>
          <p:grpSpPr>
            <a:xfrm>
              <a:off x="1593997" y="3154389"/>
              <a:ext cx="377612" cy="377612"/>
              <a:chOff x="1168397" y="8167686"/>
              <a:chExt cx="377825" cy="377825"/>
            </a:xfrm>
            <a:solidFill>
              <a:srgbClr val="0079C1"/>
            </a:solidFill>
          </p:grpSpPr>
          <p:sp>
            <p:nvSpPr>
              <p:cNvPr id="53" name="Windows Phone Icon"/>
              <p:cNvSpPr>
                <a:spLocks noChangeAspect="1" noEditPoints="1"/>
              </p:cNvSpPr>
              <p:nvPr/>
            </p:nvSpPr>
            <p:spPr bwMode="auto">
              <a:xfrm>
                <a:off x="1292222" y="8259761"/>
                <a:ext cx="130175" cy="193675"/>
              </a:xfrm>
              <a:custGeom>
                <a:avLst/>
                <a:gdLst>
                  <a:gd name="T0" fmla="*/ 70 w 451"/>
                  <a:gd name="T1" fmla="*/ 0 h 677"/>
                  <a:gd name="T2" fmla="*/ 381 w 451"/>
                  <a:gd name="T3" fmla="*/ 0 h 677"/>
                  <a:gd name="T4" fmla="*/ 451 w 451"/>
                  <a:gd name="T5" fmla="*/ 70 h 677"/>
                  <a:gd name="T6" fmla="*/ 451 w 451"/>
                  <a:gd name="T7" fmla="*/ 607 h 677"/>
                  <a:gd name="T8" fmla="*/ 381 w 451"/>
                  <a:gd name="T9" fmla="*/ 677 h 677"/>
                  <a:gd name="T10" fmla="*/ 70 w 451"/>
                  <a:gd name="T11" fmla="*/ 677 h 677"/>
                  <a:gd name="T12" fmla="*/ 0 w 451"/>
                  <a:gd name="T13" fmla="*/ 607 h 677"/>
                  <a:gd name="T14" fmla="*/ 0 w 451"/>
                  <a:gd name="T15" fmla="*/ 70 h 677"/>
                  <a:gd name="T16" fmla="*/ 70 w 451"/>
                  <a:gd name="T17" fmla="*/ 0 h 677"/>
                  <a:gd name="T18" fmla="*/ 56 w 451"/>
                  <a:gd name="T19" fmla="*/ 84 h 677"/>
                  <a:gd name="T20" fmla="*/ 56 w 451"/>
                  <a:gd name="T21" fmla="*/ 536 h 677"/>
                  <a:gd name="T22" fmla="*/ 155 w 451"/>
                  <a:gd name="T23" fmla="*/ 536 h 677"/>
                  <a:gd name="T24" fmla="*/ 155 w 451"/>
                  <a:gd name="T25" fmla="*/ 635 h 677"/>
                  <a:gd name="T26" fmla="*/ 169 w 451"/>
                  <a:gd name="T27" fmla="*/ 635 h 677"/>
                  <a:gd name="T28" fmla="*/ 169 w 451"/>
                  <a:gd name="T29" fmla="*/ 536 h 677"/>
                  <a:gd name="T30" fmla="*/ 282 w 451"/>
                  <a:gd name="T31" fmla="*/ 536 h 677"/>
                  <a:gd name="T32" fmla="*/ 282 w 451"/>
                  <a:gd name="T33" fmla="*/ 635 h 677"/>
                  <a:gd name="T34" fmla="*/ 296 w 451"/>
                  <a:gd name="T35" fmla="*/ 635 h 677"/>
                  <a:gd name="T36" fmla="*/ 296 w 451"/>
                  <a:gd name="T37" fmla="*/ 536 h 677"/>
                  <a:gd name="T38" fmla="*/ 395 w 451"/>
                  <a:gd name="T39" fmla="*/ 536 h 677"/>
                  <a:gd name="T40" fmla="*/ 395 w 451"/>
                  <a:gd name="T41" fmla="*/ 84 h 677"/>
                  <a:gd name="T42" fmla="*/ 56 w 451"/>
                  <a:gd name="T43" fmla="*/ 84 h 677"/>
                  <a:gd name="T44" fmla="*/ 211 w 451"/>
                  <a:gd name="T45" fmla="*/ 564 h 677"/>
                  <a:gd name="T46" fmla="*/ 204 w 451"/>
                  <a:gd name="T47" fmla="*/ 621 h 677"/>
                  <a:gd name="T48" fmla="*/ 247 w 451"/>
                  <a:gd name="T49" fmla="*/ 621 h 677"/>
                  <a:gd name="T50" fmla="*/ 254 w 451"/>
                  <a:gd name="T51" fmla="*/ 564 h 677"/>
                  <a:gd name="T52" fmla="*/ 211 w 451"/>
                  <a:gd name="T53" fmla="*/ 564 h 677"/>
                  <a:gd name="T54" fmla="*/ 360 w 451"/>
                  <a:gd name="T55" fmla="*/ 564 h 677"/>
                  <a:gd name="T56" fmla="*/ 338 w 451"/>
                  <a:gd name="T57" fmla="*/ 621 h 677"/>
                  <a:gd name="T58" fmla="*/ 374 w 451"/>
                  <a:gd name="T59" fmla="*/ 621 h 677"/>
                  <a:gd name="T60" fmla="*/ 388 w 451"/>
                  <a:gd name="T61" fmla="*/ 564 h 677"/>
                  <a:gd name="T62" fmla="*/ 360 w 451"/>
                  <a:gd name="T63" fmla="*/ 564 h 677"/>
                  <a:gd name="T64" fmla="*/ 70 w 451"/>
                  <a:gd name="T65" fmla="*/ 578 h 677"/>
                  <a:gd name="T66" fmla="*/ 63 w 451"/>
                  <a:gd name="T67" fmla="*/ 614 h 677"/>
                  <a:gd name="T68" fmla="*/ 106 w 451"/>
                  <a:gd name="T69" fmla="*/ 614 h 677"/>
                  <a:gd name="T70" fmla="*/ 113 w 451"/>
                  <a:gd name="T71" fmla="*/ 578 h 677"/>
                  <a:gd name="T72" fmla="*/ 70 w 451"/>
                  <a:gd name="T73" fmla="*/ 578 h 677"/>
                  <a:gd name="T74" fmla="*/ 169 w 451"/>
                  <a:gd name="T75" fmla="*/ 28 h 677"/>
                  <a:gd name="T76" fmla="*/ 169 w 451"/>
                  <a:gd name="T77" fmla="*/ 56 h 677"/>
                  <a:gd name="T78" fmla="*/ 282 w 451"/>
                  <a:gd name="T79" fmla="*/ 56 h 677"/>
                  <a:gd name="T80" fmla="*/ 282 w 451"/>
                  <a:gd name="T81" fmla="*/ 28 h 677"/>
                  <a:gd name="T82" fmla="*/ 169 w 451"/>
                  <a:gd name="T83" fmla="*/ 28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51" h="677">
                    <a:moveTo>
                      <a:pt x="70" y="0"/>
                    </a:moveTo>
                    <a:lnTo>
                      <a:pt x="381" y="0"/>
                    </a:lnTo>
                    <a:cubicBezTo>
                      <a:pt x="420" y="0"/>
                      <a:pt x="451" y="31"/>
                      <a:pt x="451" y="70"/>
                    </a:cubicBezTo>
                    <a:lnTo>
                      <a:pt x="451" y="607"/>
                    </a:lnTo>
                    <a:cubicBezTo>
                      <a:pt x="451" y="645"/>
                      <a:pt x="420" y="677"/>
                      <a:pt x="381" y="677"/>
                    </a:cubicBezTo>
                    <a:lnTo>
                      <a:pt x="70" y="677"/>
                    </a:lnTo>
                    <a:cubicBezTo>
                      <a:pt x="31" y="677"/>
                      <a:pt x="0" y="645"/>
                      <a:pt x="0" y="607"/>
                    </a:cubicBezTo>
                    <a:lnTo>
                      <a:pt x="0" y="70"/>
                    </a:lnTo>
                    <a:cubicBezTo>
                      <a:pt x="0" y="31"/>
                      <a:pt x="31" y="0"/>
                      <a:pt x="70" y="0"/>
                    </a:cubicBezTo>
                    <a:close/>
                    <a:moveTo>
                      <a:pt x="56" y="84"/>
                    </a:moveTo>
                    <a:lnTo>
                      <a:pt x="56" y="536"/>
                    </a:lnTo>
                    <a:lnTo>
                      <a:pt x="155" y="536"/>
                    </a:lnTo>
                    <a:lnTo>
                      <a:pt x="155" y="635"/>
                    </a:lnTo>
                    <a:lnTo>
                      <a:pt x="169" y="635"/>
                    </a:lnTo>
                    <a:lnTo>
                      <a:pt x="169" y="536"/>
                    </a:lnTo>
                    <a:lnTo>
                      <a:pt x="282" y="536"/>
                    </a:lnTo>
                    <a:lnTo>
                      <a:pt x="282" y="635"/>
                    </a:lnTo>
                    <a:lnTo>
                      <a:pt x="296" y="635"/>
                    </a:lnTo>
                    <a:lnTo>
                      <a:pt x="296" y="536"/>
                    </a:lnTo>
                    <a:lnTo>
                      <a:pt x="395" y="536"/>
                    </a:lnTo>
                    <a:lnTo>
                      <a:pt x="395" y="84"/>
                    </a:lnTo>
                    <a:lnTo>
                      <a:pt x="56" y="84"/>
                    </a:lnTo>
                    <a:close/>
                    <a:moveTo>
                      <a:pt x="211" y="564"/>
                    </a:moveTo>
                    <a:lnTo>
                      <a:pt x="204" y="621"/>
                    </a:lnTo>
                    <a:lnTo>
                      <a:pt x="247" y="621"/>
                    </a:lnTo>
                    <a:lnTo>
                      <a:pt x="254" y="564"/>
                    </a:lnTo>
                    <a:lnTo>
                      <a:pt x="211" y="564"/>
                    </a:lnTo>
                    <a:close/>
                    <a:moveTo>
                      <a:pt x="360" y="564"/>
                    </a:moveTo>
                    <a:lnTo>
                      <a:pt x="338" y="621"/>
                    </a:lnTo>
                    <a:lnTo>
                      <a:pt x="374" y="621"/>
                    </a:lnTo>
                    <a:lnTo>
                      <a:pt x="388" y="564"/>
                    </a:lnTo>
                    <a:lnTo>
                      <a:pt x="360" y="564"/>
                    </a:lnTo>
                    <a:close/>
                    <a:moveTo>
                      <a:pt x="70" y="578"/>
                    </a:moveTo>
                    <a:lnTo>
                      <a:pt x="63" y="614"/>
                    </a:lnTo>
                    <a:lnTo>
                      <a:pt x="106" y="614"/>
                    </a:lnTo>
                    <a:lnTo>
                      <a:pt x="113" y="578"/>
                    </a:lnTo>
                    <a:lnTo>
                      <a:pt x="70" y="578"/>
                    </a:lnTo>
                    <a:close/>
                    <a:moveTo>
                      <a:pt x="169" y="28"/>
                    </a:moveTo>
                    <a:lnTo>
                      <a:pt x="169" y="56"/>
                    </a:lnTo>
                    <a:lnTo>
                      <a:pt x="282" y="56"/>
                    </a:lnTo>
                    <a:lnTo>
                      <a:pt x="282" y="28"/>
                    </a:lnTo>
                    <a:lnTo>
                      <a:pt x="169" y="2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794">
                  <a:solidFill>
                    <a:srgbClr val="000000"/>
                  </a:solidFill>
                  <a:latin typeface="Arial" charset="0"/>
                  <a:ea typeface="ＭＳ Ｐゴシック" pitchFamily="-84" charset="-128"/>
                </a:endParaRPr>
              </a:p>
            </p:txBody>
          </p:sp>
          <p:sp>
            <p:nvSpPr>
              <p:cNvPr id="54" name="Circle"/>
              <p:cNvSpPr>
                <a:spLocks noChangeAspect="1" noEditPoints="1"/>
              </p:cNvSpPr>
              <p:nvPr/>
            </p:nvSpPr>
            <p:spPr bwMode="auto">
              <a:xfrm>
                <a:off x="1168397" y="8167686"/>
                <a:ext cx="377825" cy="377825"/>
              </a:xfrm>
              <a:custGeom>
                <a:avLst/>
                <a:gdLst>
                  <a:gd name="T0" fmla="*/ 663 w 1327"/>
                  <a:gd name="T1" fmla="*/ 0 h 1326"/>
                  <a:gd name="T2" fmla="*/ 1327 w 1327"/>
                  <a:gd name="T3" fmla="*/ 663 h 1326"/>
                  <a:gd name="T4" fmla="*/ 663 w 1327"/>
                  <a:gd name="T5" fmla="*/ 1326 h 1326"/>
                  <a:gd name="T6" fmla="*/ 0 w 1327"/>
                  <a:gd name="T7" fmla="*/ 663 h 1326"/>
                  <a:gd name="T8" fmla="*/ 663 w 1327"/>
                  <a:gd name="T9" fmla="*/ 0 h 1326"/>
                  <a:gd name="T10" fmla="*/ 663 w 1327"/>
                  <a:gd name="T11" fmla="*/ 85 h 1326"/>
                  <a:gd name="T12" fmla="*/ 85 w 1327"/>
                  <a:gd name="T13" fmla="*/ 663 h 1326"/>
                  <a:gd name="T14" fmla="*/ 663 w 1327"/>
                  <a:gd name="T15" fmla="*/ 1242 h 1326"/>
                  <a:gd name="T16" fmla="*/ 1242 w 1327"/>
                  <a:gd name="T17" fmla="*/ 663 h 1326"/>
                  <a:gd name="T18" fmla="*/ 663 w 1327"/>
                  <a:gd name="T19" fmla="*/ 85 h 1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27" h="1326">
                    <a:moveTo>
                      <a:pt x="663" y="0"/>
                    </a:moveTo>
                    <a:cubicBezTo>
                      <a:pt x="1030" y="0"/>
                      <a:pt x="1327" y="297"/>
                      <a:pt x="1327" y="663"/>
                    </a:cubicBezTo>
                    <a:cubicBezTo>
                      <a:pt x="1327" y="1029"/>
                      <a:pt x="1030" y="1326"/>
                      <a:pt x="663" y="1326"/>
                    </a:cubicBezTo>
                    <a:cubicBezTo>
                      <a:pt x="297" y="1326"/>
                      <a:pt x="0" y="1029"/>
                      <a:pt x="0" y="663"/>
                    </a:cubicBezTo>
                    <a:cubicBezTo>
                      <a:pt x="0" y="297"/>
                      <a:pt x="297" y="0"/>
                      <a:pt x="663" y="0"/>
                    </a:cubicBezTo>
                    <a:close/>
                    <a:moveTo>
                      <a:pt x="663" y="85"/>
                    </a:moveTo>
                    <a:cubicBezTo>
                      <a:pt x="344" y="85"/>
                      <a:pt x="85" y="344"/>
                      <a:pt x="85" y="663"/>
                    </a:cubicBezTo>
                    <a:cubicBezTo>
                      <a:pt x="85" y="983"/>
                      <a:pt x="344" y="1242"/>
                      <a:pt x="663" y="1242"/>
                    </a:cubicBezTo>
                    <a:cubicBezTo>
                      <a:pt x="983" y="1242"/>
                      <a:pt x="1242" y="983"/>
                      <a:pt x="1242" y="663"/>
                    </a:cubicBezTo>
                    <a:cubicBezTo>
                      <a:pt x="1242" y="344"/>
                      <a:pt x="983" y="85"/>
                      <a:pt x="663" y="85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794">
                  <a:solidFill>
                    <a:srgbClr val="000000"/>
                  </a:solidFill>
                  <a:latin typeface="Arial" charset="0"/>
                  <a:ea typeface="ＭＳ Ｐゴシック" pitchFamily="-84" charset="-128"/>
                </a:endParaRPr>
              </a:p>
            </p:txBody>
          </p:sp>
        </p:grpSp>
      </p:grpSp>
      <p:grpSp>
        <p:nvGrpSpPr>
          <p:cNvPr id="18462" name="Group 15"/>
          <p:cNvGrpSpPr>
            <a:grpSpLocks/>
          </p:cNvGrpSpPr>
          <p:nvPr/>
        </p:nvGrpSpPr>
        <p:grpSpPr bwMode="auto">
          <a:xfrm>
            <a:off x="1169134" y="3780584"/>
            <a:ext cx="1039344" cy="586778"/>
            <a:chOff x="1171955" y="4152053"/>
            <a:chExt cx="1177923" cy="665252"/>
          </a:xfrm>
        </p:grpSpPr>
        <p:sp>
          <p:nvSpPr>
            <p:cNvPr id="18466" name="Rectangle 102"/>
            <p:cNvSpPr>
              <a:spLocks noChangeArrowheads="1"/>
            </p:cNvSpPr>
            <p:nvPr/>
          </p:nvSpPr>
          <p:spPr bwMode="auto">
            <a:xfrm>
              <a:off x="1171955" y="4509367"/>
              <a:ext cx="1177923" cy="307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1pPr>
              <a:lvl2pPr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2pPr>
              <a:lvl3pPr marL="1143000" indent="-2286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3pPr>
              <a:lvl4pPr marL="1600200" indent="-2286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4pPr>
              <a:lvl5pPr marL="2057400" indent="-2286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5pPr>
              <a:lvl6pPr marL="25146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6pPr>
              <a:lvl7pPr marL="29718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7pPr>
              <a:lvl8pPr marL="34290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8pPr>
              <a:lvl9pPr marL="38862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9pPr>
            </a:lstStyle>
            <a:p>
              <a:pPr marL="0" lvl="1">
                <a:lnSpc>
                  <a:spcPct val="110000"/>
                </a:lnSpc>
                <a:spcBef>
                  <a:spcPct val="70000"/>
                </a:spcBef>
                <a:buClr>
                  <a:srgbClr val="0B7ABF"/>
                </a:buClr>
                <a:buSzPct val="92000"/>
              </a:pPr>
              <a:r>
                <a:rPr lang="en-US" altLang="ru-RU" sz="1059" b="1" dirty="0">
                  <a:solidFill>
                    <a:srgbClr val="555555"/>
                  </a:solidFill>
                  <a:cs typeface="Segoe UI" panose="020B0502040204020203" pitchFamily="34" charset="0"/>
                </a:rPr>
                <a:t>    </a:t>
              </a:r>
              <a:r>
                <a:rPr lang="ru-RU" altLang="ru-RU" sz="1059" b="1" dirty="0" smtClean="0">
                  <a:solidFill>
                    <a:srgbClr val="555555"/>
                  </a:solidFill>
                  <a:cs typeface="Segoe UI" panose="020B0502040204020203" pitchFamily="34" charset="0"/>
                </a:rPr>
                <a:t>Сервисы</a:t>
              </a:r>
              <a:endParaRPr lang="en-US" altLang="ru-RU" sz="1059" b="1" dirty="0">
                <a:solidFill>
                  <a:srgbClr val="555555"/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57" name="Tools"/>
            <p:cNvGrpSpPr>
              <a:grpSpLocks noChangeAspect="1"/>
            </p:cNvGrpSpPr>
            <p:nvPr/>
          </p:nvGrpSpPr>
          <p:grpSpPr>
            <a:xfrm>
              <a:off x="1593997" y="4152053"/>
              <a:ext cx="377612" cy="377612"/>
              <a:chOff x="3492499" y="2524125"/>
              <a:chExt cx="377825" cy="377825"/>
            </a:xfrm>
            <a:solidFill>
              <a:srgbClr val="0079C1"/>
            </a:solidFill>
          </p:grpSpPr>
          <p:sp>
            <p:nvSpPr>
              <p:cNvPr id="60" name="Tools Icon"/>
              <p:cNvSpPr>
                <a:spLocks noChangeAspect="1"/>
              </p:cNvSpPr>
              <p:nvPr/>
            </p:nvSpPr>
            <p:spPr bwMode="auto">
              <a:xfrm>
                <a:off x="3576636" y="2607468"/>
                <a:ext cx="209550" cy="211138"/>
              </a:xfrm>
              <a:custGeom>
                <a:avLst/>
                <a:gdLst>
                  <a:gd name="T0" fmla="*/ 159 w 736"/>
                  <a:gd name="T1" fmla="*/ 461 h 736"/>
                  <a:gd name="T2" fmla="*/ 216 w 736"/>
                  <a:gd name="T3" fmla="*/ 474 h 736"/>
                  <a:gd name="T4" fmla="*/ 326 w 736"/>
                  <a:gd name="T5" fmla="*/ 365 h 736"/>
                  <a:gd name="T6" fmla="*/ 285 w 736"/>
                  <a:gd name="T7" fmla="*/ 324 h 736"/>
                  <a:gd name="T8" fmla="*/ 246 w 736"/>
                  <a:gd name="T9" fmla="*/ 363 h 736"/>
                  <a:gd name="T10" fmla="*/ 207 w 736"/>
                  <a:gd name="T11" fmla="*/ 324 h 736"/>
                  <a:gd name="T12" fmla="*/ 223 w 736"/>
                  <a:gd name="T13" fmla="*/ 308 h 736"/>
                  <a:gd name="T14" fmla="*/ 126 w 736"/>
                  <a:gd name="T15" fmla="*/ 229 h 736"/>
                  <a:gd name="T16" fmla="*/ 32 w 736"/>
                  <a:gd name="T17" fmla="*/ 32 h 736"/>
                  <a:gd name="T18" fmla="*/ 216 w 736"/>
                  <a:gd name="T19" fmla="*/ 113 h 736"/>
                  <a:gd name="T20" fmla="*/ 307 w 736"/>
                  <a:gd name="T21" fmla="*/ 223 h 736"/>
                  <a:gd name="T22" fmla="*/ 324 w 736"/>
                  <a:gd name="T23" fmla="*/ 207 h 736"/>
                  <a:gd name="T24" fmla="*/ 362 w 736"/>
                  <a:gd name="T25" fmla="*/ 246 h 736"/>
                  <a:gd name="T26" fmla="*/ 324 w 736"/>
                  <a:gd name="T27" fmla="*/ 285 h 736"/>
                  <a:gd name="T28" fmla="*/ 365 w 736"/>
                  <a:gd name="T29" fmla="*/ 326 h 736"/>
                  <a:gd name="T30" fmla="*/ 474 w 736"/>
                  <a:gd name="T31" fmla="*/ 217 h 736"/>
                  <a:gd name="T32" fmla="*/ 461 w 736"/>
                  <a:gd name="T33" fmla="*/ 159 h 736"/>
                  <a:gd name="T34" fmla="*/ 599 w 736"/>
                  <a:gd name="T35" fmla="*/ 21 h 736"/>
                  <a:gd name="T36" fmla="*/ 649 w 736"/>
                  <a:gd name="T37" fmla="*/ 31 h 736"/>
                  <a:gd name="T38" fmla="*/ 544 w 736"/>
                  <a:gd name="T39" fmla="*/ 136 h 736"/>
                  <a:gd name="T40" fmla="*/ 622 w 736"/>
                  <a:gd name="T41" fmla="*/ 214 h 736"/>
                  <a:gd name="T42" fmla="*/ 727 w 736"/>
                  <a:gd name="T43" fmla="*/ 108 h 736"/>
                  <a:gd name="T44" fmla="*/ 736 w 736"/>
                  <a:gd name="T45" fmla="*/ 159 h 736"/>
                  <a:gd name="T46" fmla="*/ 599 w 736"/>
                  <a:gd name="T47" fmla="*/ 296 h 736"/>
                  <a:gd name="T48" fmla="*/ 556 w 736"/>
                  <a:gd name="T49" fmla="*/ 290 h 736"/>
                  <a:gd name="T50" fmla="*/ 442 w 736"/>
                  <a:gd name="T51" fmla="*/ 404 h 736"/>
                  <a:gd name="T52" fmla="*/ 603 w 736"/>
                  <a:gd name="T53" fmla="*/ 564 h 736"/>
                  <a:gd name="T54" fmla="*/ 612 w 736"/>
                  <a:gd name="T55" fmla="*/ 554 h 736"/>
                  <a:gd name="T56" fmla="*/ 707 w 736"/>
                  <a:gd name="T57" fmla="*/ 649 h 736"/>
                  <a:gd name="T58" fmla="*/ 648 w 736"/>
                  <a:gd name="T59" fmla="*/ 707 h 736"/>
                  <a:gd name="T60" fmla="*/ 554 w 736"/>
                  <a:gd name="T61" fmla="*/ 612 h 736"/>
                  <a:gd name="T62" fmla="*/ 564 w 736"/>
                  <a:gd name="T63" fmla="*/ 603 h 736"/>
                  <a:gd name="T64" fmla="*/ 403 w 736"/>
                  <a:gd name="T65" fmla="*/ 443 h 736"/>
                  <a:gd name="T66" fmla="*/ 290 w 736"/>
                  <a:gd name="T67" fmla="*/ 557 h 736"/>
                  <a:gd name="T68" fmla="*/ 296 w 736"/>
                  <a:gd name="T69" fmla="*/ 599 h 736"/>
                  <a:gd name="T70" fmla="*/ 159 w 736"/>
                  <a:gd name="T71" fmla="*/ 736 h 736"/>
                  <a:gd name="T72" fmla="*/ 108 w 736"/>
                  <a:gd name="T73" fmla="*/ 727 h 736"/>
                  <a:gd name="T74" fmla="*/ 214 w 736"/>
                  <a:gd name="T75" fmla="*/ 622 h 736"/>
                  <a:gd name="T76" fmla="*/ 136 w 736"/>
                  <a:gd name="T77" fmla="*/ 544 h 736"/>
                  <a:gd name="T78" fmla="*/ 31 w 736"/>
                  <a:gd name="T79" fmla="*/ 649 h 736"/>
                  <a:gd name="T80" fmla="*/ 21 w 736"/>
                  <a:gd name="T81" fmla="*/ 599 h 736"/>
                  <a:gd name="T82" fmla="*/ 159 w 736"/>
                  <a:gd name="T83" fmla="*/ 461 h 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36" h="736">
                    <a:moveTo>
                      <a:pt x="159" y="461"/>
                    </a:moveTo>
                    <a:cubicBezTo>
                      <a:pt x="179" y="461"/>
                      <a:pt x="199" y="466"/>
                      <a:pt x="216" y="474"/>
                    </a:cubicBezTo>
                    <a:lnTo>
                      <a:pt x="326" y="365"/>
                    </a:lnTo>
                    <a:lnTo>
                      <a:pt x="285" y="324"/>
                    </a:lnTo>
                    <a:lnTo>
                      <a:pt x="246" y="363"/>
                    </a:lnTo>
                    <a:lnTo>
                      <a:pt x="207" y="324"/>
                    </a:lnTo>
                    <a:lnTo>
                      <a:pt x="223" y="308"/>
                    </a:lnTo>
                    <a:cubicBezTo>
                      <a:pt x="190" y="295"/>
                      <a:pt x="165" y="269"/>
                      <a:pt x="126" y="229"/>
                    </a:cubicBezTo>
                    <a:cubicBezTo>
                      <a:pt x="46" y="149"/>
                      <a:pt x="0" y="64"/>
                      <a:pt x="32" y="32"/>
                    </a:cubicBezTo>
                    <a:cubicBezTo>
                      <a:pt x="64" y="0"/>
                      <a:pt x="135" y="32"/>
                      <a:pt x="216" y="113"/>
                    </a:cubicBezTo>
                    <a:cubicBezTo>
                      <a:pt x="255" y="152"/>
                      <a:pt x="295" y="190"/>
                      <a:pt x="307" y="223"/>
                    </a:cubicBezTo>
                    <a:lnTo>
                      <a:pt x="324" y="207"/>
                    </a:lnTo>
                    <a:lnTo>
                      <a:pt x="362" y="246"/>
                    </a:lnTo>
                    <a:lnTo>
                      <a:pt x="324" y="285"/>
                    </a:lnTo>
                    <a:lnTo>
                      <a:pt x="365" y="326"/>
                    </a:lnTo>
                    <a:lnTo>
                      <a:pt x="474" y="217"/>
                    </a:lnTo>
                    <a:cubicBezTo>
                      <a:pt x="466" y="199"/>
                      <a:pt x="461" y="179"/>
                      <a:pt x="461" y="159"/>
                    </a:cubicBezTo>
                    <a:cubicBezTo>
                      <a:pt x="461" y="83"/>
                      <a:pt x="523" y="21"/>
                      <a:pt x="599" y="21"/>
                    </a:cubicBezTo>
                    <a:cubicBezTo>
                      <a:pt x="617" y="21"/>
                      <a:pt x="634" y="25"/>
                      <a:pt x="649" y="31"/>
                    </a:cubicBezTo>
                    <a:lnTo>
                      <a:pt x="544" y="136"/>
                    </a:lnTo>
                    <a:lnTo>
                      <a:pt x="622" y="214"/>
                    </a:lnTo>
                    <a:lnTo>
                      <a:pt x="727" y="108"/>
                    </a:lnTo>
                    <a:cubicBezTo>
                      <a:pt x="733" y="124"/>
                      <a:pt x="736" y="141"/>
                      <a:pt x="736" y="159"/>
                    </a:cubicBezTo>
                    <a:cubicBezTo>
                      <a:pt x="736" y="235"/>
                      <a:pt x="675" y="296"/>
                      <a:pt x="599" y="296"/>
                    </a:cubicBezTo>
                    <a:cubicBezTo>
                      <a:pt x="584" y="296"/>
                      <a:pt x="570" y="294"/>
                      <a:pt x="556" y="290"/>
                    </a:cubicBezTo>
                    <a:lnTo>
                      <a:pt x="442" y="404"/>
                    </a:lnTo>
                    <a:lnTo>
                      <a:pt x="603" y="564"/>
                    </a:lnTo>
                    <a:lnTo>
                      <a:pt x="612" y="554"/>
                    </a:lnTo>
                    <a:lnTo>
                      <a:pt x="707" y="649"/>
                    </a:lnTo>
                    <a:lnTo>
                      <a:pt x="648" y="707"/>
                    </a:lnTo>
                    <a:lnTo>
                      <a:pt x="554" y="612"/>
                    </a:lnTo>
                    <a:lnTo>
                      <a:pt x="564" y="603"/>
                    </a:lnTo>
                    <a:lnTo>
                      <a:pt x="403" y="443"/>
                    </a:lnTo>
                    <a:lnTo>
                      <a:pt x="290" y="557"/>
                    </a:lnTo>
                    <a:cubicBezTo>
                      <a:pt x="294" y="570"/>
                      <a:pt x="296" y="584"/>
                      <a:pt x="296" y="599"/>
                    </a:cubicBezTo>
                    <a:cubicBezTo>
                      <a:pt x="296" y="675"/>
                      <a:pt x="235" y="736"/>
                      <a:pt x="159" y="736"/>
                    </a:cubicBezTo>
                    <a:cubicBezTo>
                      <a:pt x="141" y="736"/>
                      <a:pt x="124" y="733"/>
                      <a:pt x="108" y="727"/>
                    </a:cubicBezTo>
                    <a:lnTo>
                      <a:pt x="214" y="622"/>
                    </a:lnTo>
                    <a:lnTo>
                      <a:pt x="136" y="544"/>
                    </a:lnTo>
                    <a:lnTo>
                      <a:pt x="31" y="649"/>
                    </a:lnTo>
                    <a:cubicBezTo>
                      <a:pt x="24" y="634"/>
                      <a:pt x="21" y="617"/>
                      <a:pt x="21" y="599"/>
                    </a:cubicBezTo>
                    <a:cubicBezTo>
                      <a:pt x="21" y="523"/>
                      <a:pt x="83" y="461"/>
                      <a:pt x="159" y="461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794">
                  <a:solidFill>
                    <a:srgbClr val="000000"/>
                  </a:solidFill>
                  <a:latin typeface="Arial" charset="0"/>
                  <a:ea typeface="ＭＳ Ｐゴシック" pitchFamily="-84" charset="-128"/>
                </a:endParaRPr>
              </a:p>
            </p:txBody>
          </p:sp>
          <p:sp>
            <p:nvSpPr>
              <p:cNvPr id="61" name="Circle"/>
              <p:cNvSpPr>
                <a:spLocks noChangeAspect="1" noEditPoints="1"/>
              </p:cNvSpPr>
              <p:nvPr/>
            </p:nvSpPr>
            <p:spPr bwMode="auto">
              <a:xfrm>
                <a:off x="3492499" y="2524125"/>
                <a:ext cx="377825" cy="377825"/>
              </a:xfrm>
              <a:custGeom>
                <a:avLst/>
                <a:gdLst>
                  <a:gd name="T0" fmla="*/ 663 w 1327"/>
                  <a:gd name="T1" fmla="*/ 0 h 1326"/>
                  <a:gd name="T2" fmla="*/ 1327 w 1327"/>
                  <a:gd name="T3" fmla="*/ 663 h 1326"/>
                  <a:gd name="T4" fmla="*/ 663 w 1327"/>
                  <a:gd name="T5" fmla="*/ 1326 h 1326"/>
                  <a:gd name="T6" fmla="*/ 0 w 1327"/>
                  <a:gd name="T7" fmla="*/ 663 h 1326"/>
                  <a:gd name="T8" fmla="*/ 663 w 1327"/>
                  <a:gd name="T9" fmla="*/ 0 h 1326"/>
                  <a:gd name="T10" fmla="*/ 663 w 1327"/>
                  <a:gd name="T11" fmla="*/ 85 h 1326"/>
                  <a:gd name="T12" fmla="*/ 85 w 1327"/>
                  <a:gd name="T13" fmla="*/ 663 h 1326"/>
                  <a:gd name="T14" fmla="*/ 663 w 1327"/>
                  <a:gd name="T15" fmla="*/ 1242 h 1326"/>
                  <a:gd name="T16" fmla="*/ 1242 w 1327"/>
                  <a:gd name="T17" fmla="*/ 663 h 1326"/>
                  <a:gd name="T18" fmla="*/ 663 w 1327"/>
                  <a:gd name="T19" fmla="*/ 85 h 1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27" h="1326">
                    <a:moveTo>
                      <a:pt x="663" y="0"/>
                    </a:moveTo>
                    <a:cubicBezTo>
                      <a:pt x="1030" y="0"/>
                      <a:pt x="1327" y="297"/>
                      <a:pt x="1327" y="663"/>
                    </a:cubicBezTo>
                    <a:cubicBezTo>
                      <a:pt x="1327" y="1029"/>
                      <a:pt x="1030" y="1326"/>
                      <a:pt x="663" y="1326"/>
                    </a:cubicBezTo>
                    <a:cubicBezTo>
                      <a:pt x="297" y="1326"/>
                      <a:pt x="0" y="1029"/>
                      <a:pt x="0" y="663"/>
                    </a:cubicBezTo>
                    <a:cubicBezTo>
                      <a:pt x="0" y="297"/>
                      <a:pt x="297" y="0"/>
                      <a:pt x="663" y="0"/>
                    </a:cubicBezTo>
                    <a:close/>
                    <a:moveTo>
                      <a:pt x="663" y="85"/>
                    </a:moveTo>
                    <a:cubicBezTo>
                      <a:pt x="344" y="85"/>
                      <a:pt x="85" y="344"/>
                      <a:pt x="85" y="663"/>
                    </a:cubicBezTo>
                    <a:cubicBezTo>
                      <a:pt x="85" y="983"/>
                      <a:pt x="344" y="1242"/>
                      <a:pt x="663" y="1242"/>
                    </a:cubicBezTo>
                    <a:cubicBezTo>
                      <a:pt x="983" y="1242"/>
                      <a:pt x="1242" y="983"/>
                      <a:pt x="1242" y="663"/>
                    </a:cubicBezTo>
                    <a:cubicBezTo>
                      <a:pt x="1242" y="344"/>
                      <a:pt x="983" y="85"/>
                      <a:pt x="663" y="85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794">
                  <a:solidFill>
                    <a:srgbClr val="000000"/>
                  </a:solidFill>
                  <a:latin typeface="Arial" charset="0"/>
                  <a:ea typeface="ＭＳ Ｐゴシック" pitchFamily="-84" charset="-128"/>
                </a:endParaRPr>
              </a:p>
            </p:txBody>
          </p:sp>
        </p:grpSp>
      </p:grpSp>
      <p:grpSp>
        <p:nvGrpSpPr>
          <p:cNvPr id="18463" name="Group 16"/>
          <p:cNvGrpSpPr>
            <a:grpSpLocks/>
          </p:cNvGrpSpPr>
          <p:nvPr/>
        </p:nvGrpSpPr>
        <p:grpSpPr bwMode="auto">
          <a:xfrm>
            <a:off x="1182209" y="4586006"/>
            <a:ext cx="935691" cy="578375"/>
            <a:chOff x="1186661" y="5163840"/>
            <a:chExt cx="1060653" cy="654147"/>
          </a:xfrm>
        </p:grpSpPr>
        <p:sp>
          <p:nvSpPr>
            <p:cNvPr id="18464" name="TextBox 107"/>
            <p:cNvSpPr txBox="1">
              <a:spLocks noChangeArrowheads="1"/>
            </p:cNvSpPr>
            <p:nvPr/>
          </p:nvSpPr>
          <p:spPr bwMode="auto">
            <a:xfrm>
              <a:off x="1186661" y="5510790"/>
              <a:ext cx="1060653" cy="307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1pPr>
              <a:lvl2pPr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2pPr>
              <a:lvl3pPr marL="1143000" indent="-2286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3pPr>
              <a:lvl4pPr marL="1600200" indent="-2286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4pPr>
              <a:lvl5pPr marL="2057400" indent="-228600" defTabSz="1019175" eaLnBrk="0" hangingPunct="0"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5pPr>
              <a:lvl6pPr marL="25146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6pPr>
              <a:lvl7pPr marL="29718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7pPr>
              <a:lvl8pPr marL="34290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8pPr>
              <a:lvl9pPr marL="3886200" indent="-2286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anose="020B0604020202020204" pitchFamily="34" charset="0"/>
                  <a:ea typeface="ＭＳ Ｐゴシック" pitchFamily="-84" charset="-128"/>
                </a:defRPr>
              </a:lvl9pPr>
            </a:lstStyle>
            <a:p>
              <a:pPr marL="0" lvl="1">
                <a:lnSpc>
                  <a:spcPct val="110000"/>
                </a:lnSpc>
                <a:spcBef>
                  <a:spcPct val="70000"/>
                </a:spcBef>
                <a:buClr>
                  <a:srgbClr val="0B7ABF"/>
                </a:buClr>
                <a:buSzPct val="92000"/>
              </a:pPr>
              <a:r>
                <a:rPr lang="en-US" altLang="ru-RU" sz="1059" b="1" dirty="0">
                  <a:solidFill>
                    <a:srgbClr val="555555"/>
                  </a:solidFill>
                  <a:cs typeface="Segoe UI" panose="020B0502040204020203" pitchFamily="34" charset="0"/>
                </a:rPr>
                <a:t>     </a:t>
              </a:r>
              <a:r>
                <a:rPr lang="ru-RU" altLang="ru-RU" sz="1059" b="1" dirty="0" smtClean="0">
                  <a:solidFill>
                    <a:srgbClr val="555555"/>
                  </a:solidFill>
                  <a:cs typeface="Segoe UI" panose="020B0502040204020203" pitchFamily="34" charset="0"/>
                </a:rPr>
                <a:t>Облака</a:t>
              </a:r>
              <a:endParaRPr lang="en-US" altLang="ru-RU" sz="1059" b="1" dirty="0">
                <a:solidFill>
                  <a:srgbClr val="555555"/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62" name="Cloud"/>
            <p:cNvGrpSpPr>
              <a:grpSpLocks noChangeAspect="1"/>
            </p:cNvGrpSpPr>
            <p:nvPr/>
          </p:nvGrpSpPr>
          <p:grpSpPr>
            <a:xfrm>
              <a:off x="1593997" y="5163840"/>
              <a:ext cx="377612" cy="377612"/>
              <a:chOff x="4276724" y="5322887"/>
              <a:chExt cx="377825" cy="377825"/>
            </a:xfrm>
            <a:solidFill>
              <a:srgbClr val="0079C1"/>
            </a:solidFill>
          </p:grpSpPr>
          <p:sp>
            <p:nvSpPr>
              <p:cNvPr id="63" name="Cloud Icon"/>
              <p:cNvSpPr>
                <a:spLocks noChangeAspect="1"/>
              </p:cNvSpPr>
              <p:nvPr/>
            </p:nvSpPr>
            <p:spPr bwMode="auto">
              <a:xfrm>
                <a:off x="4368799" y="5459412"/>
                <a:ext cx="193675" cy="104775"/>
              </a:xfrm>
              <a:custGeom>
                <a:avLst/>
                <a:gdLst>
                  <a:gd name="T0" fmla="*/ 536 w 678"/>
                  <a:gd name="T1" fmla="*/ 84 h 367"/>
                  <a:gd name="T2" fmla="*/ 678 w 678"/>
                  <a:gd name="T3" fmla="*/ 226 h 367"/>
                  <a:gd name="T4" fmla="*/ 536 w 678"/>
                  <a:gd name="T5" fmla="*/ 367 h 367"/>
                  <a:gd name="T6" fmla="*/ 71 w 678"/>
                  <a:gd name="T7" fmla="*/ 367 h 367"/>
                  <a:gd name="T8" fmla="*/ 0 w 678"/>
                  <a:gd name="T9" fmla="*/ 296 h 367"/>
                  <a:gd name="T10" fmla="*/ 58 w 678"/>
                  <a:gd name="T11" fmla="*/ 227 h 367"/>
                  <a:gd name="T12" fmla="*/ 57 w 678"/>
                  <a:gd name="T13" fmla="*/ 211 h 367"/>
                  <a:gd name="T14" fmla="*/ 151 w 678"/>
                  <a:gd name="T15" fmla="*/ 113 h 367"/>
                  <a:gd name="T16" fmla="*/ 311 w 678"/>
                  <a:gd name="T17" fmla="*/ 0 h 367"/>
                  <a:gd name="T18" fmla="*/ 467 w 678"/>
                  <a:gd name="T19" fmla="*/ 103 h 367"/>
                  <a:gd name="T20" fmla="*/ 536 w 678"/>
                  <a:gd name="T21" fmla="*/ 84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78" h="367">
                    <a:moveTo>
                      <a:pt x="536" y="84"/>
                    </a:moveTo>
                    <a:cubicBezTo>
                      <a:pt x="614" y="84"/>
                      <a:pt x="678" y="148"/>
                      <a:pt x="678" y="226"/>
                    </a:cubicBezTo>
                    <a:cubicBezTo>
                      <a:pt x="678" y="303"/>
                      <a:pt x="614" y="367"/>
                      <a:pt x="536" y="367"/>
                    </a:cubicBezTo>
                    <a:lnTo>
                      <a:pt x="71" y="367"/>
                    </a:lnTo>
                    <a:cubicBezTo>
                      <a:pt x="32" y="367"/>
                      <a:pt x="0" y="335"/>
                      <a:pt x="0" y="296"/>
                    </a:cubicBezTo>
                    <a:cubicBezTo>
                      <a:pt x="0" y="262"/>
                      <a:pt x="25" y="233"/>
                      <a:pt x="58" y="227"/>
                    </a:cubicBezTo>
                    <a:cubicBezTo>
                      <a:pt x="57" y="222"/>
                      <a:pt x="57" y="217"/>
                      <a:pt x="57" y="211"/>
                    </a:cubicBezTo>
                    <a:cubicBezTo>
                      <a:pt x="57" y="158"/>
                      <a:pt x="98" y="115"/>
                      <a:pt x="151" y="113"/>
                    </a:cubicBezTo>
                    <a:cubicBezTo>
                      <a:pt x="174" y="47"/>
                      <a:pt x="237" y="0"/>
                      <a:pt x="311" y="0"/>
                    </a:cubicBezTo>
                    <a:cubicBezTo>
                      <a:pt x="381" y="0"/>
                      <a:pt x="441" y="42"/>
                      <a:pt x="467" y="103"/>
                    </a:cubicBezTo>
                    <a:cubicBezTo>
                      <a:pt x="487" y="91"/>
                      <a:pt x="511" y="84"/>
                      <a:pt x="536" y="84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794">
                  <a:solidFill>
                    <a:srgbClr val="000000"/>
                  </a:solidFill>
                  <a:latin typeface="Arial" charset="0"/>
                  <a:ea typeface="ＭＳ Ｐゴシック" pitchFamily="-84" charset="-128"/>
                </a:endParaRPr>
              </a:p>
            </p:txBody>
          </p:sp>
          <p:sp>
            <p:nvSpPr>
              <p:cNvPr id="64" name="Circle"/>
              <p:cNvSpPr>
                <a:spLocks noChangeAspect="1" noEditPoints="1"/>
              </p:cNvSpPr>
              <p:nvPr/>
            </p:nvSpPr>
            <p:spPr bwMode="auto">
              <a:xfrm>
                <a:off x="4276724" y="5322887"/>
                <a:ext cx="377825" cy="377825"/>
              </a:xfrm>
              <a:custGeom>
                <a:avLst/>
                <a:gdLst>
                  <a:gd name="T0" fmla="*/ 663 w 1327"/>
                  <a:gd name="T1" fmla="*/ 0 h 1326"/>
                  <a:gd name="T2" fmla="*/ 1327 w 1327"/>
                  <a:gd name="T3" fmla="*/ 663 h 1326"/>
                  <a:gd name="T4" fmla="*/ 663 w 1327"/>
                  <a:gd name="T5" fmla="*/ 1326 h 1326"/>
                  <a:gd name="T6" fmla="*/ 0 w 1327"/>
                  <a:gd name="T7" fmla="*/ 663 h 1326"/>
                  <a:gd name="T8" fmla="*/ 663 w 1327"/>
                  <a:gd name="T9" fmla="*/ 0 h 1326"/>
                  <a:gd name="T10" fmla="*/ 663 w 1327"/>
                  <a:gd name="T11" fmla="*/ 85 h 1326"/>
                  <a:gd name="T12" fmla="*/ 85 w 1327"/>
                  <a:gd name="T13" fmla="*/ 663 h 1326"/>
                  <a:gd name="T14" fmla="*/ 663 w 1327"/>
                  <a:gd name="T15" fmla="*/ 1242 h 1326"/>
                  <a:gd name="T16" fmla="*/ 1242 w 1327"/>
                  <a:gd name="T17" fmla="*/ 663 h 1326"/>
                  <a:gd name="T18" fmla="*/ 663 w 1327"/>
                  <a:gd name="T19" fmla="*/ 85 h 1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27" h="1326">
                    <a:moveTo>
                      <a:pt x="663" y="0"/>
                    </a:moveTo>
                    <a:cubicBezTo>
                      <a:pt x="1030" y="0"/>
                      <a:pt x="1327" y="297"/>
                      <a:pt x="1327" y="663"/>
                    </a:cubicBezTo>
                    <a:cubicBezTo>
                      <a:pt x="1327" y="1029"/>
                      <a:pt x="1030" y="1326"/>
                      <a:pt x="663" y="1326"/>
                    </a:cubicBezTo>
                    <a:cubicBezTo>
                      <a:pt x="297" y="1326"/>
                      <a:pt x="0" y="1029"/>
                      <a:pt x="0" y="663"/>
                    </a:cubicBezTo>
                    <a:cubicBezTo>
                      <a:pt x="0" y="297"/>
                      <a:pt x="297" y="0"/>
                      <a:pt x="663" y="0"/>
                    </a:cubicBezTo>
                    <a:close/>
                    <a:moveTo>
                      <a:pt x="663" y="85"/>
                    </a:moveTo>
                    <a:cubicBezTo>
                      <a:pt x="344" y="85"/>
                      <a:pt x="85" y="344"/>
                      <a:pt x="85" y="663"/>
                    </a:cubicBezTo>
                    <a:cubicBezTo>
                      <a:pt x="85" y="983"/>
                      <a:pt x="344" y="1242"/>
                      <a:pt x="663" y="1242"/>
                    </a:cubicBezTo>
                    <a:cubicBezTo>
                      <a:pt x="983" y="1242"/>
                      <a:pt x="1242" y="983"/>
                      <a:pt x="1242" y="663"/>
                    </a:cubicBezTo>
                    <a:cubicBezTo>
                      <a:pt x="1242" y="344"/>
                      <a:pt x="983" y="85"/>
                      <a:pt x="663" y="85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794">
                  <a:solidFill>
                    <a:srgbClr val="000000"/>
                  </a:solidFill>
                  <a:latin typeface="Arial" charset="0"/>
                  <a:ea typeface="ＭＳ Ｐゴシック" pitchFamily="-84" charset="-128"/>
                </a:endParaRPr>
              </a:p>
            </p:txBody>
          </p:sp>
        </p:grpSp>
      </p:grpSp>
    </p:spTree>
    <p:custDataLst>
      <p:tags r:id="rId2"/>
    </p:custDataLst>
    <p:extLst>
      <p:ext uri="{BB962C8B-B14F-4D97-AF65-F5344CB8AC3E}">
        <p14:creationId xmlns:p14="http://schemas.microsoft.com/office/powerpoint/2010/main" val="17631710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Исключения</a:t>
            </a:r>
            <a:endParaRPr lang="en-GB" altLang="ru-RU" b="0" dirty="0" smtClean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561975" y="1271588"/>
            <a:ext cx="8031163" cy="4565650"/>
          </a:xfrm>
        </p:spPr>
        <p:txBody>
          <a:bodyPr/>
          <a:lstStyle/>
          <a:p>
            <a:r>
              <a:rPr lang="ru-RU" altLang="ru-RU" dirty="0" smtClean="0"/>
              <a:t>Клиенты, кто продлевается в этом году</a:t>
            </a:r>
            <a:endParaRPr lang="ru-RU" altLang="ru-RU" dirty="0"/>
          </a:p>
          <a:p>
            <a:endParaRPr lang="ru-RU" altLang="ru-RU" b="1" dirty="0"/>
          </a:p>
          <a:p>
            <a:r>
              <a:rPr lang="ru-RU" altLang="ru-RU" dirty="0" smtClean="0"/>
              <a:t>Клиенты, кто закладывал бюджет на 2016-й по ценам 2015-го</a:t>
            </a:r>
          </a:p>
          <a:p>
            <a:pPr marL="0" indent="0">
              <a:buNone/>
            </a:pPr>
            <a:endParaRPr lang="ru-RU" altLang="ru-RU" dirty="0"/>
          </a:p>
          <a:p>
            <a:r>
              <a:rPr lang="ru-RU" altLang="ru-RU" dirty="0" smtClean="0"/>
              <a:t>Проекты стоимостью для конечного пользователя от 200.000 руб.</a:t>
            </a:r>
          </a:p>
          <a:p>
            <a:endParaRPr lang="ru-RU" altLang="ru-RU" dirty="0"/>
          </a:p>
          <a:p>
            <a:r>
              <a:rPr lang="ru-RU" altLang="ru-RU" dirty="0" smtClean="0"/>
              <a:t>Проекты, попадающие под вечные акции:</a:t>
            </a:r>
          </a:p>
          <a:p>
            <a:pPr lvl="1"/>
            <a:r>
              <a:rPr lang="ru-RU" altLang="ru-RU" dirty="0" smtClean="0"/>
              <a:t>Переход от конкурента</a:t>
            </a:r>
          </a:p>
          <a:p>
            <a:pPr lvl="1"/>
            <a:r>
              <a:rPr lang="ru-RU" altLang="ru-RU" dirty="0" smtClean="0"/>
              <a:t>Поддержка в конкурсах против других производителей</a:t>
            </a:r>
          </a:p>
          <a:p>
            <a:pPr lvl="1"/>
            <a:r>
              <a:rPr lang="ru-RU" altLang="ru-RU" dirty="0" smtClean="0"/>
              <a:t>Государственные учреждения</a:t>
            </a:r>
          </a:p>
          <a:p>
            <a:pPr lvl="1"/>
            <a:r>
              <a:rPr lang="ru-RU" altLang="ru-RU" dirty="0" smtClean="0"/>
              <a:t>Образовательные заведения</a:t>
            </a:r>
            <a:endParaRPr lang="en-US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6506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Прайс-лист фиксирован в рублях</a:t>
            </a:r>
          </a:p>
          <a:p>
            <a:endParaRPr lang="ru-RU" dirty="0"/>
          </a:p>
          <a:p>
            <a:r>
              <a:rPr lang="ru-RU" dirty="0" smtClean="0"/>
              <a:t>Изменения вступают в силу не ранее, чем через 14 дней</a:t>
            </a:r>
          </a:p>
          <a:p>
            <a:endParaRPr lang="ru-RU" dirty="0"/>
          </a:p>
          <a:p>
            <a:r>
              <a:rPr lang="ru-RU" dirty="0" smtClean="0"/>
              <a:t>Фиксирование цен под проекты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Курс евро и прочий ужас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87536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561975" y="1271588"/>
            <a:ext cx="8031163" cy="4565650"/>
          </a:xfrm>
        </p:spPr>
        <p:txBody>
          <a:bodyPr/>
          <a:lstStyle/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endParaRPr lang="en-GB" altLang="ru-RU" dirty="0" smtClean="0"/>
          </a:p>
          <a:p>
            <a:r>
              <a:rPr lang="en-GB" altLang="ru-RU" dirty="0" smtClean="0"/>
              <a:t>Pie charts should follow the above example</a:t>
            </a:r>
          </a:p>
        </p:txBody>
      </p:sp>
      <p:sp>
        <p:nvSpPr>
          <p:cNvPr id="133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Нам еще есть, кому продавать ;-)</a:t>
            </a:r>
            <a:endParaRPr lang="en-GB" altLang="ru-RU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08" y="1005630"/>
            <a:ext cx="8108383" cy="48467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Среднегодовой показатель продлений лицензий: </a:t>
            </a:r>
            <a:r>
              <a:rPr lang="ru-RU" b="1" dirty="0" smtClean="0">
                <a:solidFill>
                  <a:srgbClr val="0079C1"/>
                </a:solidFill>
              </a:rPr>
              <a:t>86%</a:t>
            </a:r>
          </a:p>
          <a:p>
            <a:endParaRPr lang="ru-RU" dirty="0"/>
          </a:p>
          <a:p>
            <a:r>
              <a:rPr lang="ru-RU" dirty="0" smtClean="0"/>
              <a:t>Переходы от конкурентов на продукцию </a:t>
            </a:r>
            <a:r>
              <a:rPr lang="en-US" dirty="0" smtClean="0"/>
              <a:t>GFI</a:t>
            </a:r>
            <a:r>
              <a:rPr lang="ru-RU" dirty="0" smtClean="0"/>
              <a:t>: </a:t>
            </a:r>
            <a:r>
              <a:rPr lang="ru-RU" b="1" dirty="0" smtClean="0">
                <a:solidFill>
                  <a:srgbClr val="0079C1"/>
                </a:solidFill>
              </a:rPr>
              <a:t>21%</a:t>
            </a:r>
            <a:r>
              <a:rPr lang="ru-RU" dirty="0" smtClean="0"/>
              <a:t> от всех продаж</a:t>
            </a:r>
          </a:p>
          <a:p>
            <a:endParaRPr lang="ru-RU" dirty="0" smtClean="0"/>
          </a:p>
          <a:p>
            <a:r>
              <a:rPr lang="ru-RU" dirty="0" smtClean="0"/>
              <a:t>Самый популярный диапазон лицензий: </a:t>
            </a:r>
            <a:r>
              <a:rPr lang="ru-RU" sz="2000" b="1" dirty="0" smtClean="0">
                <a:solidFill>
                  <a:srgbClr val="0079C1"/>
                </a:solidFill>
              </a:rPr>
              <a:t>250-500</a:t>
            </a:r>
            <a:endParaRPr lang="ru-RU" b="1" dirty="0" smtClean="0">
              <a:solidFill>
                <a:srgbClr val="0079C1"/>
              </a:solidFill>
            </a:endParaRPr>
          </a:p>
          <a:p>
            <a:endParaRPr lang="ru-RU" dirty="0"/>
          </a:p>
          <a:p>
            <a:r>
              <a:rPr lang="ru-RU" dirty="0" smtClean="0"/>
              <a:t>Максимальное количество лицензий в заказе: </a:t>
            </a:r>
            <a:r>
              <a:rPr lang="ru-RU" sz="2000" b="1" dirty="0" smtClean="0">
                <a:solidFill>
                  <a:srgbClr val="0079C1"/>
                </a:solidFill>
              </a:rPr>
              <a:t>20.000</a:t>
            </a:r>
            <a:endParaRPr lang="ru-RU" b="1" dirty="0" smtClean="0">
              <a:solidFill>
                <a:srgbClr val="0079C1"/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Среднее количество обращений в тех.поддержку в год: </a:t>
            </a:r>
            <a:r>
              <a:rPr lang="en-US" sz="2000" b="1" dirty="0" smtClean="0">
                <a:solidFill>
                  <a:srgbClr val="0079C1"/>
                </a:solidFill>
              </a:rPr>
              <a:t>54</a:t>
            </a:r>
          </a:p>
          <a:p>
            <a:pPr marL="0" indent="0">
              <a:buNone/>
            </a:pPr>
            <a:endParaRPr lang="en-US" sz="2000" b="1" dirty="0">
              <a:solidFill>
                <a:srgbClr val="0079C1"/>
              </a:solidFill>
            </a:endParaRPr>
          </a:p>
          <a:p>
            <a:endParaRPr lang="ru-RU" b="1" dirty="0">
              <a:solidFill>
                <a:srgbClr val="0079C1"/>
              </a:solidFill>
            </a:endParaRPr>
          </a:p>
          <a:p>
            <a:endParaRPr lang="ru-RU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Полезно знать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634346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Скидки уровня 2013-го года</a:t>
            </a:r>
          </a:p>
          <a:p>
            <a:endParaRPr lang="ru-RU" dirty="0"/>
          </a:p>
          <a:p>
            <a:r>
              <a:rPr lang="ru-RU" dirty="0" smtClean="0"/>
              <a:t>Транслирование скидок по всем проектам</a:t>
            </a:r>
          </a:p>
          <a:p>
            <a:endParaRPr lang="ru-RU" dirty="0"/>
          </a:p>
          <a:p>
            <a:r>
              <a:rPr lang="ru-RU" dirty="0" smtClean="0"/>
              <a:t>Защита новых заказов и продлений снова действуют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Метод защиты нужно обсудить...</a:t>
            </a:r>
          </a:p>
          <a:p>
            <a:endParaRPr lang="en-US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1-го февраля – один дистрибьютор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156218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Сообщите в течение 2016-го года о том, что на конференции вы видели: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600" dirty="0" smtClean="0"/>
              <a:t>«Квадратного пушистого бегемота»</a:t>
            </a:r>
          </a:p>
          <a:p>
            <a:pPr marL="0" indent="0" algn="ctr">
              <a:buNone/>
            </a:pPr>
            <a:endParaRPr lang="ru-RU" sz="3600" dirty="0"/>
          </a:p>
          <a:p>
            <a:pPr marL="0" lvl="0" indent="0" algn="ctr"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И получите партнерскую скидку 60% на заказ*</a:t>
            </a:r>
          </a:p>
          <a:p>
            <a:pPr marL="0" lvl="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только новые лицензии (не продление, не расширение, не апгрейд)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не более трёх раз за год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только для компаний, представленных в зале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этой конференции вы видели...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14935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10"/>
          <p:cNvSpPr>
            <a:spLocks noChangeArrowheads="1"/>
          </p:cNvSpPr>
          <p:nvPr/>
        </p:nvSpPr>
        <p:spPr bwMode="auto">
          <a:xfrm>
            <a:off x="4618225" y="1553416"/>
            <a:ext cx="3746966" cy="422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buClrTx/>
              <a:buFontTx/>
              <a:buNone/>
            </a:pPr>
            <a:endParaRPr lang="en-US" altLang="ru-RU" sz="971">
              <a:solidFill>
                <a:srgbClr val="000000"/>
              </a:solidFill>
              <a:cs typeface="+mn-cs"/>
            </a:endParaRPr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705971" y="329174"/>
            <a:ext cx="7792291" cy="518272"/>
          </a:xfrm>
        </p:spPr>
        <p:txBody>
          <a:bodyPr vert="horz" wrap="square" lIns="80682" tIns="40341" rIns="80682" bIns="40341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1765" dirty="0">
                <a:ea typeface="ＭＳ Ｐゴシック" panose="020B0600070205080204" pitchFamily="34" charset="-128"/>
                <a:cs typeface="Segoe UI" panose="020B0502040204020203" pitchFamily="34" charset="0"/>
              </a:rPr>
              <a:t>Программное обеспечение и облачные решения</a:t>
            </a:r>
            <a:endParaRPr lang="en-US" altLang="ru-RU" sz="2294" dirty="0">
              <a:ea typeface="ＭＳ Ｐゴシック" panose="020B0600070205080204" pitchFamily="34" charset="-128"/>
              <a:cs typeface="Segoe UI" panose="020B0502040204020203" pitchFamily="34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791416" y="1078567"/>
            <a:ext cx="3749768" cy="411816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ru-RU" altLang="ru-RU" sz="1412" b="1" dirty="0">
                <a:solidFill>
                  <a:srgbClr val="FFFFFF"/>
                </a:solidFill>
                <a:cs typeface="+mn-cs"/>
              </a:rPr>
              <a:t>Программное обеспечение</a:t>
            </a:r>
            <a:endParaRPr lang="en-US" altLang="ru-RU" sz="1412" b="1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604218" y="1078567"/>
            <a:ext cx="3746966" cy="411816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12" b="1" dirty="0">
                <a:solidFill>
                  <a:srgbClr val="FFFFFF"/>
                </a:solidFill>
                <a:cs typeface="+mn-cs"/>
              </a:rPr>
              <a:t>Облачные решения</a:t>
            </a:r>
            <a:endParaRPr lang="en-US" altLang="ru-RU" sz="1412" b="1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1269066" y="1553416"/>
            <a:ext cx="3272118" cy="41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ru-RU" altLang="ru-RU" sz="1412">
                <a:solidFill>
                  <a:srgbClr val="555555"/>
                </a:solidFill>
                <a:cs typeface="+mn-cs"/>
              </a:rPr>
              <a:t>Удалённый доступ/сотрудничество</a:t>
            </a:r>
            <a:endParaRPr lang="en-US" altLang="ru-RU" sz="1412">
              <a:solidFill>
                <a:srgbClr val="555555"/>
              </a:solidFill>
              <a:cs typeface="+mn-cs"/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1269066" y="2029666"/>
            <a:ext cx="3272118" cy="41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ru-RU" altLang="ru-RU" sz="1412">
                <a:solidFill>
                  <a:srgbClr val="555555"/>
                </a:solidFill>
                <a:cs typeface="+mn-cs"/>
              </a:rPr>
              <a:t>Управление патчами</a:t>
            </a:r>
            <a:endParaRPr lang="en-US" altLang="ru-RU" sz="1412">
              <a:solidFill>
                <a:srgbClr val="555555"/>
              </a:solidFill>
              <a:cs typeface="+mn-cs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1269066" y="2505916"/>
            <a:ext cx="3272118" cy="41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ru-RU" altLang="ru-RU" sz="1412">
                <a:solidFill>
                  <a:srgbClr val="555555"/>
                </a:solidFill>
                <a:cs typeface="+mn-cs"/>
              </a:rPr>
              <a:t>Оценка уязвимостей</a:t>
            </a:r>
            <a:endParaRPr lang="en-US" altLang="ru-RU" sz="1412">
              <a:solidFill>
                <a:srgbClr val="555555"/>
              </a:solidFill>
              <a:cs typeface="+mn-cs"/>
            </a:endParaRP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1269066" y="2982166"/>
            <a:ext cx="3272118" cy="41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ru-RU" altLang="ru-RU" sz="1412" dirty="0">
                <a:solidFill>
                  <a:srgbClr val="555555"/>
                </a:solidFill>
                <a:cs typeface="+mn-cs"/>
              </a:rPr>
              <a:t>Управление корпоративной почтой, защита и фильтрация</a:t>
            </a:r>
            <a:endParaRPr lang="en-US" altLang="ru-RU" sz="1412" dirty="0">
              <a:solidFill>
                <a:srgbClr val="555555"/>
              </a:solidFill>
              <a:cs typeface="+mn-cs"/>
            </a:endParaRP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1269066" y="3458416"/>
            <a:ext cx="3272118" cy="41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ru-RU" altLang="ru-RU" sz="1412" dirty="0">
                <a:solidFill>
                  <a:srgbClr val="555555"/>
                </a:solidFill>
                <a:cs typeface="+mn-cs"/>
              </a:rPr>
              <a:t>Архивация почты и документов</a:t>
            </a:r>
            <a:endParaRPr lang="en-US" altLang="ru-RU" sz="1412" dirty="0">
              <a:solidFill>
                <a:srgbClr val="555555"/>
              </a:solidFill>
              <a:cs typeface="+mn-cs"/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1269066" y="3934666"/>
            <a:ext cx="3272118" cy="41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ru-RU" altLang="ru-RU" sz="1412" dirty="0">
                <a:solidFill>
                  <a:srgbClr val="555555"/>
                </a:solidFill>
                <a:cs typeface="+mn-cs"/>
              </a:rPr>
              <a:t>Контроль внешних устройств</a:t>
            </a:r>
            <a:endParaRPr lang="en-US" altLang="ru-RU" sz="1412" dirty="0">
              <a:solidFill>
                <a:srgbClr val="555555"/>
              </a:solidFill>
              <a:cs typeface="+mn-cs"/>
            </a:endParaRP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1269066" y="4410916"/>
            <a:ext cx="3272118" cy="41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ru-RU" altLang="ru-RU" sz="1412">
                <a:solidFill>
                  <a:srgbClr val="555555"/>
                </a:solidFill>
                <a:cs typeface="+mn-cs"/>
              </a:rPr>
              <a:t>Мониторинг </a:t>
            </a:r>
            <a:r>
              <a:rPr lang="en-US" altLang="ru-RU" sz="1412">
                <a:solidFill>
                  <a:srgbClr val="555555"/>
                </a:solidFill>
                <a:cs typeface="+mn-cs"/>
              </a:rPr>
              <a:t>Web</a:t>
            </a: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1269066" y="4887166"/>
            <a:ext cx="3272118" cy="41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ru-RU" altLang="ru-RU" sz="1412">
                <a:solidFill>
                  <a:srgbClr val="555555"/>
                </a:solidFill>
                <a:cs typeface="+mn-cs"/>
              </a:rPr>
              <a:t>Защита от вредоносных программ</a:t>
            </a:r>
            <a:endParaRPr lang="en-US" altLang="ru-RU" sz="1412">
              <a:solidFill>
                <a:srgbClr val="555555"/>
              </a:solidFill>
              <a:cs typeface="+mn-cs"/>
            </a:endParaRPr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1269066" y="5363416"/>
            <a:ext cx="3272118" cy="41181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ru-RU" altLang="ru-RU" sz="1412">
                <a:solidFill>
                  <a:srgbClr val="555555"/>
                </a:solidFill>
                <a:cs typeface="+mn-cs"/>
              </a:rPr>
              <a:t>Мониторинг сети</a:t>
            </a:r>
            <a:endParaRPr lang="en-US" altLang="ru-RU" sz="1412">
              <a:solidFill>
                <a:srgbClr val="555555"/>
              </a:solidFill>
              <a:cs typeface="+mn-cs"/>
            </a:endParaRPr>
          </a:p>
        </p:txBody>
      </p:sp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790015" y="1553416"/>
            <a:ext cx="413217" cy="411816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/>
            <a:endParaRPr lang="en-US" altLang="ru-RU" sz="1588">
              <a:solidFill>
                <a:srgbClr val="000000"/>
              </a:solidFill>
              <a:cs typeface="+mn-cs"/>
            </a:endParaRPr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790015" y="2029666"/>
            <a:ext cx="413217" cy="411816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/>
            <a:endParaRPr lang="en-US" altLang="ru-RU" sz="1588">
              <a:solidFill>
                <a:srgbClr val="000000"/>
              </a:solidFill>
              <a:cs typeface="+mn-cs"/>
            </a:endParaRPr>
          </a:p>
        </p:txBody>
      </p:sp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790015" y="2505916"/>
            <a:ext cx="413217" cy="411816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/>
            <a:endParaRPr lang="en-US" altLang="ru-RU" sz="1588">
              <a:solidFill>
                <a:srgbClr val="000000"/>
              </a:solidFill>
              <a:cs typeface="+mn-cs"/>
            </a:endParaRPr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790015" y="2984968"/>
            <a:ext cx="413217" cy="411816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/>
            <a:endParaRPr lang="en-US" altLang="ru-RU" sz="1588">
              <a:solidFill>
                <a:srgbClr val="000000"/>
              </a:solidFill>
              <a:cs typeface="+mn-cs"/>
            </a:endParaRP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790015" y="3458416"/>
            <a:ext cx="413217" cy="411816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/>
            <a:endParaRPr lang="en-US" altLang="ru-RU" sz="1588">
              <a:solidFill>
                <a:srgbClr val="000000"/>
              </a:solidFill>
              <a:cs typeface="+mn-cs"/>
            </a:endParaRPr>
          </a:p>
        </p:txBody>
      </p:sp>
      <p:sp>
        <p:nvSpPr>
          <p:cNvPr id="17428" name="Rectangle 20"/>
          <p:cNvSpPr>
            <a:spLocks noChangeArrowheads="1"/>
          </p:cNvSpPr>
          <p:nvPr/>
        </p:nvSpPr>
        <p:spPr bwMode="auto">
          <a:xfrm>
            <a:off x="790015" y="3934666"/>
            <a:ext cx="413217" cy="416018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/>
            <a:endParaRPr lang="en-US" altLang="ru-RU" sz="1588">
              <a:solidFill>
                <a:srgbClr val="000000"/>
              </a:solidFill>
              <a:cs typeface="+mn-cs"/>
            </a:endParaRPr>
          </a:p>
        </p:txBody>
      </p:sp>
      <p:sp>
        <p:nvSpPr>
          <p:cNvPr id="17429" name="Rectangle 21"/>
          <p:cNvSpPr>
            <a:spLocks noChangeArrowheads="1"/>
          </p:cNvSpPr>
          <p:nvPr/>
        </p:nvSpPr>
        <p:spPr bwMode="auto">
          <a:xfrm>
            <a:off x="790015" y="4413718"/>
            <a:ext cx="413217" cy="411816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/>
            <a:endParaRPr lang="en-US" altLang="ru-RU" sz="1588">
              <a:solidFill>
                <a:srgbClr val="000000"/>
              </a:solidFill>
              <a:cs typeface="+mn-cs"/>
            </a:endParaRPr>
          </a:p>
        </p:txBody>
      </p:sp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790015" y="4889968"/>
            <a:ext cx="413217" cy="411816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/>
            <a:endParaRPr lang="en-US" altLang="ru-RU" sz="1588">
              <a:solidFill>
                <a:srgbClr val="000000"/>
              </a:solidFill>
              <a:cs typeface="+mn-cs"/>
            </a:endParaRPr>
          </a:p>
        </p:txBody>
      </p:sp>
      <p:sp>
        <p:nvSpPr>
          <p:cNvPr id="17431" name="Rectangle 23"/>
          <p:cNvSpPr>
            <a:spLocks noChangeArrowheads="1"/>
          </p:cNvSpPr>
          <p:nvPr/>
        </p:nvSpPr>
        <p:spPr bwMode="auto">
          <a:xfrm>
            <a:off x="790015" y="5366218"/>
            <a:ext cx="413217" cy="411816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9412" tIns="41294" rIns="79412" bIns="41294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/>
            <a:endParaRPr lang="en-US" altLang="ru-RU" sz="1588">
              <a:solidFill>
                <a:srgbClr val="000000"/>
              </a:solidFill>
              <a:cs typeface="+mn-cs"/>
            </a:endParaRPr>
          </a:p>
        </p:txBody>
      </p:sp>
      <p:pic>
        <p:nvPicPr>
          <p:cNvPr id="17432" name="Donut 1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431" y="2393858"/>
            <a:ext cx="5276569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433" name="Chart 146"/>
          <p:cNvGraphicFramePr>
            <a:graphicFrameLocks noGrp="1" noChangeAspect="1"/>
          </p:cNvGraphicFramePr>
          <p:nvPr>
            <p:ph idx="4294967295"/>
          </p:nvPr>
        </p:nvGraphicFramePr>
        <p:xfrm>
          <a:off x="3392581" y="1626255"/>
          <a:ext cx="6297706" cy="326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r:id="rId6" imgW="7132938" imgH="3700593" progId="Excel.Chart.8">
                  <p:embed/>
                </p:oleObj>
              </mc:Choice>
              <mc:Fallback>
                <p:oleObj r:id="rId6" imgW="7132938" imgH="3700593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2581" y="1626255"/>
                        <a:ext cx="6297706" cy="326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34" name="TextBox 14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931" y="2899522"/>
            <a:ext cx="547687" cy="17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35" name="TextBox 14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600" y="3302934"/>
            <a:ext cx="640136" cy="25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36" name="TextBox 14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426" y="2990570"/>
            <a:ext cx="683559" cy="25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" name="Freeform 6"/>
          <p:cNvSpPr>
            <a:spLocks/>
          </p:cNvSpPr>
          <p:nvPr/>
        </p:nvSpPr>
        <p:spPr bwMode="auto">
          <a:xfrm rot="16200000">
            <a:off x="5875385" y="3279822"/>
            <a:ext cx="204507" cy="245129"/>
          </a:xfrm>
          <a:custGeom>
            <a:avLst/>
            <a:gdLst/>
            <a:ahLst/>
            <a:cxnLst>
              <a:cxn ang="0">
                <a:pos x="284" y="842"/>
              </a:cxn>
              <a:cxn ang="0">
                <a:pos x="286" y="890"/>
              </a:cxn>
              <a:cxn ang="0">
                <a:pos x="274" y="928"/>
              </a:cxn>
              <a:cxn ang="0">
                <a:pos x="254" y="948"/>
              </a:cxn>
              <a:cxn ang="0">
                <a:pos x="228" y="958"/>
              </a:cxn>
              <a:cxn ang="0">
                <a:pos x="176" y="954"/>
              </a:cxn>
              <a:cxn ang="0">
                <a:pos x="114" y="912"/>
              </a:cxn>
              <a:cxn ang="0">
                <a:pos x="82" y="866"/>
              </a:cxn>
              <a:cxn ang="0">
                <a:pos x="64" y="794"/>
              </a:cxn>
              <a:cxn ang="0">
                <a:pos x="78" y="742"/>
              </a:cxn>
              <a:cxn ang="0">
                <a:pos x="98" y="722"/>
              </a:cxn>
              <a:cxn ang="0">
                <a:pos x="116" y="712"/>
              </a:cxn>
              <a:cxn ang="0">
                <a:pos x="146" y="708"/>
              </a:cxn>
              <a:cxn ang="0">
                <a:pos x="0" y="502"/>
              </a:cxn>
              <a:cxn ang="0">
                <a:pos x="132" y="356"/>
              </a:cxn>
              <a:cxn ang="0">
                <a:pos x="136" y="398"/>
              </a:cxn>
              <a:cxn ang="0">
                <a:pos x="154" y="430"/>
              </a:cxn>
              <a:cxn ang="0">
                <a:pos x="174" y="444"/>
              </a:cxn>
              <a:cxn ang="0">
                <a:pos x="202" y="450"/>
              </a:cxn>
              <a:cxn ang="0">
                <a:pos x="266" y="434"/>
              </a:cxn>
              <a:cxn ang="0">
                <a:pos x="322" y="380"/>
              </a:cxn>
              <a:cxn ang="0">
                <a:pos x="346" y="332"/>
              </a:cxn>
              <a:cxn ang="0">
                <a:pos x="352" y="262"/>
              </a:cxn>
              <a:cxn ang="0">
                <a:pos x="336" y="226"/>
              </a:cxn>
              <a:cxn ang="0">
                <a:pos x="322" y="212"/>
              </a:cxn>
              <a:cxn ang="0">
                <a:pos x="296" y="200"/>
              </a:cxn>
              <a:cxn ang="0">
                <a:pos x="246" y="204"/>
              </a:cxn>
              <a:cxn ang="0">
                <a:pos x="586" y="204"/>
              </a:cxn>
              <a:cxn ang="0">
                <a:pos x="546" y="200"/>
              </a:cxn>
              <a:cxn ang="0">
                <a:pos x="518" y="208"/>
              </a:cxn>
              <a:cxn ang="0">
                <a:pos x="502" y="218"/>
              </a:cxn>
              <a:cxn ang="0">
                <a:pos x="486" y="242"/>
              </a:cxn>
              <a:cxn ang="0">
                <a:pos x="480" y="308"/>
              </a:cxn>
              <a:cxn ang="0">
                <a:pos x="510" y="380"/>
              </a:cxn>
              <a:cxn ang="0">
                <a:pos x="546" y="420"/>
              </a:cxn>
              <a:cxn ang="0">
                <a:pos x="610" y="450"/>
              </a:cxn>
              <a:cxn ang="0">
                <a:pos x="650" y="446"/>
              </a:cxn>
              <a:cxn ang="0">
                <a:pos x="668" y="438"/>
              </a:cxn>
              <a:cxn ang="0">
                <a:pos x="692" y="410"/>
              </a:cxn>
              <a:cxn ang="0">
                <a:pos x="700" y="370"/>
              </a:cxn>
              <a:cxn ang="0">
                <a:pos x="832" y="502"/>
              </a:cxn>
              <a:cxn ang="0">
                <a:pos x="674" y="710"/>
              </a:cxn>
              <a:cxn ang="0">
                <a:pos x="706" y="710"/>
              </a:cxn>
              <a:cxn ang="0">
                <a:pos x="734" y="722"/>
              </a:cxn>
              <a:cxn ang="0">
                <a:pos x="748" y="734"/>
              </a:cxn>
              <a:cxn ang="0">
                <a:pos x="766" y="772"/>
              </a:cxn>
              <a:cxn ang="0">
                <a:pos x="760" y="840"/>
              </a:cxn>
              <a:cxn ang="0">
                <a:pos x="736" y="890"/>
              </a:cxn>
              <a:cxn ang="0">
                <a:pos x="678" y="944"/>
              </a:cxn>
              <a:cxn ang="0">
                <a:pos x="614" y="960"/>
              </a:cxn>
              <a:cxn ang="0">
                <a:pos x="586" y="952"/>
              </a:cxn>
              <a:cxn ang="0">
                <a:pos x="568" y="938"/>
              </a:cxn>
              <a:cxn ang="0">
                <a:pos x="548" y="904"/>
              </a:cxn>
              <a:cxn ang="0">
                <a:pos x="546" y="858"/>
              </a:cxn>
              <a:cxn ang="0">
                <a:pos x="416" y="1002"/>
              </a:cxn>
            </a:cxnLst>
            <a:rect l="0" t="0" r="r" b="b"/>
            <a:pathLst>
              <a:path w="832" h="1002">
                <a:moveTo>
                  <a:pt x="416" y="1002"/>
                </a:moveTo>
                <a:lnTo>
                  <a:pt x="284" y="842"/>
                </a:lnTo>
                <a:lnTo>
                  <a:pt x="284" y="842"/>
                </a:lnTo>
                <a:lnTo>
                  <a:pt x="286" y="858"/>
                </a:lnTo>
                <a:lnTo>
                  <a:pt x="288" y="874"/>
                </a:lnTo>
                <a:lnTo>
                  <a:pt x="286" y="890"/>
                </a:lnTo>
                <a:lnTo>
                  <a:pt x="284" y="904"/>
                </a:lnTo>
                <a:lnTo>
                  <a:pt x="280" y="916"/>
                </a:lnTo>
                <a:lnTo>
                  <a:pt x="274" y="928"/>
                </a:lnTo>
                <a:lnTo>
                  <a:pt x="264" y="938"/>
                </a:lnTo>
                <a:lnTo>
                  <a:pt x="254" y="948"/>
                </a:lnTo>
                <a:lnTo>
                  <a:pt x="254" y="948"/>
                </a:lnTo>
                <a:lnTo>
                  <a:pt x="246" y="952"/>
                </a:lnTo>
                <a:lnTo>
                  <a:pt x="238" y="956"/>
                </a:lnTo>
                <a:lnTo>
                  <a:pt x="228" y="958"/>
                </a:lnTo>
                <a:lnTo>
                  <a:pt x="218" y="960"/>
                </a:lnTo>
                <a:lnTo>
                  <a:pt x="196" y="958"/>
                </a:lnTo>
                <a:lnTo>
                  <a:pt x="176" y="954"/>
                </a:lnTo>
                <a:lnTo>
                  <a:pt x="154" y="944"/>
                </a:lnTo>
                <a:lnTo>
                  <a:pt x="134" y="930"/>
                </a:lnTo>
                <a:lnTo>
                  <a:pt x="114" y="912"/>
                </a:lnTo>
                <a:lnTo>
                  <a:pt x="96" y="890"/>
                </a:lnTo>
                <a:lnTo>
                  <a:pt x="96" y="890"/>
                </a:lnTo>
                <a:lnTo>
                  <a:pt x="82" y="866"/>
                </a:lnTo>
                <a:lnTo>
                  <a:pt x="72" y="840"/>
                </a:lnTo>
                <a:lnTo>
                  <a:pt x="66" y="816"/>
                </a:lnTo>
                <a:lnTo>
                  <a:pt x="64" y="794"/>
                </a:lnTo>
                <a:lnTo>
                  <a:pt x="66" y="772"/>
                </a:lnTo>
                <a:lnTo>
                  <a:pt x="74" y="752"/>
                </a:lnTo>
                <a:lnTo>
                  <a:pt x="78" y="742"/>
                </a:lnTo>
                <a:lnTo>
                  <a:pt x="84" y="734"/>
                </a:lnTo>
                <a:lnTo>
                  <a:pt x="90" y="728"/>
                </a:lnTo>
                <a:lnTo>
                  <a:pt x="98" y="722"/>
                </a:lnTo>
                <a:lnTo>
                  <a:pt x="98" y="722"/>
                </a:lnTo>
                <a:lnTo>
                  <a:pt x="106" y="716"/>
                </a:lnTo>
                <a:lnTo>
                  <a:pt x="116" y="712"/>
                </a:lnTo>
                <a:lnTo>
                  <a:pt x="126" y="710"/>
                </a:lnTo>
                <a:lnTo>
                  <a:pt x="136" y="708"/>
                </a:lnTo>
                <a:lnTo>
                  <a:pt x="146" y="708"/>
                </a:lnTo>
                <a:lnTo>
                  <a:pt x="156" y="710"/>
                </a:lnTo>
                <a:lnTo>
                  <a:pt x="178" y="716"/>
                </a:lnTo>
                <a:lnTo>
                  <a:pt x="0" y="502"/>
                </a:lnTo>
                <a:lnTo>
                  <a:pt x="134" y="340"/>
                </a:lnTo>
                <a:lnTo>
                  <a:pt x="134" y="340"/>
                </a:lnTo>
                <a:lnTo>
                  <a:pt x="132" y="356"/>
                </a:lnTo>
                <a:lnTo>
                  <a:pt x="132" y="370"/>
                </a:lnTo>
                <a:lnTo>
                  <a:pt x="132" y="384"/>
                </a:lnTo>
                <a:lnTo>
                  <a:pt x="136" y="398"/>
                </a:lnTo>
                <a:lnTo>
                  <a:pt x="140" y="410"/>
                </a:lnTo>
                <a:lnTo>
                  <a:pt x="146" y="420"/>
                </a:lnTo>
                <a:lnTo>
                  <a:pt x="154" y="430"/>
                </a:lnTo>
                <a:lnTo>
                  <a:pt x="164" y="438"/>
                </a:lnTo>
                <a:lnTo>
                  <a:pt x="164" y="438"/>
                </a:lnTo>
                <a:lnTo>
                  <a:pt x="174" y="444"/>
                </a:lnTo>
                <a:lnTo>
                  <a:pt x="182" y="446"/>
                </a:lnTo>
                <a:lnTo>
                  <a:pt x="192" y="450"/>
                </a:lnTo>
                <a:lnTo>
                  <a:pt x="202" y="450"/>
                </a:lnTo>
                <a:lnTo>
                  <a:pt x="222" y="450"/>
                </a:lnTo>
                <a:lnTo>
                  <a:pt x="244" y="444"/>
                </a:lnTo>
                <a:lnTo>
                  <a:pt x="266" y="434"/>
                </a:lnTo>
                <a:lnTo>
                  <a:pt x="286" y="420"/>
                </a:lnTo>
                <a:lnTo>
                  <a:pt x="306" y="402"/>
                </a:lnTo>
                <a:lnTo>
                  <a:pt x="322" y="380"/>
                </a:lnTo>
                <a:lnTo>
                  <a:pt x="322" y="380"/>
                </a:lnTo>
                <a:lnTo>
                  <a:pt x="336" y="356"/>
                </a:lnTo>
                <a:lnTo>
                  <a:pt x="346" y="332"/>
                </a:lnTo>
                <a:lnTo>
                  <a:pt x="352" y="308"/>
                </a:lnTo>
                <a:lnTo>
                  <a:pt x="354" y="284"/>
                </a:lnTo>
                <a:lnTo>
                  <a:pt x="352" y="262"/>
                </a:lnTo>
                <a:lnTo>
                  <a:pt x="346" y="242"/>
                </a:lnTo>
                <a:lnTo>
                  <a:pt x="342" y="234"/>
                </a:lnTo>
                <a:lnTo>
                  <a:pt x="336" y="226"/>
                </a:lnTo>
                <a:lnTo>
                  <a:pt x="330" y="218"/>
                </a:lnTo>
                <a:lnTo>
                  <a:pt x="322" y="212"/>
                </a:lnTo>
                <a:lnTo>
                  <a:pt x="322" y="212"/>
                </a:lnTo>
                <a:lnTo>
                  <a:pt x="314" y="208"/>
                </a:lnTo>
                <a:lnTo>
                  <a:pt x="304" y="204"/>
                </a:lnTo>
                <a:lnTo>
                  <a:pt x="296" y="200"/>
                </a:lnTo>
                <a:lnTo>
                  <a:pt x="286" y="200"/>
                </a:lnTo>
                <a:lnTo>
                  <a:pt x="266" y="200"/>
                </a:lnTo>
                <a:lnTo>
                  <a:pt x="246" y="204"/>
                </a:lnTo>
                <a:lnTo>
                  <a:pt x="416" y="0"/>
                </a:lnTo>
                <a:lnTo>
                  <a:pt x="416" y="0"/>
                </a:lnTo>
                <a:lnTo>
                  <a:pt x="586" y="204"/>
                </a:lnTo>
                <a:lnTo>
                  <a:pt x="586" y="204"/>
                </a:lnTo>
                <a:lnTo>
                  <a:pt x="566" y="200"/>
                </a:lnTo>
                <a:lnTo>
                  <a:pt x="546" y="200"/>
                </a:lnTo>
                <a:lnTo>
                  <a:pt x="536" y="200"/>
                </a:lnTo>
                <a:lnTo>
                  <a:pt x="528" y="204"/>
                </a:lnTo>
                <a:lnTo>
                  <a:pt x="518" y="208"/>
                </a:lnTo>
                <a:lnTo>
                  <a:pt x="510" y="212"/>
                </a:lnTo>
                <a:lnTo>
                  <a:pt x="510" y="212"/>
                </a:lnTo>
                <a:lnTo>
                  <a:pt x="502" y="218"/>
                </a:lnTo>
                <a:lnTo>
                  <a:pt x="496" y="226"/>
                </a:lnTo>
                <a:lnTo>
                  <a:pt x="490" y="234"/>
                </a:lnTo>
                <a:lnTo>
                  <a:pt x="486" y="242"/>
                </a:lnTo>
                <a:lnTo>
                  <a:pt x="480" y="262"/>
                </a:lnTo>
                <a:lnTo>
                  <a:pt x="478" y="284"/>
                </a:lnTo>
                <a:lnTo>
                  <a:pt x="480" y="308"/>
                </a:lnTo>
                <a:lnTo>
                  <a:pt x="486" y="332"/>
                </a:lnTo>
                <a:lnTo>
                  <a:pt x="496" y="356"/>
                </a:lnTo>
                <a:lnTo>
                  <a:pt x="510" y="380"/>
                </a:lnTo>
                <a:lnTo>
                  <a:pt x="510" y="380"/>
                </a:lnTo>
                <a:lnTo>
                  <a:pt x="526" y="402"/>
                </a:lnTo>
                <a:lnTo>
                  <a:pt x="546" y="420"/>
                </a:lnTo>
                <a:lnTo>
                  <a:pt x="566" y="434"/>
                </a:lnTo>
                <a:lnTo>
                  <a:pt x="588" y="444"/>
                </a:lnTo>
                <a:lnTo>
                  <a:pt x="610" y="450"/>
                </a:lnTo>
                <a:lnTo>
                  <a:pt x="630" y="450"/>
                </a:lnTo>
                <a:lnTo>
                  <a:pt x="640" y="450"/>
                </a:lnTo>
                <a:lnTo>
                  <a:pt x="650" y="446"/>
                </a:lnTo>
                <a:lnTo>
                  <a:pt x="658" y="444"/>
                </a:lnTo>
                <a:lnTo>
                  <a:pt x="668" y="438"/>
                </a:lnTo>
                <a:lnTo>
                  <a:pt x="668" y="438"/>
                </a:lnTo>
                <a:lnTo>
                  <a:pt x="676" y="430"/>
                </a:lnTo>
                <a:lnTo>
                  <a:pt x="684" y="420"/>
                </a:lnTo>
                <a:lnTo>
                  <a:pt x="692" y="410"/>
                </a:lnTo>
                <a:lnTo>
                  <a:pt x="696" y="398"/>
                </a:lnTo>
                <a:lnTo>
                  <a:pt x="698" y="384"/>
                </a:lnTo>
                <a:lnTo>
                  <a:pt x="700" y="370"/>
                </a:lnTo>
                <a:lnTo>
                  <a:pt x="700" y="356"/>
                </a:lnTo>
                <a:lnTo>
                  <a:pt x="698" y="340"/>
                </a:lnTo>
                <a:lnTo>
                  <a:pt x="832" y="502"/>
                </a:lnTo>
                <a:lnTo>
                  <a:pt x="654" y="716"/>
                </a:lnTo>
                <a:lnTo>
                  <a:pt x="654" y="716"/>
                </a:lnTo>
                <a:lnTo>
                  <a:pt x="674" y="710"/>
                </a:lnTo>
                <a:lnTo>
                  <a:pt x="686" y="708"/>
                </a:lnTo>
                <a:lnTo>
                  <a:pt x="696" y="708"/>
                </a:lnTo>
                <a:lnTo>
                  <a:pt x="706" y="710"/>
                </a:lnTo>
                <a:lnTo>
                  <a:pt x="716" y="712"/>
                </a:lnTo>
                <a:lnTo>
                  <a:pt x="726" y="716"/>
                </a:lnTo>
                <a:lnTo>
                  <a:pt x="734" y="722"/>
                </a:lnTo>
                <a:lnTo>
                  <a:pt x="734" y="722"/>
                </a:lnTo>
                <a:lnTo>
                  <a:pt x="742" y="728"/>
                </a:lnTo>
                <a:lnTo>
                  <a:pt x="748" y="734"/>
                </a:lnTo>
                <a:lnTo>
                  <a:pt x="754" y="742"/>
                </a:lnTo>
                <a:lnTo>
                  <a:pt x="758" y="752"/>
                </a:lnTo>
                <a:lnTo>
                  <a:pt x="766" y="772"/>
                </a:lnTo>
                <a:lnTo>
                  <a:pt x="768" y="794"/>
                </a:lnTo>
                <a:lnTo>
                  <a:pt x="766" y="816"/>
                </a:lnTo>
                <a:lnTo>
                  <a:pt x="760" y="840"/>
                </a:lnTo>
                <a:lnTo>
                  <a:pt x="750" y="866"/>
                </a:lnTo>
                <a:lnTo>
                  <a:pt x="736" y="890"/>
                </a:lnTo>
                <a:lnTo>
                  <a:pt x="736" y="890"/>
                </a:lnTo>
                <a:lnTo>
                  <a:pt x="718" y="912"/>
                </a:lnTo>
                <a:lnTo>
                  <a:pt x="698" y="930"/>
                </a:lnTo>
                <a:lnTo>
                  <a:pt x="678" y="944"/>
                </a:lnTo>
                <a:lnTo>
                  <a:pt x="656" y="954"/>
                </a:lnTo>
                <a:lnTo>
                  <a:pt x="636" y="958"/>
                </a:lnTo>
                <a:lnTo>
                  <a:pt x="614" y="960"/>
                </a:lnTo>
                <a:lnTo>
                  <a:pt x="604" y="958"/>
                </a:lnTo>
                <a:lnTo>
                  <a:pt x="594" y="956"/>
                </a:lnTo>
                <a:lnTo>
                  <a:pt x="586" y="952"/>
                </a:lnTo>
                <a:lnTo>
                  <a:pt x="578" y="948"/>
                </a:lnTo>
                <a:lnTo>
                  <a:pt x="578" y="948"/>
                </a:lnTo>
                <a:lnTo>
                  <a:pt x="568" y="938"/>
                </a:lnTo>
                <a:lnTo>
                  <a:pt x="558" y="928"/>
                </a:lnTo>
                <a:lnTo>
                  <a:pt x="552" y="916"/>
                </a:lnTo>
                <a:lnTo>
                  <a:pt x="548" y="904"/>
                </a:lnTo>
                <a:lnTo>
                  <a:pt x="546" y="890"/>
                </a:lnTo>
                <a:lnTo>
                  <a:pt x="544" y="874"/>
                </a:lnTo>
                <a:lnTo>
                  <a:pt x="546" y="858"/>
                </a:lnTo>
                <a:lnTo>
                  <a:pt x="548" y="842"/>
                </a:lnTo>
                <a:lnTo>
                  <a:pt x="416" y="1002"/>
                </a:lnTo>
                <a:lnTo>
                  <a:pt x="416" y="1002"/>
                </a:lnTo>
                <a:close/>
              </a:path>
            </a:pathLst>
          </a:custGeom>
          <a:solidFill>
            <a:srgbClr val="044EB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88" kern="0" dirty="0">
              <a:solidFill>
                <a:sysClr val="windowText" lastClr="000000"/>
              </a:solidFill>
              <a:latin typeface="Arial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7438" name="TextBox 15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927" y="2382651"/>
            <a:ext cx="661147" cy="17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39" name="Group 31"/>
          <p:cNvGrpSpPr>
            <a:grpSpLocks/>
          </p:cNvGrpSpPr>
          <p:nvPr/>
        </p:nvGrpSpPr>
        <p:grpSpPr bwMode="auto">
          <a:xfrm>
            <a:off x="6951850" y="2385453"/>
            <a:ext cx="163886" cy="166687"/>
            <a:chOff x="7330712" y="2784376"/>
            <a:chExt cx="185176" cy="189425"/>
          </a:xfrm>
        </p:grpSpPr>
        <p:sp>
          <p:nvSpPr>
            <p:cNvPr id="17509" name="Freeform 10"/>
            <p:cNvSpPr>
              <a:spLocks noEditPoints="1" noChangeArrowheads="1"/>
            </p:cNvSpPr>
            <p:nvPr/>
          </p:nvSpPr>
          <p:spPr bwMode="auto">
            <a:xfrm>
              <a:off x="7330712" y="2784376"/>
              <a:ext cx="185176" cy="189425"/>
            </a:xfrm>
            <a:custGeom>
              <a:avLst/>
              <a:gdLst>
                <a:gd name="T0" fmla="*/ 2147483646 w 1604"/>
                <a:gd name="T1" fmla="*/ 2147483646 h 1950"/>
                <a:gd name="T2" fmla="*/ 2147483646 w 1604"/>
                <a:gd name="T3" fmla="*/ 2147483646 h 1950"/>
                <a:gd name="T4" fmla="*/ 2147483646 w 1604"/>
                <a:gd name="T5" fmla="*/ 2147483646 h 1950"/>
                <a:gd name="T6" fmla="*/ 2147483646 w 1604"/>
                <a:gd name="T7" fmla="*/ 2147483646 h 1950"/>
                <a:gd name="T8" fmla="*/ 2147483646 w 1604"/>
                <a:gd name="T9" fmla="*/ 0 h 1950"/>
                <a:gd name="T10" fmla="*/ 2147483646 w 1604"/>
                <a:gd name="T11" fmla="*/ 2147483646 h 1950"/>
                <a:gd name="T12" fmla="*/ 2147483646 w 1604"/>
                <a:gd name="T13" fmla="*/ 2147483646 h 1950"/>
                <a:gd name="T14" fmla="*/ 2147483646 w 1604"/>
                <a:gd name="T15" fmla="*/ 2147483646 h 1950"/>
                <a:gd name="T16" fmla="*/ 2147483646 w 1604"/>
                <a:gd name="T17" fmla="*/ 2147483646 h 1950"/>
                <a:gd name="T18" fmla="*/ 0 w 1604"/>
                <a:gd name="T19" fmla="*/ 2147483646 h 1950"/>
                <a:gd name="T20" fmla="*/ 2147483646 w 1604"/>
                <a:gd name="T21" fmla="*/ 2147483646 h 1950"/>
                <a:gd name="T22" fmla="*/ 2147483646 w 1604"/>
                <a:gd name="T23" fmla="*/ 2147483646 h 1950"/>
                <a:gd name="T24" fmla="*/ 2147483646 w 1604"/>
                <a:gd name="T25" fmla="*/ 2147483646 h 1950"/>
                <a:gd name="T26" fmla="*/ 2147483646 w 1604"/>
                <a:gd name="T27" fmla="*/ 2147483646 h 1950"/>
                <a:gd name="T28" fmla="*/ 2147483646 w 1604"/>
                <a:gd name="T29" fmla="*/ 2147483646 h 1950"/>
                <a:gd name="T30" fmla="*/ 2147483646 w 1604"/>
                <a:gd name="T31" fmla="*/ 2147483646 h 1950"/>
                <a:gd name="T32" fmla="*/ 2147483646 w 1604"/>
                <a:gd name="T33" fmla="*/ 2147483646 h 1950"/>
                <a:gd name="T34" fmla="*/ 2147483646 w 1604"/>
                <a:gd name="T35" fmla="*/ 2147483646 h 1950"/>
                <a:gd name="T36" fmla="*/ 2147483646 w 1604"/>
                <a:gd name="T37" fmla="*/ 2147483646 h 1950"/>
                <a:gd name="T38" fmla="*/ 2147483646 w 1604"/>
                <a:gd name="T39" fmla="*/ 2147483646 h 1950"/>
                <a:gd name="T40" fmla="*/ 2147483646 w 1604"/>
                <a:gd name="T41" fmla="*/ 2147483646 h 1950"/>
                <a:gd name="T42" fmla="*/ 2147483646 w 1604"/>
                <a:gd name="T43" fmla="*/ 2147483646 h 1950"/>
                <a:gd name="T44" fmla="*/ 2147483646 w 1604"/>
                <a:gd name="T45" fmla="*/ 2147483646 h 1950"/>
                <a:gd name="T46" fmla="*/ 2147483646 w 1604"/>
                <a:gd name="T47" fmla="*/ 2147483646 h 1950"/>
                <a:gd name="T48" fmla="*/ 2147483646 w 1604"/>
                <a:gd name="T49" fmla="*/ 2147483646 h 1950"/>
                <a:gd name="T50" fmla="*/ 2147483646 w 1604"/>
                <a:gd name="T51" fmla="*/ 2147483646 h 1950"/>
                <a:gd name="T52" fmla="*/ 2147483646 w 1604"/>
                <a:gd name="T53" fmla="*/ 2147483646 h 1950"/>
                <a:gd name="T54" fmla="*/ 2147483646 w 1604"/>
                <a:gd name="T55" fmla="*/ 2147483646 h 1950"/>
                <a:gd name="T56" fmla="*/ 2147483646 w 1604"/>
                <a:gd name="T57" fmla="*/ 2147483646 h 1950"/>
                <a:gd name="T58" fmla="*/ 2147483646 w 1604"/>
                <a:gd name="T59" fmla="*/ 2147483646 h 1950"/>
                <a:gd name="T60" fmla="*/ 2147483646 w 1604"/>
                <a:gd name="T61" fmla="*/ 2147483646 h 1950"/>
                <a:gd name="T62" fmla="*/ 2147483646 w 1604"/>
                <a:gd name="T63" fmla="*/ 2147483646 h 1950"/>
                <a:gd name="T64" fmla="*/ 2147483646 w 1604"/>
                <a:gd name="T65" fmla="*/ 2147483646 h 1950"/>
                <a:gd name="T66" fmla="*/ 2147483646 w 1604"/>
                <a:gd name="T67" fmla="*/ 2147483646 h 1950"/>
                <a:gd name="T68" fmla="*/ 2147483646 w 1604"/>
                <a:gd name="T69" fmla="*/ 2147483646 h 1950"/>
                <a:gd name="T70" fmla="*/ 2147483646 w 1604"/>
                <a:gd name="T71" fmla="*/ 2147483646 h 1950"/>
                <a:gd name="T72" fmla="*/ 2147483646 w 1604"/>
                <a:gd name="T73" fmla="*/ 2147483646 h 1950"/>
                <a:gd name="T74" fmla="*/ 2147483646 w 1604"/>
                <a:gd name="T75" fmla="*/ 2147483646 h 1950"/>
                <a:gd name="T76" fmla="*/ 2147483646 w 1604"/>
                <a:gd name="T77" fmla="*/ 2147483646 h 1950"/>
                <a:gd name="T78" fmla="*/ 2147483646 w 1604"/>
                <a:gd name="T79" fmla="*/ 2147483646 h 1950"/>
                <a:gd name="T80" fmla="*/ 2147483646 w 1604"/>
                <a:gd name="T81" fmla="*/ 2147483646 h 1950"/>
                <a:gd name="T82" fmla="*/ 2147483646 w 1604"/>
                <a:gd name="T83" fmla="*/ 2147483646 h 1950"/>
                <a:gd name="T84" fmla="*/ 2147483646 w 1604"/>
                <a:gd name="T85" fmla="*/ 2147483646 h 1950"/>
                <a:gd name="T86" fmla="*/ 2147483646 w 1604"/>
                <a:gd name="T87" fmla="*/ 2147483646 h 1950"/>
                <a:gd name="T88" fmla="*/ 2147483646 w 1604"/>
                <a:gd name="T89" fmla="*/ 2147483646 h 1950"/>
                <a:gd name="T90" fmla="*/ 2147483646 w 1604"/>
                <a:gd name="T91" fmla="*/ 2147483646 h 1950"/>
                <a:gd name="T92" fmla="*/ 2147483646 w 1604"/>
                <a:gd name="T93" fmla="*/ 2147483646 h 1950"/>
                <a:gd name="T94" fmla="*/ 2147483646 w 1604"/>
                <a:gd name="T95" fmla="*/ 2147483646 h 1950"/>
                <a:gd name="T96" fmla="*/ 2147483646 w 1604"/>
                <a:gd name="T97" fmla="*/ 2147483646 h 1950"/>
                <a:gd name="T98" fmla="*/ 2147483646 w 1604"/>
                <a:gd name="T99" fmla="*/ 2147483646 h 1950"/>
                <a:gd name="T100" fmla="*/ 2147483646 w 1604"/>
                <a:gd name="T101" fmla="*/ 2147483646 h 1950"/>
                <a:gd name="T102" fmla="*/ 2147483646 w 1604"/>
                <a:gd name="T103" fmla="*/ 2147483646 h 1950"/>
                <a:gd name="T104" fmla="*/ 2147483646 w 1604"/>
                <a:gd name="T105" fmla="*/ 2147483646 h 1950"/>
                <a:gd name="T106" fmla="*/ 2147483646 w 1604"/>
                <a:gd name="T107" fmla="*/ 2147483646 h 1950"/>
                <a:gd name="T108" fmla="*/ 2147483646 w 1604"/>
                <a:gd name="T109" fmla="*/ 2147483646 h 19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604" h="1950">
                  <a:moveTo>
                    <a:pt x="1602" y="248"/>
                  </a:moveTo>
                  <a:lnTo>
                    <a:pt x="1602" y="248"/>
                  </a:lnTo>
                  <a:lnTo>
                    <a:pt x="1496" y="236"/>
                  </a:lnTo>
                  <a:lnTo>
                    <a:pt x="1446" y="228"/>
                  </a:lnTo>
                  <a:lnTo>
                    <a:pt x="1396" y="220"/>
                  </a:lnTo>
                  <a:lnTo>
                    <a:pt x="1348" y="210"/>
                  </a:lnTo>
                  <a:lnTo>
                    <a:pt x="1302" y="200"/>
                  </a:lnTo>
                  <a:lnTo>
                    <a:pt x="1254" y="188"/>
                  </a:lnTo>
                  <a:lnTo>
                    <a:pt x="1208" y="174"/>
                  </a:lnTo>
                  <a:lnTo>
                    <a:pt x="1162" y="158"/>
                  </a:lnTo>
                  <a:lnTo>
                    <a:pt x="1114" y="142"/>
                  </a:lnTo>
                  <a:lnTo>
                    <a:pt x="1068" y="122"/>
                  </a:lnTo>
                  <a:lnTo>
                    <a:pt x="1018" y="102"/>
                  </a:lnTo>
                  <a:lnTo>
                    <a:pt x="916" y="54"/>
                  </a:lnTo>
                  <a:lnTo>
                    <a:pt x="804" y="0"/>
                  </a:lnTo>
                  <a:lnTo>
                    <a:pt x="696" y="54"/>
                  </a:lnTo>
                  <a:lnTo>
                    <a:pt x="596" y="102"/>
                  </a:lnTo>
                  <a:lnTo>
                    <a:pt x="546" y="122"/>
                  </a:lnTo>
                  <a:lnTo>
                    <a:pt x="498" y="142"/>
                  </a:lnTo>
                  <a:lnTo>
                    <a:pt x="450" y="158"/>
                  </a:lnTo>
                  <a:lnTo>
                    <a:pt x="402" y="174"/>
                  </a:lnTo>
                  <a:lnTo>
                    <a:pt x="354" y="188"/>
                  </a:lnTo>
                  <a:lnTo>
                    <a:pt x="306" y="202"/>
                  </a:lnTo>
                  <a:lnTo>
                    <a:pt x="258" y="212"/>
                  </a:lnTo>
                  <a:lnTo>
                    <a:pt x="210" y="222"/>
                  </a:lnTo>
                  <a:lnTo>
                    <a:pt x="158" y="230"/>
                  </a:lnTo>
                  <a:lnTo>
                    <a:pt x="108" y="238"/>
                  </a:lnTo>
                  <a:lnTo>
                    <a:pt x="54" y="244"/>
                  </a:lnTo>
                  <a:lnTo>
                    <a:pt x="0" y="248"/>
                  </a:lnTo>
                  <a:lnTo>
                    <a:pt x="0" y="338"/>
                  </a:lnTo>
                  <a:lnTo>
                    <a:pt x="2" y="434"/>
                  </a:lnTo>
                  <a:lnTo>
                    <a:pt x="8" y="534"/>
                  </a:lnTo>
                  <a:lnTo>
                    <a:pt x="16" y="640"/>
                  </a:lnTo>
                  <a:lnTo>
                    <a:pt x="20" y="696"/>
                  </a:lnTo>
                  <a:lnTo>
                    <a:pt x="28" y="752"/>
                  </a:lnTo>
                  <a:lnTo>
                    <a:pt x="36" y="808"/>
                  </a:lnTo>
                  <a:lnTo>
                    <a:pt x="46" y="864"/>
                  </a:lnTo>
                  <a:lnTo>
                    <a:pt x="58" y="922"/>
                  </a:lnTo>
                  <a:lnTo>
                    <a:pt x="70" y="980"/>
                  </a:lnTo>
                  <a:lnTo>
                    <a:pt x="86" y="1038"/>
                  </a:lnTo>
                  <a:lnTo>
                    <a:pt x="104" y="1096"/>
                  </a:lnTo>
                  <a:lnTo>
                    <a:pt x="124" y="1154"/>
                  </a:lnTo>
                  <a:lnTo>
                    <a:pt x="146" y="1212"/>
                  </a:lnTo>
                  <a:lnTo>
                    <a:pt x="172" y="1270"/>
                  </a:lnTo>
                  <a:lnTo>
                    <a:pt x="200" y="1328"/>
                  </a:lnTo>
                  <a:lnTo>
                    <a:pt x="230" y="1384"/>
                  </a:lnTo>
                  <a:lnTo>
                    <a:pt x="264" y="1442"/>
                  </a:lnTo>
                  <a:lnTo>
                    <a:pt x="302" y="1498"/>
                  </a:lnTo>
                  <a:lnTo>
                    <a:pt x="342" y="1552"/>
                  </a:lnTo>
                  <a:lnTo>
                    <a:pt x="386" y="1606"/>
                  </a:lnTo>
                  <a:lnTo>
                    <a:pt x="434" y="1660"/>
                  </a:lnTo>
                  <a:lnTo>
                    <a:pt x="484" y="1712"/>
                  </a:lnTo>
                  <a:lnTo>
                    <a:pt x="540" y="1762"/>
                  </a:lnTo>
                  <a:lnTo>
                    <a:pt x="600" y="1812"/>
                  </a:lnTo>
                  <a:lnTo>
                    <a:pt x="664" y="1860"/>
                  </a:lnTo>
                  <a:lnTo>
                    <a:pt x="732" y="1906"/>
                  </a:lnTo>
                  <a:lnTo>
                    <a:pt x="804" y="1950"/>
                  </a:lnTo>
                  <a:lnTo>
                    <a:pt x="878" y="1904"/>
                  </a:lnTo>
                  <a:lnTo>
                    <a:pt x="946" y="1858"/>
                  </a:lnTo>
                  <a:lnTo>
                    <a:pt x="1010" y="1810"/>
                  </a:lnTo>
                  <a:lnTo>
                    <a:pt x="1070" y="1758"/>
                  </a:lnTo>
                  <a:lnTo>
                    <a:pt x="1126" y="1706"/>
                  </a:lnTo>
                  <a:lnTo>
                    <a:pt x="1178" y="1652"/>
                  </a:lnTo>
                  <a:lnTo>
                    <a:pt x="1226" y="1598"/>
                  </a:lnTo>
                  <a:lnTo>
                    <a:pt x="1272" y="1542"/>
                  </a:lnTo>
                  <a:lnTo>
                    <a:pt x="1312" y="1486"/>
                  </a:lnTo>
                  <a:lnTo>
                    <a:pt x="1350" y="1428"/>
                  </a:lnTo>
                  <a:lnTo>
                    <a:pt x="1384" y="1370"/>
                  </a:lnTo>
                  <a:lnTo>
                    <a:pt x="1414" y="1310"/>
                  </a:lnTo>
                  <a:lnTo>
                    <a:pt x="1442" y="1252"/>
                  </a:lnTo>
                  <a:lnTo>
                    <a:pt x="1468" y="1192"/>
                  </a:lnTo>
                  <a:lnTo>
                    <a:pt x="1490" y="1132"/>
                  </a:lnTo>
                  <a:lnTo>
                    <a:pt x="1510" y="1072"/>
                  </a:lnTo>
                  <a:lnTo>
                    <a:pt x="1528" y="1012"/>
                  </a:lnTo>
                  <a:lnTo>
                    <a:pt x="1544" y="954"/>
                  </a:lnTo>
                  <a:lnTo>
                    <a:pt x="1556" y="896"/>
                  </a:lnTo>
                  <a:lnTo>
                    <a:pt x="1568" y="838"/>
                  </a:lnTo>
                  <a:lnTo>
                    <a:pt x="1576" y="780"/>
                  </a:lnTo>
                  <a:lnTo>
                    <a:pt x="1584" y="724"/>
                  </a:lnTo>
                  <a:lnTo>
                    <a:pt x="1590" y="670"/>
                  </a:lnTo>
                  <a:lnTo>
                    <a:pt x="1596" y="616"/>
                  </a:lnTo>
                  <a:lnTo>
                    <a:pt x="1602" y="512"/>
                  </a:lnTo>
                  <a:lnTo>
                    <a:pt x="1604" y="416"/>
                  </a:lnTo>
                  <a:lnTo>
                    <a:pt x="1604" y="326"/>
                  </a:lnTo>
                  <a:lnTo>
                    <a:pt x="1602" y="248"/>
                  </a:lnTo>
                  <a:close/>
                  <a:moveTo>
                    <a:pt x="804" y="1760"/>
                  </a:moveTo>
                  <a:lnTo>
                    <a:pt x="804" y="1760"/>
                  </a:lnTo>
                  <a:lnTo>
                    <a:pt x="744" y="1724"/>
                  </a:lnTo>
                  <a:lnTo>
                    <a:pt x="690" y="1688"/>
                  </a:lnTo>
                  <a:lnTo>
                    <a:pt x="638" y="1648"/>
                  </a:lnTo>
                  <a:lnTo>
                    <a:pt x="590" y="1610"/>
                  </a:lnTo>
                  <a:lnTo>
                    <a:pt x="546" y="1568"/>
                  </a:lnTo>
                  <a:lnTo>
                    <a:pt x="504" y="1526"/>
                  </a:lnTo>
                  <a:lnTo>
                    <a:pt x="466" y="1484"/>
                  </a:lnTo>
                  <a:lnTo>
                    <a:pt x="432" y="1440"/>
                  </a:lnTo>
                  <a:lnTo>
                    <a:pt x="398" y="1396"/>
                  </a:lnTo>
                  <a:lnTo>
                    <a:pt x="368" y="1350"/>
                  </a:lnTo>
                  <a:lnTo>
                    <a:pt x="342" y="1306"/>
                  </a:lnTo>
                  <a:lnTo>
                    <a:pt x="316" y="1260"/>
                  </a:lnTo>
                  <a:lnTo>
                    <a:pt x="294" y="1212"/>
                  </a:lnTo>
                  <a:lnTo>
                    <a:pt x="274" y="1166"/>
                  </a:lnTo>
                  <a:lnTo>
                    <a:pt x="256" y="1120"/>
                  </a:lnTo>
                  <a:lnTo>
                    <a:pt x="240" y="1072"/>
                  </a:lnTo>
                  <a:lnTo>
                    <a:pt x="226" y="1026"/>
                  </a:lnTo>
                  <a:lnTo>
                    <a:pt x="212" y="978"/>
                  </a:lnTo>
                  <a:lnTo>
                    <a:pt x="202" y="932"/>
                  </a:lnTo>
                  <a:lnTo>
                    <a:pt x="192" y="886"/>
                  </a:lnTo>
                  <a:lnTo>
                    <a:pt x="184" y="840"/>
                  </a:lnTo>
                  <a:lnTo>
                    <a:pt x="178" y="794"/>
                  </a:lnTo>
                  <a:lnTo>
                    <a:pt x="168" y="706"/>
                  </a:lnTo>
                  <a:lnTo>
                    <a:pt x="162" y="620"/>
                  </a:lnTo>
                  <a:lnTo>
                    <a:pt x="158" y="538"/>
                  </a:lnTo>
                  <a:lnTo>
                    <a:pt x="156" y="390"/>
                  </a:lnTo>
                  <a:lnTo>
                    <a:pt x="242" y="382"/>
                  </a:lnTo>
                  <a:lnTo>
                    <a:pt x="284" y="376"/>
                  </a:lnTo>
                  <a:lnTo>
                    <a:pt x="324" y="368"/>
                  </a:lnTo>
                  <a:lnTo>
                    <a:pt x="364" y="360"/>
                  </a:lnTo>
                  <a:lnTo>
                    <a:pt x="402" y="352"/>
                  </a:lnTo>
                  <a:lnTo>
                    <a:pt x="442" y="342"/>
                  </a:lnTo>
                  <a:lnTo>
                    <a:pt x="480" y="330"/>
                  </a:lnTo>
                  <a:lnTo>
                    <a:pt x="556" y="304"/>
                  </a:lnTo>
                  <a:lnTo>
                    <a:pt x="636" y="270"/>
                  </a:lnTo>
                  <a:lnTo>
                    <a:pt x="718" y="232"/>
                  </a:lnTo>
                  <a:lnTo>
                    <a:pt x="804" y="188"/>
                  </a:lnTo>
                  <a:lnTo>
                    <a:pt x="894" y="234"/>
                  </a:lnTo>
                  <a:lnTo>
                    <a:pt x="976" y="272"/>
                  </a:lnTo>
                  <a:lnTo>
                    <a:pt x="1054" y="304"/>
                  </a:lnTo>
                  <a:lnTo>
                    <a:pt x="1130" y="330"/>
                  </a:lnTo>
                  <a:lnTo>
                    <a:pt x="1204" y="350"/>
                  </a:lnTo>
                  <a:lnTo>
                    <a:pt x="1280" y="366"/>
                  </a:lnTo>
                  <a:lnTo>
                    <a:pt x="1362" y="380"/>
                  </a:lnTo>
                  <a:lnTo>
                    <a:pt x="1448" y="388"/>
                  </a:lnTo>
                  <a:lnTo>
                    <a:pt x="1448" y="452"/>
                  </a:lnTo>
                  <a:lnTo>
                    <a:pt x="1448" y="524"/>
                  </a:lnTo>
                  <a:lnTo>
                    <a:pt x="1446" y="602"/>
                  </a:lnTo>
                  <a:lnTo>
                    <a:pt x="1442" y="686"/>
                  </a:lnTo>
                  <a:lnTo>
                    <a:pt x="1432" y="772"/>
                  </a:lnTo>
                  <a:lnTo>
                    <a:pt x="1426" y="818"/>
                  </a:lnTo>
                  <a:lnTo>
                    <a:pt x="1418" y="864"/>
                  </a:lnTo>
                  <a:lnTo>
                    <a:pt x="1410" y="910"/>
                  </a:lnTo>
                  <a:lnTo>
                    <a:pt x="1400" y="958"/>
                  </a:lnTo>
                  <a:lnTo>
                    <a:pt x="1386" y="1006"/>
                  </a:lnTo>
                  <a:lnTo>
                    <a:pt x="1372" y="1054"/>
                  </a:lnTo>
                  <a:lnTo>
                    <a:pt x="1356" y="1102"/>
                  </a:lnTo>
                  <a:lnTo>
                    <a:pt x="1338" y="1150"/>
                  </a:lnTo>
                  <a:lnTo>
                    <a:pt x="1318" y="1198"/>
                  </a:lnTo>
                  <a:lnTo>
                    <a:pt x="1296" y="1246"/>
                  </a:lnTo>
                  <a:lnTo>
                    <a:pt x="1270" y="1292"/>
                  </a:lnTo>
                  <a:lnTo>
                    <a:pt x="1244" y="1340"/>
                  </a:lnTo>
                  <a:lnTo>
                    <a:pt x="1214" y="1386"/>
                  </a:lnTo>
                  <a:lnTo>
                    <a:pt x="1180" y="1432"/>
                  </a:lnTo>
                  <a:lnTo>
                    <a:pt x="1144" y="1478"/>
                  </a:lnTo>
                  <a:lnTo>
                    <a:pt x="1106" y="1522"/>
                  </a:lnTo>
                  <a:lnTo>
                    <a:pt x="1064" y="1564"/>
                  </a:lnTo>
                  <a:lnTo>
                    <a:pt x="1018" y="1606"/>
                  </a:lnTo>
                  <a:lnTo>
                    <a:pt x="970" y="1648"/>
                  </a:lnTo>
                  <a:lnTo>
                    <a:pt x="918" y="1686"/>
                  </a:lnTo>
                  <a:lnTo>
                    <a:pt x="862" y="1724"/>
                  </a:lnTo>
                  <a:lnTo>
                    <a:pt x="804" y="1760"/>
                  </a:lnTo>
                  <a:close/>
                </a:path>
              </a:pathLst>
            </a:custGeom>
            <a:solidFill>
              <a:srgbClr val="044EB0"/>
            </a:solidFill>
            <a:ln w="6351">
              <a:solidFill>
                <a:srgbClr val="BFBFBF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10" name="Freeform 11"/>
            <p:cNvSpPr>
              <a:spLocks noChangeArrowheads="1"/>
            </p:cNvSpPr>
            <p:nvPr/>
          </p:nvSpPr>
          <p:spPr bwMode="auto">
            <a:xfrm>
              <a:off x="7387689" y="2856007"/>
              <a:ext cx="91797" cy="81183"/>
            </a:xfrm>
            <a:custGeom>
              <a:avLst/>
              <a:gdLst>
                <a:gd name="T0" fmla="*/ 0 w 792"/>
                <a:gd name="T1" fmla="*/ 2147483646 h 836"/>
                <a:gd name="T2" fmla="*/ 0 w 792"/>
                <a:gd name="T3" fmla="*/ 2147483646 h 836"/>
                <a:gd name="T4" fmla="*/ 2147483646 w 792"/>
                <a:gd name="T5" fmla="*/ 2147483646 h 836"/>
                <a:gd name="T6" fmla="*/ 2147483646 w 792"/>
                <a:gd name="T7" fmla="*/ 2147483646 h 836"/>
                <a:gd name="T8" fmla="*/ 2147483646 w 792"/>
                <a:gd name="T9" fmla="*/ 2147483646 h 836"/>
                <a:gd name="T10" fmla="*/ 2147483646 w 792"/>
                <a:gd name="T11" fmla="*/ 2147483646 h 836"/>
                <a:gd name="T12" fmla="*/ 2147483646 w 792"/>
                <a:gd name="T13" fmla="*/ 2147483646 h 836"/>
                <a:gd name="T14" fmla="*/ 2147483646 w 792"/>
                <a:gd name="T15" fmla="*/ 2147483646 h 836"/>
                <a:gd name="T16" fmla="*/ 2147483646 w 792"/>
                <a:gd name="T17" fmla="*/ 2147483646 h 836"/>
                <a:gd name="T18" fmla="*/ 2147483646 w 792"/>
                <a:gd name="T19" fmla="*/ 2147483646 h 836"/>
                <a:gd name="T20" fmla="*/ 2147483646 w 792"/>
                <a:gd name="T21" fmla="*/ 2147483646 h 836"/>
                <a:gd name="T22" fmla="*/ 2147483646 w 792"/>
                <a:gd name="T23" fmla="*/ 2147483646 h 836"/>
                <a:gd name="T24" fmla="*/ 2147483646 w 792"/>
                <a:gd name="T25" fmla="*/ 2147483646 h 836"/>
                <a:gd name="T26" fmla="*/ 2147483646 w 792"/>
                <a:gd name="T27" fmla="*/ 2147483646 h 836"/>
                <a:gd name="T28" fmla="*/ 2147483646 w 792"/>
                <a:gd name="T29" fmla="*/ 2147483646 h 836"/>
                <a:gd name="T30" fmla="*/ 2147483646 w 792"/>
                <a:gd name="T31" fmla="*/ 2147483646 h 836"/>
                <a:gd name="T32" fmla="*/ 2147483646 w 792"/>
                <a:gd name="T33" fmla="*/ 2147483646 h 836"/>
                <a:gd name="T34" fmla="*/ 2147483646 w 792"/>
                <a:gd name="T35" fmla="*/ 2147483646 h 836"/>
                <a:gd name="T36" fmla="*/ 2147483646 w 792"/>
                <a:gd name="T37" fmla="*/ 2147483646 h 836"/>
                <a:gd name="T38" fmla="*/ 2147483646 w 792"/>
                <a:gd name="T39" fmla="*/ 2147483646 h 836"/>
                <a:gd name="T40" fmla="*/ 2147483646 w 792"/>
                <a:gd name="T41" fmla="*/ 2147483646 h 836"/>
                <a:gd name="T42" fmla="*/ 2147483646 w 792"/>
                <a:gd name="T43" fmla="*/ 2147483646 h 836"/>
                <a:gd name="T44" fmla="*/ 2147483646 w 792"/>
                <a:gd name="T45" fmla="*/ 2147483646 h 836"/>
                <a:gd name="T46" fmla="*/ 2147483646 w 792"/>
                <a:gd name="T47" fmla="*/ 2147483646 h 836"/>
                <a:gd name="T48" fmla="*/ 2147483646 w 792"/>
                <a:gd name="T49" fmla="*/ 2147483646 h 836"/>
                <a:gd name="T50" fmla="*/ 2147483646 w 792"/>
                <a:gd name="T51" fmla="*/ 2147483646 h 836"/>
                <a:gd name="T52" fmla="*/ 2147483646 w 792"/>
                <a:gd name="T53" fmla="*/ 2147483646 h 836"/>
                <a:gd name="T54" fmla="*/ 2147483646 w 792"/>
                <a:gd name="T55" fmla="*/ 2147483646 h 836"/>
                <a:gd name="T56" fmla="*/ 2147483646 w 792"/>
                <a:gd name="T57" fmla="*/ 2147483646 h 836"/>
                <a:gd name="T58" fmla="*/ 2147483646 w 792"/>
                <a:gd name="T59" fmla="*/ 2147483646 h 836"/>
                <a:gd name="T60" fmla="*/ 2147483646 w 792"/>
                <a:gd name="T61" fmla="*/ 2147483646 h 836"/>
                <a:gd name="T62" fmla="*/ 2147483646 w 792"/>
                <a:gd name="T63" fmla="*/ 2147483646 h 836"/>
                <a:gd name="T64" fmla="*/ 2147483646 w 792"/>
                <a:gd name="T65" fmla="*/ 0 h 836"/>
                <a:gd name="T66" fmla="*/ 0 w 792"/>
                <a:gd name="T67" fmla="*/ 2147483646 h 8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792" h="836">
                  <a:moveTo>
                    <a:pt x="0" y="560"/>
                  </a:moveTo>
                  <a:lnTo>
                    <a:pt x="0" y="560"/>
                  </a:lnTo>
                  <a:lnTo>
                    <a:pt x="28" y="596"/>
                  </a:lnTo>
                  <a:lnTo>
                    <a:pt x="60" y="634"/>
                  </a:lnTo>
                  <a:lnTo>
                    <a:pt x="92" y="670"/>
                  </a:lnTo>
                  <a:lnTo>
                    <a:pt x="130" y="706"/>
                  </a:lnTo>
                  <a:lnTo>
                    <a:pt x="168" y="740"/>
                  </a:lnTo>
                  <a:lnTo>
                    <a:pt x="212" y="772"/>
                  </a:lnTo>
                  <a:lnTo>
                    <a:pt x="258" y="804"/>
                  </a:lnTo>
                  <a:lnTo>
                    <a:pt x="308" y="836"/>
                  </a:lnTo>
                  <a:lnTo>
                    <a:pt x="342" y="814"/>
                  </a:lnTo>
                  <a:lnTo>
                    <a:pt x="376" y="792"/>
                  </a:lnTo>
                  <a:lnTo>
                    <a:pt x="406" y="770"/>
                  </a:lnTo>
                  <a:lnTo>
                    <a:pt x="436" y="746"/>
                  </a:lnTo>
                  <a:lnTo>
                    <a:pt x="464" y="724"/>
                  </a:lnTo>
                  <a:lnTo>
                    <a:pt x="492" y="698"/>
                  </a:lnTo>
                  <a:lnTo>
                    <a:pt x="518" y="674"/>
                  </a:lnTo>
                  <a:lnTo>
                    <a:pt x="542" y="648"/>
                  </a:lnTo>
                  <a:lnTo>
                    <a:pt x="564" y="622"/>
                  </a:lnTo>
                  <a:lnTo>
                    <a:pt x="584" y="596"/>
                  </a:lnTo>
                  <a:lnTo>
                    <a:pt x="604" y="570"/>
                  </a:lnTo>
                  <a:lnTo>
                    <a:pt x="624" y="544"/>
                  </a:lnTo>
                  <a:lnTo>
                    <a:pt x="658" y="488"/>
                  </a:lnTo>
                  <a:lnTo>
                    <a:pt x="686" y="432"/>
                  </a:lnTo>
                  <a:lnTo>
                    <a:pt x="712" y="378"/>
                  </a:lnTo>
                  <a:lnTo>
                    <a:pt x="732" y="320"/>
                  </a:lnTo>
                  <a:lnTo>
                    <a:pt x="750" y="264"/>
                  </a:lnTo>
                  <a:lnTo>
                    <a:pt x="764" y="210"/>
                  </a:lnTo>
                  <a:lnTo>
                    <a:pt x="774" y="154"/>
                  </a:lnTo>
                  <a:lnTo>
                    <a:pt x="782" y="102"/>
                  </a:lnTo>
                  <a:lnTo>
                    <a:pt x="788" y="50"/>
                  </a:lnTo>
                  <a:lnTo>
                    <a:pt x="792" y="0"/>
                  </a:lnTo>
                  <a:lnTo>
                    <a:pt x="0" y="560"/>
                  </a:lnTo>
                  <a:close/>
                </a:path>
              </a:pathLst>
            </a:custGeom>
            <a:solidFill>
              <a:srgbClr val="044EB0"/>
            </a:solidFill>
            <a:ln w="6351">
              <a:solidFill>
                <a:srgbClr val="BFBFBF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11" name="Freeform 12"/>
            <p:cNvSpPr>
              <a:spLocks noChangeArrowheads="1"/>
            </p:cNvSpPr>
            <p:nvPr/>
          </p:nvSpPr>
          <p:spPr bwMode="auto">
            <a:xfrm>
              <a:off x="7367114" y="2820987"/>
              <a:ext cx="112373" cy="74816"/>
            </a:xfrm>
            <a:custGeom>
              <a:avLst/>
              <a:gdLst>
                <a:gd name="T0" fmla="*/ 2147483646 w 978"/>
                <a:gd name="T1" fmla="*/ 2147483646 h 770"/>
                <a:gd name="T2" fmla="*/ 2147483646 w 978"/>
                <a:gd name="T3" fmla="*/ 2147483646 h 770"/>
                <a:gd name="T4" fmla="*/ 2147483646 w 978"/>
                <a:gd name="T5" fmla="*/ 2147483646 h 770"/>
                <a:gd name="T6" fmla="*/ 2147483646 w 978"/>
                <a:gd name="T7" fmla="*/ 2147483646 h 770"/>
                <a:gd name="T8" fmla="*/ 2147483646 w 978"/>
                <a:gd name="T9" fmla="*/ 2147483646 h 770"/>
                <a:gd name="T10" fmla="*/ 2147483646 w 978"/>
                <a:gd name="T11" fmla="*/ 2147483646 h 770"/>
                <a:gd name="T12" fmla="*/ 2147483646 w 978"/>
                <a:gd name="T13" fmla="*/ 2147483646 h 770"/>
                <a:gd name="T14" fmla="*/ 2147483646 w 978"/>
                <a:gd name="T15" fmla="*/ 2147483646 h 770"/>
                <a:gd name="T16" fmla="*/ 2147483646 w 978"/>
                <a:gd name="T17" fmla="*/ 2147483646 h 770"/>
                <a:gd name="T18" fmla="*/ 2147483646 w 978"/>
                <a:gd name="T19" fmla="*/ 0 h 770"/>
                <a:gd name="T20" fmla="*/ 2147483646 w 978"/>
                <a:gd name="T21" fmla="*/ 0 h 770"/>
                <a:gd name="T22" fmla="*/ 2147483646 w 978"/>
                <a:gd name="T23" fmla="*/ 2147483646 h 770"/>
                <a:gd name="T24" fmla="*/ 2147483646 w 978"/>
                <a:gd name="T25" fmla="*/ 2147483646 h 770"/>
                <a:gd name="T26" fmla="*/ 2147483646 w 978"/>
                <a:gd name="T27" fmla="*/ 2147483646 h 770"/>
                <a:gd name="T28" fmla="*/ 2147483646 w 978"/>
                <a:gd name="T29" fmla="*/ 2147483646 h 770"/>
                <a:gd name="T30" fmla="*/ 2147483646 w 978"/>
                <a:gd name="T31" fmla="*/ 2147483646 h 770"/>
                <a:gd name="T32" fmla="*/ 2147483646 w 978"/>
                <a:gd name="T33" fmla="*/ 2147483646 h 770"/>
                <a:gd name="T34" fmla="*/ 2147483646 w 978"/>
                <a:gd name="T35" fmla="*/ 2147483646 h 770"/>
                <a:gd name="T36" fmla="*/ 0 w 978"/>
                <a:gd name="T37" fmla="*/ 2147483646 h 770"/>
                <a:gd name="T38" fmla="*/ 0 w 978"/>
                <a:gd name="T39" fmla="*/ 2147483646 h 770"/>
                <a:gd name="T40" fmla="*/ 0 w 978"/>
                <a:gd name="T41" fmla="*/ 2147483646 h 770"/>
                <a:gd name="T42" fmla="*/ 2147483646 w 978"/>
                <a:gd name="T43" fmla="*/ 2147483646 h 770"/>
                <a:gd name="T44" fmla="*/ 2147483646 w 978"/>
                <a:gd name="T45" fmla="*/ 2147483646 h 770"/>
                <a:gd name="T46" fmla="*/ 2147483646 w 978"/>
                <a:gd name="T47" fmla="*/ 2147483646 h 770"/>
                <a:gd name="T48" fmla="*/ 2147483646 w 978"/>
                <a:gd name="T49" fmla="*/ 2147483646 h 770"/>
                <a:gd name="T50" fmla="*/ 2147483646 w 978"/>
                <a:gd name="T51" fmla="*/ 2147483646 h 770"/>
                <a:gd name="T52" fmla="*/ 2147483646 w 978"/>
                <a:gd name="T53" fmla="*/ 2147483646 h 770"/>
                <a:gd name="T54" fmla="*/ 2147483646 w 978"/>
                <a:gd name="T55" fmla="*/ 2147483646 h 770"/>
                <a:gd name="T56" fmla="*/ 2147483646 w 978"/>
                <a:gd name="T57" fmla="*/ 2147483646 h 770"/>
                <a:gd name="T58" fmla="*/ 2147483646 w 978"/>
                <a:gd name="T59" fmla="*/ 2147483646 h 770"/>
                <a:gd name="T60" fmla="*/ 2147483646 w 978"/>
                <a:gd name="T61" fmla="*/ 2147483646 h 770"/>
                <a:gd name="T62" fmla="*/ 2147483646 w 978"/>
                <a:gd name="T63" fmla="*/ 2147483646 h 770"/>
                <a:gd name="T64" fmla="*/ 2147483646 w 978"/>
                <a:gd name="T65" fmla="*/ 2147483646 h 7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978" h="770">
                  <a:moveTo>
                    <a:pt x="978" y="152"/>
                  </a:moveTo>
                  <a:lnTo>
                    <a:pt x="978" y="152"/>
                  </a:lnTo>
                  <a:lnTo>
                    <a:pt x="914" y="144"/>
                  </a:lnTo>
                  <a:lnTo>
                    <a:pt x="852" y="134"/>
                  </a:lnTo>
                  <a:lnTo>
                    <a:pt x="794" y="122"/>
                  </a:lnTo>
                  <a:lnTo>
                    <a:pt x="738" y="106"/>
                  </a:lnTo>
                  <a:lnTo>
                    <a:pt x="680" y="86"/>
                  </a:lnTo>
                  <a:lnTo>
                    <a:pt x="622" y="62"/>
                  </a:lnTo>
                  <a:lnTo>
                    <a:pt x="560" y="34"/>
                  </a:lnTo>
                  <a:lnTo>
                    <a:pt x="492" y="0"/>
                  </a:lnTo>
                  <a:lnTo>
                    <a:pt x="426" y="34"/>
                  </a:lnTo>
                  <a:lnTo>
                    <a:pt x="364" y="62"/>
                  </a:lnTo>
                  <a:lnTo>
                    <a:pt x="304" y="86"/>
                  </a:lnTo>
                  <a:lnTo>
                    <a:pt x="246" y="108"/>
                  </a:lnTo>
                  <a:lnTo>
                    <a:pt x="188" y="124"/>
                  </a:lnTo>
                  <a:lnTo>
                    <a:pt x="128" y="136"/>
                  </a:lnTo>
                  <a:lnTo>
                    <a:pt x="66" y="146"/>
                  </a:lnTo>
                  <a:lnTo>
                    <a:pt x="0" y="152"/>
                  </a:lnTo>
                  <a:lnTo>
                    <a:pt x="0" y="216"/>
                  </a:lnTo>
                  <a:lnTo>
                    <a:pt x="2" y="286"/>
                  </a:lnTo>
                  <a:lnTo>
                    <a:pt x="6" y="362"/>
                  </a:lnTo>
                  <a:lnTo>
                    <a:pt x="14" y="440"/>
                  </a:lnTo>
                  <a:lnTo>
                    <a:pt x="20" y="480"/>
                  </a:lnTo>
                  <a:lnTo>
                    <a:pt x="26" y="520"/>
                  </a:lnTo>
                  <a:lnTo>
                    <a:pt x="34" y="562"/>
                  </a:lnTo>
                  <a:lnTo>
                    <a:pt x="44" y="604"/>
                  </a:lnTo>
                  <a:lnTo>
                    <a:pt x="56" y="646"/>
                  </a:lnTo>
                  <a:lnTo>
                    <a:pt x="68" y="688"/>
                  </a:lnTo>
                  <a:lnTo>
                    <a:pt x="84" y="730"/>
                  </a:lnTo>
                  <a:lnTo>
                    <a:pt x="102" y="770"/>
                  </a:lnTo>
                  <a:lnTo>
                    <a:pt x="978" y="152"/>
                  </a:lnTo>
                  <a:close/>
                </a:path>
              </a:pathLst>
            </a:custGeom>
            <a:solidFill>
              <a:srgbClr val="044EB0"/>
            </a:solidFill>
            <a:ln w="6351">
              <a:solidFill>
                <a:srgbClr val="BFBFBF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pic>
        <p:nvPicPr>
          <p:cNvPr id="17440" name="TextBox 15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662" y="2592762"/>
            <a:ext cx="640136" cy="25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41" name="TextBox 15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493" y="3216088"/>
            <a:ext cx="812426" cy="259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42" name="Group 18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846" y="3216089"/>
            <a:ext cx="177894" cy="1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43" name="Group 35"/>
          <p:cNvGrpSpPr>
            <a:grpSpLocks/>
          </p:cNvGrpSpPr>
          <p:nvPr/>
        </p:nvGrpSpPr>
        <p:grpSpPr bwMode="auto">
          <a:xfrm>
            <a:off x="7460317" y="2522725"/>
            <a:ext cx="172291" cy="180694"/>
            <a:chOff x="4767263" y="5017294"/>
            <a:chExt cx="247650" cy="309562"/>
          </a:xfrm>
        </p:grpSpPr>
        <p:sp>
          <p:nvSpPr>
            <p:cNvPr id="17498" name="Rectangle 188"/>
            <p:cNvSpPr>
              <a:spLocks noChangeArrowheads="1"/>
            </p:cNvSpPr>
            <p:nvPr/>
          </p:nvSpPr>
          <p:spPr bwMode="auto">
            <a:xfrm>
              <a:off x="4767263" y="5017294"/>
              <a:ext cx="247650" cy="309562"/>
            </a:xfrm>
            <a:prstGeom prst="rect">
              <a:avLst/>
            </a:prstGeom>
            <a:noFill/>
            <a:ln w="9525" algn="ctr">
              <a:solidFill>
                <a:srgbClr val="044EB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40341" rIns="40341" anchor="ctr"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99" name="Rectangle 35"/>
            <p:cNvSpPr>
              <a:spLocks noChangeArrowheads="1"/>
            </p:cNvSpPr>
            <p:nvPr/>
          </p:nvSpPr>
          <p:spPr bwMode="auto">
            <a:xfrm>
              <a:off x="4853840" y="5074887"/>
              <a:ext cx="136912" cy="7198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500" name="Rectangle 190"/>
            <p:cNvSpPr>
              <a:spLocks noChangeArrowheads="1"/>
            </p:cNvSpPr>
            <p:nvPr/>
          </p:nvSpPr>
          <p:spPr bwMode="auto">
            <a:xfrm>
              <a:off x="4789411" y="5055689"/>
              <a:ext cx="44295" cy="45594"/>
            </a:xfrm>
            <a:prstGeom prst="rect">
              <a:avLst/>
            </a:prstGeom>
            <a:noFill/>
            <a:ln w="9525" algn="ctr">
              <a:solidFill>
                <a:srgbClr val="044EB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40341" rIns="40341" anchor="ctr"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501" name="Rectangle 191"/>
            <p:cNvSpPr>
              <a:spLocks noChangeArrowheads="1"/>
            </p:cNvSpPr>
            <p:nvPr/>
          </p:nvSpPr>
          <p:spPr bwMode="auto">
            <a:xfrm>
              <a:off x="4789411" y="5149277"/>
              <a:ext cx="44295" cy="45595"/>
            </a:xfrm>
            <a:prstGeom prst="rect">
              <a:avLst/>
            </a:prstGeom>
            <a:noFill/>
            <a:ln w="9525" algn="ctr">
              <a:solidFill>
                <a:srgbClr val="044EB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40341" rIns="40341" anchor="ctr"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502" name="Rectangle 192"/>
            <p:cNvSpPr>
              <a:spLocks noChangeArrowheads="1"/>
            </p:cNvSpPr>
            <p:nvPr/>
          </p:nvSpPr>
          <p:spPr bwMode="auto">
            <a:xfrm>
              <a:off x="4789411" y="5240466"/>
              <a:ext cx="44295" cy="45595"/>
            </a:xfrm>
            <a:prstGeom prst="rect">
              <a:avLst/>
            </a:prstGeom>
            <a:noFill/>
            <a:ln w="9525" algn="ctr">
              <a:solidFill>
                <a:srgbClr val="044EB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40341" rIns="40341" anchor="ctr"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503" name="Rectangle 35"/>
            <p:cNvSpPr>
              <a:spLocks noChangeArrowheads="1"/>
            </p:cNvSpPr>
            <p:nvPr/>
          </p:nvSpPr>
          <p:spPr bwMode="auto">
            <a:xfrm>
              <a:off x="4853840" y="5259664"/>
              <a:ext cx="136912" cy="9599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504" name="Rectangle 35"/>
            <p:cNvSpPr>
              <a:spLocks noChangeArrowheads="1"/>
            </p:cNvSpPr>
            <p:nvPr/>
          </p:nvSpPr>
          <p:spPr bwMode="auto">
            <a:xfrm>
              <a:off x="4853840" y="5166076"/>
              <a:ext cx="136912" cy="9599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505" name="Straight Connector 195"/>
            <p:cNvSpPr>
              <a:spLocks noChangeShapeType="1"/>
            </p:cNvSpPr>
            <p:nvPr/>
          </p:nvSpPr>
          <p:spPr bwMode="auto">
            <a:xfrm>
              <a:off x="4786317" y="5066344"/>
              <a:ext cx="35718" cy="20002"/>
            </a:xfrm>
            <a:prstGeom prst="line">
              <a:avLst/>
            </a:prstGeom>
            <a:noFill/>
            <a:ln w="9525">
              <a:solidFill>
                <a:srgbClr val="044EB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06" name="Straight Connector 196"/>
            <p:cNvSpPr>
              <a:spLocks noChangeShapeType="1"/>
            </p:cNvSpPr>
            <p:nvPr/>
          </p:nvSpPr>
          <p:spPr bwMode="auto">
            <a:xfrm flipH="1">
              <a:off x="4817275" y="5029593"/>
              <a:ext cx="52386" cy="56753"/>
            </a:xfrm>
            <a:prstGeom prst="line">
              <a:avLst/>
            </a:prstGeom>
            <a:noFill/>
            <a:ln w="9525">
              <a:solidFill>
                <a:srgbClr val="044EB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07" name="Straight Connector 197"/>
            <p:cNvSpPr>
              <a:spLocks noChangeShapeType="1"/>
            </p:cNvSpPr>
            <p:nvPr/>
          </p:nvSpPr>
          <p:spPr bwMode="auto">
            <a:xfrm>
              <a:off x="4783152" y="5163188"/>
              <a:ext cx="35718" cy="20002"/>
            </a:xfrm>
            <a:prstGeom prst="line">
              <a:avLst/>
            </a:prstGeom>
            <a:noFill/>
            <a:ln w="9525">
              <a:solidFill>
                <a:srgbClr val="044EB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08" name="Straight Connector 198"/>
            <p:cNvSpPr>
              <a:spLocks noChangeShapeType="1"/>
            </p:cNvSpPr>
            <p:nvPr/>
          </p:nvSpPr>
          <p:spPr bwMode="auto">
            <a:xfrm flipH="1">
              <a:off x="4814110" y="5126437"/>
              <a:ext cx="52386" cy="56753"/>
            </a:xfrm>
            <a:prstGeom prst="line">
              <a:avLst/>
            </a:prstGeom>
            <a:noFill/>
            <a:ln w="9525">
              <a:solidFill>
                <a:srgbClr val="044EB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pic>
        <p:nvPicPr>
          <p:cNvPr id="17444" name="Picture 2" descr="C:\Users\v437697\Desktop\Temporary\2012-11-16\radar.pn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527" y="2424673"/>
            <a:ext cx="315165" cy="24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45" name="TextBox 15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644" y="2732835"/>
            <a:ext cx="575702" cy="17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46" name="Group 38"/>
          <p:cNvGrpSpPr>
            <a:grpSpLocks/>
          </p:cNvGrpSpPr>
          <p:nvPr/>
        </p:nvGrpSpPr>
        <p:grpSpPr bwMode="auto">
          <a:xfrm>
            <a:off x="5210735" y="2690813"/>
            <a:ext cx="236725" cy="203106"/>
            <a:chOff x="4994056" y="5379285"/>
            <a:chExt cx="444235" cy="382992"/>
          </a:xfrm>
        </p:grpSpPr>
        <p:sp>
          <p:nvSpPr>
            <p:cNvPr id="17481" name="Rectangle 68"/>
            <p:cNvSpPr>
              <a:spLocks noChangeArrowheads="1"/>
            </p:cNvSpPr>
            <p:nvPr/>
          </p:nvSpPr>
          <p:spPr bwMode="auto">
            <a:xfrm>
              <a:off x="5033486" y="5455883"/>
              <a:ext cx="155087" cy="18490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82" name="Rectangle 69"/>
            <p:cNvSpPr>
              <a:spLocks noChangeArrowheads="1"/>
            </p:cNvSpPr>
            <p:nvPr/>
          </p:nvSpPr>
          <p:spPr bwMode="auto">
            <a:xfrm>
              <a:off x="5033486" y="5498144"/>
              <a:ext cx="155087" cy="18490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83" name="Rectangle 70"/>
            <p:cNvSpPr>
              <a:spLocks noChangeArrowheads="1"/>
            </p:cNvSpPr>
            <p:nvPr/>
          </p:nvSpPr>
          <p:spPr bwMode="auto">
            <a:xfrm>
              <a:off x="5033486" y="5537765"/>
              <a:ext cx="155087" cy="18488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84" name="Rectangle 71"/>
            <p:cNvSpPr>
              <a:spLocks noChangeArrowheads="1"/>
            </p:cNvSpPr>
            <p:nvPr/>
          </p:nvSpPr>
          <p:spPr bwMode="auto">
            <a:xfrm>
              <a:off x="5033486" y="5577384"/>
              <a:ext cx="155087" cy="21131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85" name="Rectangle 72"/>
            <p:cNvSpPr>
              <a:spLocks noChangeArrowheads="1"/>
            </p:cNvSpPr>
            <p:nvPr/>
          </p:nvSpPr>
          <p:spPr bwMode="auto">
            <a:xfrm>
              <a:off x="5033486" y="5619645"/>
              <a:ext cx="155087" cy="18490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86" name="Rectangle 73"/>
            <p:cNvSpPr>
              <a:spLocks noChangeArrowheads="1"/>
            </p:cNvSpPr>
            <p:nvPr/>
          </p:nvSpPr>
          <p:spPr bwMode="auto">
            <a:xfrm>
              <a:off x="5122858" y="5667189"/>
              <a:ext cx="13142" cy="15848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87" name="Rectangle 74"/>
            <p:cNvSpPr>
              <a:spLocks noChangeArrowheads="1"/>
            </p:cNvSpPr>
            <p:nvPr/>
          </p:nvSpPr>
          <p:spPr bwMode="auto">
            <a:xfrm>
              <a:off x="5099200" y="5667189"/>
              <a:ext cx="10514" cy="15848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88" name="Rectangle 75"/>
            <p:cNvSpPr>
              <a:spLocks noChangeArrowheads="1"/>
            </p:cNvSpPr>
            <p:nvPr/>
          </p:nvSpPr>
          <p:spPr bwMode="auto">
            <a:xfrm>
              <a:off x="5241145" y="5455883"/>
              <a:ext cx="155088" cy="18490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89" name="Rectangle 76"/>
            <p:cNvSpPr>
              <a:spLocks noChangeArrowheads="1"/>
            </p:cNvSpPr>
            <p:nvPr/>
          </p:nvSpPr>
          <p:spPr bwMode="auto">
            <a:xfrm>
              <a:off x="5241145" y="5498144"/>
              <a:ext cx="155088" cy="18490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90" name="Rectangle 77"/>
            <p:cNvSpPr>
              <a:spLocks noChangeArrowheads="1"/>
            </p:cNvSpPr>
            <p:nvPr/>
          </p:nvSpPr>
          <p:spPr bwMode="auto">
            <a:xfrm>
              <a:off x="5241145" y="5537765"/>
              <a:ext cx="155088" cy="18488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91" name="Rectangle 78"/>
            <p:cNvSpPr>
              <a:spLocks noChangeArrowheads="1"/>
            </p:cNvSpPr>
            <p:nvPr/>
          </p:nvSpPr>
          <p:spPr bwMode="auto">
            <a:xfrm>
              <a:off x="5241145" y="5577384"/>
              <a:ext cx="155088" cy="21131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92" name="Rectangle 79"/>
            <p:cNvSpPr>
              <a:spLocks noChangeArrowheads="1"/>
            </p:cNvSpPr>
            <p:nvPr/>
          </p:nvSpPr>
          <p:spPr bwMode="auto">
            <a:xfrm>
              <a:off x="5241145" y="5619645"/>
              <a:ext cx="155088" cy="18490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93" name="Rectangle 80"/>
            <p:cNvSpPr>
              <a:spLocks noChangeArrowheads="1"/>
            </p:cNvSpPr>
            <p:nvPr/>
          </p:nvSpPr>
          <p:spPr bwMode="auto">
            <a:xfrm>
              <a:off x="5338404" y="5667189"/>
              <a:ext cx="10514" cy="15848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94" name="Rectangle 81"/>
            <p:cNvSpPr>
              <a:spLocks noChangeArrowheads="1"/>
            </p:cNvSpPr>
            <p:nvPr/>
          </p:nvSpPr>
          <p:spPr bwMode="auto">
            <a:xfrm>
              <a:off x="5312118" y="5667189"/>
              <a:ext cx="13142" cy="15848"/>
            </a:xfrm>
            <a:prstGeom prst="rect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95" name="Oval 82"/>
            <p:cNvSpPr>
              <a:spLocks noChangeArrowheads="1"/>
            </p:cNvSpPr>
            <p:nvPr/>
          </p:nvSpPr>
          <p:spPr bwMode="auto">
            <a:xfrm>
              <a:off x="5151772" y="5661906"/>
              <a:ext cx="31543" cy="29055"/>
            </a:xfrm>
            <a:prstGeom prst="ellipse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7496" name="Oval 83"/>
            <p:cNvSpPr>
              <a:spLocks noChangeArrowheads="1"/>
            </p:cNvSpPr>
            <p:nvPr/>
          </p:nvSpPr>
          <p:spPr bwMode="auto">
            <a:xfrm>
              <a:off x="5367318" y="5661906"/>
              <a:ext cx="31543" cy="29055"/>
            </a:xfrm>
            <a:prstGeom prst="ellipse">
              <a:avLst/>
            </a:pr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hangingPunct="0">
                <a:buClrTx/>
                <a:buFontTx/>
                <a:buNone/>
              </a:pPr>
              <a:endParaRPr lang="en-US" altLang="ru-RU" sz="971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88" name="Freeform 84"/>
            <p:cNvSpPr>
              <a:spLocks noEditPoints="1"/>
            </p:cNvSpPr>
            <p:nvPr/>
          </p:nvSpPr>
          <p:spPr bwMode="auto">
            <a:xfrm>
              <a:off x="4994056" y="5379285"/>
              <a:ext cx="444235" cy="382992"/>
            </a:xfrm>
            <a:custGeom>
              <a:avLst/>
              <a:gdLst>
                <a:gd name="T0" fmla="*/ 805 w 1516"/>
                <a:gd name="T1" fmla="*/ 1210 h 1307"/>
                <a:gd name="T2" fmla="*/ 805 w 1516"/>
                <a:gd name="T3" fmla="*/ 95 h 1307"/>
                <a:gd name="T4" fmla="*/ 1405 w 1516"/>
                <a:gd name="T5" fmla="*/ 95 h 1307"/>
                <a:gd name="T6" fmla="*/ 1402 w 1516"/>
                <a:gd name="T7" fmla="*/ 1212 h 1307"/>
                <a:gd name="T8" fmla="*/ 805 w 1516"/>
                <a:gd name="T9" fmla="*/ 1210 h 1307"/>
                <a:gd name="T10" fmla="*/ 1497 w 1516"/>
                <a:gd name="T11" fmla="*/ 0 h 1307"/>
                <a:gd name="T12" fmla="*/ 748 w 1516"/>
                <a:gd name="T13" fmla="*/ 0 h 1307"/>
                <a:gd name="T14" fmla="*/ 0 w 1516"/>
                <a:gd name="T15" fmla="*/ 0 h 1307"/>
                <a:gd name="T16" fmla="*/ 0 w 1516"/>
                <a:gd name="T17" fmla="*/ 1307 h 1307"/>
                <a:gd name="T18" fmla="*/ 748 w 1516"/>
                <a:gd name="T19" fmla="*/ 1307 h 1307"/>
                <a:gd name="T20" fmla="*/ 1516 w 1516"/>
                <a:gd name="T21" fmla="*/ 1307 h 1307"/>
                <a:gd name="T22" fmla="*/ 1497 w 1516"/>
                <a:gd name="T23" fmla="*/ 0 h 1307"/>
                <a:gd name="T24" fmla="*/ 692 w 1516"/>
                <a:gd name="T25" fmla="*/ 1212 h 1307"/>
                <a:gd name="T26" fmla="*/ 96 w 1516"/>
                <a:gd name="T27" fmla="*/ 1212 h 1307"/>
                <a:gd name="T28" fmla="*/ 99 w 1516"/>
                <a:gd name="T29" fmla="*/ 95 h 1307"/>
                <a:gd name="T30" fmla="*/ 694 w 1516"/>
                <a:gd name="T31" fmla="*/ 92 h 1307"/>
                <a:gd name="T32" fmla="*/ 692 w 1516"/>
                <a:gd name="T33" fmla="*/ 1212 h 1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16" h="1307">
                  <a:moveTo>
                    <a:pt x="805" y="1210"/>
                  </a:moveTo>
                  <a:lnTo>
                    <a:pt x="805" y="95"/>
                  </a:lnTo>
                  <a:lnTo>
                    <a:pt x="1405" y="95"/>
                  </a:lnTo>
                  <a:lnTo>
                    <a:pt x="1402" y="1212"/>
                  </a:lnTo>
                  <a:lnTo>
                    <a:pt x="805" y="1210"/>
                  </a:lnTo>
                  <a:close/>
                  <a:moveTo>
                    <a:pt x="1497" y="0"/>
                  </a:moveTo>
                  <a:lnTo>
                    <a:pt x="748" y="0"/>
                  </a:lnTo>
                  <a:lnTo>
                    <a:pt x="0" y="0"/>
                  </a:lnTo>
                  <a:lnTo>
                    <a:pt x="0" y="1307"/>
                  </a:lnTo>
                  <a:lnTo>
                    <a:pt x="748" y="1307"/>
                  </a:lnTo>
                  <a:lnTo>
                    <a:pt x="1516" y="1307"/>
                  </a:lnTo>
                  <a:lnTo>
                    <a:pt x="1497" y="0"/>
                  </a:lnTo>
                  <a:close/>
                  <a:moveTo>
                    <a:pt x="692" y="1212"/>
                  </a:moveTo>
                  <a:lnTo>
                    <a:pt x="96" y="1212"/>
                  </a:lnTo>
                  <a:lnTo>
                    <a:pt x="99" y="95"/>
                  </a:lnTo>
                  <a:lnTo>
                    <a:pt x="694" y="92"/>
                  </a:lnTo>
                  <a:lnTo>
                    <a:pt x="692" y="1212"/>
                  </a:lnTo>
                  <a:close/>
                </a:path>
              </a:pathLst>
            </a:custGeom>
            <a:solidFill>
              <a:srgbClr val="044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588" kern="0" dirty="0">
                <a:solidFill>
                  <a:sysClr val="windowText" lastClr="000000"/>
                </a:solidFill>
                <a:latin typeface="Calibri"/>
                <a:ea typeface="ＭＳ Ｐゴシック" panose="020B0600070205080204" pitchFamily="34" charset="-128"/>
                <a:cs typeface="Calibri"/>
              </a:endParaRPr>
            </a:p>
          </p:txBody>
        </p:sp>
      </p:grpSp>
      <p:pic>
        <p:nvPicPr>
          <p:cNvPr id="17447" name="Oval 16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2479301"/>
            <a:ext cx="1467971" cy="95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51" name="Group 12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257" y="2905125"/>
            <a:ext cx="263338" cy="187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52" name="Group 22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5" y="3098426"/>
            <a:ext cx="240926" cy="24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53" name="Group 45"/>
          <p:cNvGrpSpPr>
            <a:grpSpLocks/>
          </p:cNvGrpSpPr>
          <p:nvPr/>
        </p:nvGrpSpPr>
        <p:grpSpPr bwMode="auto">
          <a:xfrm>
            <a:off x="830637" y="1592637"/>
            <a:ext cx="333375" cy="333375"/>
            <a:chOff x="788767" y="1805094"/>
            <a:chExt cx="377612" cy="377612"/>
          </a:xfrm>
        </p:grpSpPr>
        <p:pic>
          <p:nvPicPr>
            <p:cNvPr id="17479" name="Group 18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3645" y="1895911"/>
              <a:ext cx="188869" cy="201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80" name="Circle"/>
            <p:cNvSpPr>
              <a:spLocks noChangeAspect="1" noEditPoints="1"/>
            </p:cNvSpPr>
            <p:nvPr/>
          </p:nvSpPr>
          <p:spPr bwMode="auto">
            <a:xfrm>
              <a:off x="788767" y="1805094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17454" name="Group 46"/>
          <p:cNvGrpSpPr>
            <a:grpSpLocks/>
          </p:cNvGrpSpPr>
          <p:nvPr/>
        </p:nvGrpSpPr>
        <p:grpSpPr bwMode="auto">
          <a:xfrm>
            <a:off x="830637" y="2068887"/>
            <a:ext cx="333375" cy="333375"/>
            <a:chOff x="788767" y="2344844"/>
            <a:chExt cx="377612" cy="377612"/>
          </a:xfrm>
        </p:grpSpPr>
        <p:sp>
          <p:nvSpPr>
            <p:cNvPr id="17477" name="Freeform 6"/>
            <p:cNvSpPr>
              <a:spLocks/>
            </p:cNvSpPr>
            <p:nvPr/>
          </p:nvSpPr>
          <p:spPr bwMode="auto">
            <a:xfrm rot="-5400000">
              <a:off x="873856" y="2427624"/>
              <a:ext cx="182402" cy="219672"/>
            </a:xfrm>
            <a:custGeom>
              <a:avLst/>
              <a:gdLst>
                <a:gd name="T0" fmla="*/ 2147483646 w 832"/>
                <a:gd name="T1" fmla="*/ 2147483646 h 1002"/>
                <a:gd name="T2" fmla="*/ 2147483646 w 832"/>
                <a:gd name="T3" fmla="*/ 2147483646 h 1002"/>
                <a:gd name="T4" fmla="*/ 2147483646 w 832"/>
                <a:gd name="T5" fmla="*/ 2147483646 h 1002"/>
                <a:gd name="T6" fmla="*/ 2147483646 w 832"/>
                <a:gd name="T7" fmla="*/ 2147483646 h 1002"/>
                <a:gd name="T8" fmla="*/ 2147483646 w 832"/>
                <a:gd name="T9" fmla="*/ 2147483646 h 1002"/>
                <a:gd name="T10" fmla="*/ 2147483646 w 832"/>
                <a:gd name="T11" fmla="*/ 2147483646 h 1002"/>
                <a:gd name="T12" fmla="*/ 2147483646 w 832"/>
                <a:gd name="T13" fmla="*/ 2147483646 h 1002"/>
                <a:gd name="T14" fmla="*/ 2147483646 w 832"/>
                <a:gd name="T15" fmla="*/ 2147483646 h 1002"/>
                <a:gd name="T16" fmla="*/ 2147483646 w 832"/>
                <a:gd name="T17" fmla="*/ 2147483646 h 1002"/>
                <a:gd name="T18" fmla="*/ 2147483646 w 832"/>
                <a:gd name="T19" fmla="*/ 2147483646 h 1002"/>
                <a:gd name="T20" fmla="*/ 2147483646 w 832"/>
                <a:gd name="T21" fmla="*/ 2147483646 h 1002"/>
                <a:gd name="T22" fmla="*/ 2147483646 w 832"/>
                <a:gd name="T23" fmla="*/ 2147483646 h 1002"/>
                <a:gd name="T24" fmla="*/ 2147483646 w 832"/>
                <a:gd name="T25" fmla="*/ 2147483646 h 1002"/>
                <a:gd name="T26" fmla="*/ 0 w 832"/>
                <a:gd name="T27" fmla="*/ 2147483646 h 1002"/>
                <a:gd name="T28" fmla="*/ 2147483646 w 832"/>
                <a:gd name="T29" fmla="*/ 2147483646 h 1002"/>
                <a:gd name="T30" fmla="*/ 2147483646 w 832"/>
                <a:gd name="T31" fmla="*/ 2147483646 h 1002"/>
                <a:gd name="T32" fmla="*/ 2147483646 w 832"/>
                <a:gd name="T33" fmla="*/ 2147483646 h 1002"/>
                <a:gd name="T34" fmla="*/ 2147483646 w 832"/>
                <a:gd name="T35" fmla="*/ 2147483646 h 1002"/>
                <a:gd name="T36" fmla="*/ 2147483646 w 832"/>
                <a:gd name="T37" fmla="*/ 2147483646 h 1002"/>
                <a:gd name="T38" fmla="*/ 2147483646 w 832"/>
                <a:gd name="T39" fmla="*/ 2147483646 h 1002"/>
                <a:gd name="T40" fmla="*/ 2147483646 w 832"/>
                <a:gd name="T41" fmla="*/ 2147483646 h 1002"/>
                <a:gd name="T42" fmla="*/ 2147483646 w 832"/>
                <a:gd name="T43" fmla="*/ 2147483646 h 1002"/>
                <a:gd name="T44" fmla="*/ 2147483646 w 832"/>
                <a:gd name="T45" fmla="*/ 2147483646 h 1002"/>
                <a:gd name="T46" fmla="*/ 2147483646 w 832"/>
                <a:gd name="T47" fmla="*/ 2147483646 h 1002"/>
                <a:gd name="T48" fmla="*/ 2147483646 w 832"/>
                <a:gd name="T49" fmla="*/ 2147483646 h 1002"/>
                <a:gd name="T50" fmla="*/ 2147483646 w 832"/>
                <a:gd name="T51" fmla="*/ 2147483646 h 1002"/>
                <a:gd name="T52" fmla="*/ 2147483646 w 832"/>
                <a:gd name="T53" fmla="*/ 2147483646 h 1002"/>
                <a:gd name="T54" fmla="*/ 2147483646 w 832"/>
                <a:gd name="T55" fmla="*/ 2147483646 h 1002"/>
                <a:gd name="T56" fmla="*/ 2147483646 w 832"/>
                <a:gd name="T57" fmla="*/ 2147483646 h 1002"/>
                <a:gd name="T58" fmla="*/ 2147483646 w 832"/>
                <a:gd name="T59" fmla="*/ 2147483646 h 1002"/>
                <a:gd name="T60" fmla="*/ 2147483646 w 832"/>
                <a:gd name="T61" fmla="*/ 2147483646 h 1002"/>
                <a:gd name="T62" fmla="*/ 2147483646 w 832"/>
                <a:gd name="T63" fmla="*/ 2147483646 h 1002"/>
                <a:gd name="T64" fmla="*/ 2147483646 w 832"/>
                <a:gd name="T65" fmla="*/ 2147483646 h 1002"/>
                <a:gd name="T66" fmla="*/ 2147483646 w 832"/>
                <a:gd name="T67" fmla="*/ 2147483646 h 1002"/>
                <a:gd name="T68" fmla="*/ 2147483646 w 832"/>
                <a:gd name="T69" fmla="*/ 2147483646 h 1002"/>
                <a:gd name="T70" fmla="*/ 2147483646 w 832"/>
                <a:gd name="T71" fmla="*/ 2147483646 h 1002"/>
                <a:gd name="T72" fmla="*/ 2147483646 w 832"/>
                <a:gd name="T73" fmla="*/ 2147483646 h 1002"/>
                <a:gd name="T74" fmla="*/ 2147483646 w 832"/>
                <a:gd name="T75" fmla="*/ 2147483646 h 1002"/>
                <a:gd name="T76" fmla="*/ 2147483646 w 832"/>
                <a:gd name="T77" fmla="*/ 2147483646 h 1002"/>
                <a:gd name="T78" fmla="*/ 2147483646 w 832"/>
                <a:gd name="T79" fmla="*/ 2147483646 h 1002"/>
                <a:gd name="T80" fmla="*/ 2147483646 w 832"/>
                <a:gd name="T81" fmla="*/ 2147483646 h 1002"/>
                <a:gd name="T82" fmla="*/ 2147483646 w 832"/>
                <a:gd name="T83" fmla="*/ 2147483646 h 1002"/>
                <a:gd name="T84" fmla="*/ 2147483646 w 832"/>
                <a:gd name="T85" fmla="*/ 2147483646 h 1002"/>
                <a:gd name="T86" fmla="*/ 2147483646 w 832"/>
                <a:gd name="T87" fmla="*/ 2147483646 h 1002"/>
                <a:gd name="T88" fmla="*/ 2147483646 w 832"/>
                <a:gd name="T89" fmla="*/ 2147483646 h 1002"/>
                <a:gd name="T90" fmla="*/ 2147483646 w 832"/>
                <a:gd name="T91" fmla="*/ 2147483646 h 1002"/>
                <a:gd name="T92" fmla="*/ 2147483646 w 832"/>
                <a:gd name="T93" fmla="*/ 2147483646 h 1002"/>
                <a:gd name="T94" fmla="*/ 2147483646 w 832"/>
                <a:gd name="T95" fmla="*/ 2147483646 h 1002"/>
                <a:gd name="T96" fmla="*/ 2147483646 w 832"/>
                <a:gd name="T97" fmla="*/ 2147483646 h 1002"/>
                <a:gd name="T98" fmla="*/ 2147483646 w 832"/>
                <a:gd name="T99" fmla="*/ 2147483646 h 1002"/>
                <a:gd name="T100" fmla="*/ 2147483646 w 832"/>
                <a:gd name="T101" fmla="*/ 2147483646 h 1002"/>
                <a:gd name="T102" fmla="*/ 2147483646 w 832"/>
                <a:gd name="T103" fmla="*/ 2147483646 h 1002"/>
                <a:gd name="T104" fmla="*/ 2147483646 w 832"/>
                <a:gd name="T105" fmla="*/ 2147483646 h 1002"/>
                <a:gd name="T106" fmla="*/ 2147483646 w 832"/>
                <a:gd name="T107" fmla="*/ 2147483646 h 1002"/>
                <a:gd name="T108" fmla="*/ 2147483646 w 832"/>
                <a:gd name="T109" fmla="*/ 2147483646 h 10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832" h="1002">
                  <a:moveTo>
                    <a:pt x="416" y="1002"/>
                  </a:moveTo>
                  <a:lnTo>
                    <a:pt x="284" y="842"/>
                  </a:lnTo>
                  <a:lnTo>
                    <a:pt x="286" y="858"/>
                  </a:lnTo>
                  <a:lnTo>
                    <a:pt x="288" y="874"/>
                  </a:lnTo>
                  <a:lnTo>
                    <a:pt x="286" y="890"/>
                  </a:lnTo>
                  <a:lnTo>
                    <a:pt x="284" y="904"/>
                  </a:lnTo>
                  <a:lnTo>
                    <a:pt x="280" y="916"/>
                  </a:lnTo>
                  <a:lnTo>
                    <a:pt x="274" y="928"/>
                  </a:lnTo>
                  <a:lnTo>
                    <a:pt x="264" y="938"/>
                  </a:lnTo>
                  <a:lnTo>
                    <a:pt x="254" y="948"/>
                  </a:lnTo>
                  <a:lnTo>
                    <a:pt x="246" y="952"/>
                  </a:lnTo>
                  <a:lnTo>
                    <a:pt x="238" y="956"/>
                  </a:lnTo>
                  <a:lnTo>
                    <a:pt x="228" y="958"/>
                  </a:lnTo>
                  <a:lnTo>
                    <a:pt x="218" y="960"/>
                  </a:lnTo>
                  <a:lnTo>
                    <a:pt x="196" y="958"/>
                  </a:lnTo>
                  <a:lnTo>
                    <a:pt x="176" y="954"/>
                  </a:lnTo>
                  <a:lnTo>
                    <a:pt x="154" y="944"/>
                  </a:lnTo>
                  <a:lnTo>
                    <a:pt x="134" y="930"/>
                  </a:lnTo>
                  <a:lnTo>
                    <a:pt x="114" y="912"/>
                  </a:lnTo>
                  <a:lnTo>
                    <a:pt x="96" y="890"/>
                  </a:lnTo>
                  <a:lnTo>
                    <a:pt x="82" y="866"/>
                  </a:lnTo>
                  <a:lnTo>
                    <a:pt x="72" y="840"/>
                  </a:lnTo>
                  <a:lnTo>
                    <a:pt x="66" y="816"/>
                  </a:lnTo>
                  <a:lnTo>
                    <a:pt x="64" y="794"/>
                  </a:lnTo>
                  <a:lnTo>
                    <a:pt x="66" y="772"/>
                  </a:lnTo>
                  <a:lnTo>
                    <a:pt x="74" y="752"/>
                  </a:lnTo>
                  <a:lnTo>
                    <a:pt x="78" y="742"/>
                  </a:lnTo>
                  <a:lnTo>
                    <a:pt x="84" y="734"/>
                  </a:lnTo>
                  <a:lnTo>
                    <a:pt x="90" y="728"/>
                  </a:lnTo>
                  <a:lnTo>
                    <a:pt x="98" y="722"/>
                  </a:lnTo>
                  <a:lnTo>
                    <a:pt x="106" y="716"/>
                  </a:lnTo>
                  <a:lnTo>
                    <a:pt x="116" y="712"/>
                  </a:lnTo>
                  <a:lnTo>
                    <a:pt x="126" y="710"/>
                  </a:lnTo>
                  <a:lnTo>
                    <a:pt x="136" y="708"/>
                  </a:lnTo>
                  <a:lnTo>
                    <a:pt x="146" y="708"/>
                  </a:lnTo>
                  <a:lnTo>
                    <a:pt x="156" y="710"/>
                  </a:lnTo>
                  <a:lnTo>
                    <a:pt x="178" y="716"/>
                  </a:lnTo>
                  <a:lnTo>
                    <a:pt x="0" y="502"/>
                  </a:lnTo>
                  <a:lnTo>
                    <a:pt x="134" y="340"/>
                  </a:lnTo>
                  <a:lnTo>
                    <a:pt x="132" y="356"/>
                  </a:lnTo>
                  <a:lnTo>
                    <a:pt x="132" y="370"/>
                  </a:lnTo>
                  <a:lnTo>
                    <a:pt x="132" y="384"/>
                  </a:lnTo>
                  <a:lnTo>
                    <a:pt x="136" y="398"/>
                  </a:lnTo>
                  <a:lnTo>
                    <a:pt x="140" y="410"/>
                  </a:lnTo>
                  <a:lnTo>
                    <a:pt x="146" y="420"/>
                  </a:lnTo>
                  <a:lnTo>
                    <a:pt x="154" y="430"/>
                  </a:lnTo>
                  <a:lnTo>
                    <a:pt x="164" y="438"/>
                  </a:lnTo>
                  <a:lnTo>
                    <a:pt x="174" y="444"/>
                  </a:lnTo>
                  <a:lnTo>
                    <a:pt x="182" y="446"/>
                  </a:lnTo>
                  <a:lnTo>
                    <a:pt x="192" y="450"/>
                  </a:lnTo>
                  <a:lnTo>
                    <a:pt x="202" y="450"/>
                  </a:lnTo>
                  <a:lnTo>
                    <a:pt x="222" y="450"/>
                  </a:lnTo>
                  <a:lnTo>
                    <a:pt x="244" y="444"/>
                  </a:lnTo>
                  <a:lnTo>
                    <a:pt x="266" y="434"/>
                  </a:lnTo>
                  <a:lnTo>
                    <a:pt x="286" y="420"/>
                  </a:lnTo>
                  <a:lnTo>
                    <a:pt x="306" y="402"/>
                  </a:lnTo>
                  <a:lnTo>
                    <a:pt x="322" y="380"/>
                  </a:lnTo>
                  <a:lnTo>
                    <a:pt x="336" y="356"/>
                  </a:lnTo>
                  <a:lnTo>
                    <a:pt x="346" y="332"/>
                  </a:lnTo>
                  <a:lnTo>
                    <a:pt x="352" y="308"/>
                  </a:lnTo>
                  <a:lnTo>
                    <a:pt x="354" y="284"/>
                  </a:lnTo>
                  <a:lnTo>
                    <a:pt x="352" y="262"/>
                  </a:lnTo>
                  <a:lnTo>
                    <a:pt x="346" y="242"/>
                  </a:lnTo>
                  <a:lnTo>
                    <a:pt x="342" y="234"/>
                  </a:lnTo>
                  <a:lnTo>
                    <a:pt x="336" y="226"/>
                  </a:lnTo>
                  <a:lnTo>
                    <a:pt x="330" y="218"/>
                  </a:lnTo>
                  <a:lnTo>
                    <a:pt x="322" y="212"/>
                  </a:lnTo>
                  <a:lnTo>
                    <a:pt x="314" y="208"/>
                  </a:lnTo>
                  <a:lnTo>
                    <a:pt x="304" y="204"/>
                  </a:lnTo>
                  <a:lnTo>
                    <a:pt x="296" y="200"/>
                  </a:lnTo>
                  <a:lnTo>
                    <a:pt x="286" y="200"/>
                  </a:lnTo>
                  <a:lnTo>
                    <a:pt x="266" y="200"/>
                  </a:lnTo>
                  <a:lnTo>
                    <a:pt x="246" y="204"/>
                  </a:lnTo>
                  <a:lnTo>
                    <a:pt x="416" y="0"/>
                  </a:lnTo>
                  <a:lnTo>
                    <a:pt x="586" y="204"/>
                  </a:lnTo>
                  <a:lnTo>
                    <a:pt x="566" y="200"/>
                  </a:lnTo>
                  <a:lnTo>
                    <a:pt x="546" y="200"/>
                  </a:lnTo>
                  <a:lnTo>
                    <a:pt x="536" y="200"/>
                  </a:lnTo>
                  <a:lnTo>
                    <a:pt x="528" y="204"/>
                  </a:lnTo>
                  <a:lnTo>
                    <a:pt x="518" y="208"/>
                  </a:lnTo>
                  <a:lnTo>
                    <a:pt x="510" y="212"/>
                  </a:lnTo>
                  <a:lnTo>
                    <a:pt x="502" y="218"/>
                  </a:lnTo>
                  <a:lnTo>
                    <a:pt x="496" y="226"/>
                  </a:lnTo>
                  <a:lnTo>
                    <a:pt x="490" y="234"/>
                  </a:lnTo>
                  <a:lnTo>
                    <a:pt x="486" y="242"/>
                  </a:lnTo>
                  <a:lnTo>
                    <a:pt x="480" y="262"/>
                  </a:lnTo>
                  <a:lnTo>
                    <a:pt x="478" y="284"/>
                  </a:lnTo>
                  <a:lnTo>
                    <a:pt x="480" y="308"/>
                  </a:lnTo>
                  <a:lnTo>
                    <a:pt x="486" y="332"/>
                  </a:lnTo>
                  <a:lnTo>
                    <a:pt x="496" y="356"/>
                  </a:lnTo>
                  <a:lnTo>
                    <a:pt x="510" y="380"/>
                  </a:lnTo>
                  <a:lnTo>
                    <a:pt x="526" y="402"/>
                  </a:lnTo>
                  <a:lnTo>
                    <a:pt x="546" y="420"/>
                  </a:lnTo>
                  <a:lnTo>
                    <a:pt x="566" y="434"/>
                  </a:lnTo>
                  <a:lnTo>
                    <a:pt x="588" y="444"/>
                  </a:lnTo>
                  <a:lnTo>
                    <a:pt x="610" y="450"/>
                  </a:lnTo>
                  <a:lnTo>
                    <a:pt x="630" y="450"/>
                  </a:lnTo>
                  <a:lnTo>
                    <a:pt x="640" y="450"/>
                  </a:lnTo>
                  <a:lnTo>
                    <a:pt x="650" y="446"/>
                  </a:lnTo>
                  <a:lnTo>
                    <a:pt x="658" y="444"/>
                  </a:lnTo>
                  <a:lnTo>
                    <a:pt x="668" y="438"/>
                  </a:lnTo>
                  <a:lnTo>
                    <a:pt x="676" y="430"/>
                  </a:lnTo>
                  <a:lnTo>
                    <a:pt x="684" y="420"/>
                  </a:lnTo>
                  <a:lnTo>
                    <a:pt x="692" y="410"/>
                  </a:lnTo>
                  <a:lnTo>
                    <a:pt x="696" y="398"/>
                  </a:lnTo>
                  <a:lnTo>
                    <a:pt x="698" y="384"/>
                  </a:lnTo>
                  <a:lnTo>
                    <a:pt x="700" y="370"/>
                  </a:lnTo>
                  <a:lnTo>
                    <a:pt x="700" y="356"/>
                  </a:lnTo>
                  <a:lnTo>
                    <a:pt x="698" y="340"/>
                  </a:lnTo>
                  <a:lnTo>
                    <a:pt x="832" y="502"/>
                  </a:lnTo>
                  <a:lnTo>
                    <a:pt x="654" y="716"/>
                  </a:lnTo>
                  <a:lnTo>
                    <a:pt x="674" y="710"/>
                  </a:lnTo>
                  <a:lnTo>
                    <a:pt x="686" y="708"/>
                  </a:lnTo>
                  <a:lnTo>
                    <a:pt x="696" y="708"/>
                  </a:lnTo>
                  <a:lnTo>
                    <a:pt x="706" y="710"/>
                  </a:lnTo>
                  <a:lnTo>
                    <a:pt x="716" y="712"/>
                  </a:lnTo>
                  <a:lnTo>
                    <a:pt x="726" y="716"/>
                  </a:lnTo>
                  <a:lnTo>
                    <a:pt x="734" y="722"/>
                  </a:lnTo>
                  <a:lnTo>
                    <a:pt x="742" y="728"/>
                  </a:lnTo>
                  <a:lnTo>
                    <a:pt x="748" y="734"/>
                  </a:lnTo>
                  <a:lnTo>
                    <a:pt x="754" y="742"/>
                  </a:lnTo>
                  <a:lnTo>
                    <a:pt x="758" y="752"/>
                  </a:lnTo>
                  <a:lnTo>
                    <a:pt x="766" y="772"/>
                  </a:lnTo>
                  <a:lnTo>
                    <a:pt x="768" y="794"/>
                  </a:lnTo>
                  <a:lnTo>
                    <a:pt x="766" y="816"/>
                  </a:lnTo>
                  <a:lnTo>
                    <a:pt x="760" y="840"/>
                  </a:lnTo>
                  <a:lnTo>
                    <a:pt x="750" y="866"/>
                  </a:lnTo>
                  <a:lnTo>
                    <a:pt x="736" y="890"/>
                  </a:lnTo>
                  <a:lnTo>
                    <a:pt x="718" y="912"/>
                  </a:lnTo>
                  <a:lnTo>
                    <a:pt x="698" y="930"/>
                  </a:lnTo>
                  <a:lnTo>
                    <a:pt x="678" y="944"/>
                  </a:lnTo>
                  <a:lnTo>
                    <a:pt x="656" y="954"/>
                  </a:lnTo>
                  <a:lnTo>
                    <a:pt x="636" y="958"/>
                  </a:lnTo>
                  <a:lnTo>
                    <a:pt x="614" y="960"/>
                  </a:lnTo>
                  <a:lnTo>
                    <a:pt x="604" y="958"/>
                  </a:lnTo>
                  <a:lnTo>
                    <a:pt x="594" y="956"/>
                  </a:lnTo>
                  <a:lnTo>
                    <a:pt x="586" y="952"/>
                  </a:lnTo>
                  <a:lnTo>
                    <a:pt x="578" y="948"/>
                  </a:lnTo>
                  <a:lnTo>
                    <a:pt x="568" y="938"/>
                  </a:lnTo>
                  <a:lnTo>
                    <a:pt x="558" y="928"/>
                  </a:lnTo>
                  <a:lnTo>
                    <a:pt x="552" y="916"/>
                  </a:lnTo>
                  <a:lnTo>
                    <a:pt x="548" y="904"/>
                  </a:lnTo>
                  <a:lnTo>
                    <a:pt x="546" y="890"/>
                  </a:lnTo>
                  <a:lnTo>
                    <a:pt x="544" y="874"/>
                  </a:lnTo>
                  <a:lnTo>
                    <a:pt x="546" y="858"/>
                  </a:lnTo>
                  <a:lnTo>
                    <a:pt x="548" y="842"/>
                  </a:lnTo>
                  <a:lnTo>
                    <a:pt x="416" y="10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478" name="Circle"/>
            <p:cNvSpPr>
              <a:spLocks noChangeAspect="1" noEditPoints="1"/>
            </p:cNvSpPr>
            <p:nvPr/>
          </p:nvSpPr>
          <p:spPr bwMode="auto">
            <a:xfrm>
              <a:off x="788767" y="2344844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17455" name="Group 47"/>
          <p:cNvGrpSpPr>
            <a:grpSpLocks/>
          </p:cNvGrpSpPr>
          <p:nvPr/>
        </p:nvGrpSpPr>
        <p:grpSpPr bwMode="auto">
          <a:xfrm>
            <a:off x="830637" y="2549339"/>
            <a:ext cx="333375" cy="333375"/>
            <a:chOff x="788767" y="2889611"/>
            <a:chExt cx="377612" cy="377612"/>
          </a:xfrm>
        </p:grpSpPr>
        <p:pic>
          <p:nvPicPr>
            <p:cNvPr id="17475" name="Picture 2"/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E2D5D5"/>
                </a:clrFrom>
                <a:clrTo>
                  <a:srgbClr val="E2D5D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500" y="2977104"/>
              <a:ext cx="225826" cy="22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76" name="Circle"/>
            <p:cNvSpPr>
              <a:spLocks noChangeAspect="1" noEditPoints="1"/>
            </p:cNvSpPr>
            <p:nvPr/>
          </p:nvSpPr>
          <p:spPr bwMode="auto">
            <a:xfrm>
              <a:off x="788767" y="2889611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17456" name="Group 48"/>
          <p:cNvGrpSpPr>
            <a:grpSpLocks/>
          </p:cNvGrpSpPr>
          <p:nvPr/>
        </p:nvGrpSpPr>
        <p:grpSpPr bwMode="auto">
          <a:xfrm>
            <a:off x="830637" y="3022787"/>
            <a:ext cx="333375" cy="333375"/>
            <a:chOff x="788767" y="3426140"/>
            <a:chExt cx="377612" cy="377612"/>
          </a:xfrm>
        </p:grpSpPr>
        <p:pic>
          <p:nvPicPr>
            <p:cNvPr id="17473" name="Group 193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3645" y="3548118"/>
              <a:ext cx="188869" cy="134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74" name="Circle"/>
            <p:cNvSpPr>
              <a:spLocks noChangeAspect="1" noEditPoints="1"/>
            </p:cNvSpPr>
            <p:nvPr/>
          </p:nvSpPr>
          <p:spPr bwMode="auto">
            <a:xfrm>
              <a:off x="788767" y="3426140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17457" name="Group 49"/>
          <p:cNvGrpSpPr>
            <a:grpSpLocks/>
          </p:cNvGrpSpPr>
          <p:nvPr/>
        </p:nvGrpSpPr>
        <p:grpSpPr bwMode="auto">
          <a:xfrm>
            <a:off x="830637" y="3497637"/>
            <a:ext cx="333375" cy="333375"/>
            <a:chOff x="788767" y="3964094"/>
            <a:chExt cx="377612" cy="377612"/>
          </a:xfrm>
        </p:grpSpPr>
        <p:pic>
          <p:nvPicPr>
            <p:cNvPr id="17471" name="Group 190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553" y="4072173"/>
              <a:ext cx="213240" cy="164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72" name="Circle"/>
            <p:cNvSpPr>
              <a:spLocks noChangeAspect="1" noEditPoints="1"/>
            </p:cNvSpPr>
            <p:nvPr/>
          </p:nvSpPr>
          <p:spPr bwMode="auto">
            <a:xfrm>
              <a:off x="788767" y="3964094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17458" name="Group 50"/>
          <p:cNvGrpSpPr>
            <a:grpSpLocks/>
          </p:cNvGrpSpPr>
          <p:nvPr/>
        </p:nvGrpSpPr>
        <p:grpSpPr bwMode="auto">
          <a:xfrm>
            <a:off x="830637" y="3976688"/>
            <a:ext cx="333375" cy="333375"/>
            <a:chOff x="788767" y="4506460"/>
            <a:chExt cx="377612" cy="377612"/>
          </a:xfrm>
        </p:grpSpPr>
        <p:pic>
          <p:nvPicPr>
            <p:cNvPr id="17469" name="Group 224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553" y="4595881"/>
              <a:ext cx="194962" cy="207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70" name="Circle"/>
            <p:cNvSpPr>
              <a:spLocks noChangeAspect="1" noEditPoints="1"/>
            </p:cNvSpPr>
            <p:nvPr/>
          </p:nvSpPr>
          <p:spPr bwMode="auto">
            <a:xfrm>
              <a:off x="788767" y="4506460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17459" name="Group 51"/>
          <p:cNvGrpSpPr>
            <a:grpSpLocks/>
          </p:cNvGrpSpPr>
          <p:nvPr/>
        </p:nvGrpSpPr>
        <p:grpSpPr bwMode="auto">
          <a:xfrm>
            <a:off x="830637" y="4450137"/>
            <a:ext cx="333375" cy="333375"/>
            <a:chOff x="788767" y="5043594"/>
            <a:chExt cx="377612" cy="377612"/>
          </a:xfrm>
        </p:grpSpPr>
        <p:pic>
          <p:nvPicPr>
            <p:cNvPr id="17467" name="Group 198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553" y="5157258"/>
              <a:ext cx="201055" cy="146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68" name="Circle"/>
            <p:cNvSpPr>
              <a:spLocks noChangeAspect="1" noEditPoints="1"/>
            </p:cNvSpPr>
            <p:nvPr/>
          </p:nvSpPr>
          <p:spPr bwMode="auto">
            <a:xfrm>
              <a:off x="788767" y="5043594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17460" name="Group 52"/>
          <p:cNvGrpSpPr>
            <a:grpSpLocks/>
          </p:cNvGrpSpPr>
          <p:nvPr/>
        </p:nvGrpSpPr>
        <p:grpSpPr bwMode="auto">
          <a:xfrm>
            <a:off x="830637" y="4926387"/>
            <a:ext cx="333375" cy="333375"/>
            <a:chOff x="788767" y="5583344"/>
            <a:chExt cx="377612" cy="377612"/>
          </a:xfrm>
        </p:grpSpPr>
        <p:pic>
          <p:nvPicPr>
            <p:cNvPr id="17465" name="Group 159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738" y="5663245"/>
              <a:ext cx="182777" cy="22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66" name="Circle"/>
            <p:cNvSpPr>
              <a:spLocks noChangeAspect="1" noEditPoints="1"/>
            </p:cNvSpPr>
            <p:nvPr/>
          </p:nvSpPr>
          <p:spPr bwMode="auto">
            <a:xfrm>
              <a:off x="788767" y="5583344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17461" name="Group 53"/>
          <p:cNvGrpSpPr>
            <a:grpSpLocks/>
          </p:cNvGrpSpPr>
          <p:nvPr/>
        </p:nvGrpSpPr>
        <p:grpSpPr bwMode="auto">
          <a:xfrm>
            <a:off x="830637" y="5405438"/>
            <a:ext cx="333375" cy="333375"/>
            <a:chOff x="788767" y="6126269"/>
            <a:chExt cx="377612" cy="377612"/>
          </a:xfrm>
        </p:grpSpPr>
        <p:pic>
          <p:nvPicPr>
            <p:cNvPr id="17463" name="Group 150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275" y="6193604"/>
              <a:ext cx="237610" cy="237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64" name="Circle"/>
            <p:cNvSpPr>
              <a:spLocks noChangeAspect="1" noEditPoints="1"/>
            </p:cNvSpPr>
            <p:nvPr/>
          </p:nvSpPr>
          <p:spPr bwMode="auto">
            <a:xfrm>
              <a:off x="788767" y="6126269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971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endParaRPr>
            </a:p>
          </p:txBody>
        </p:sp>
      </p:grpSp>
      <p:pic>
        <p:nvPicPr>
          <p:cNvPr id="17462" name="TextBox 157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622" y="2409265"/>
            <a:ext cx="634533" cy="259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82550" y="4130768"/>
            <a:ext cx="1313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LogicNow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26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Комплекс решений для защиты сети</a:t>
            </a:r>
            <a:endParaRPr lang="ru-RU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8442125"/>
              </p:ext>
            </p:extLst>
          </p:nvPr>
        </p:nvGraphicFramePr>
        <p:xfrm>
          <a:off x="676275" y="1271588"/>
          <a:ext cx="7910514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6838"/>
                <a:gridCol w="2636838"/>
                <a:gridCol w="263683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Внешние угрозы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Внутренние угрозы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Контроль и</a:t>
                      </a:r>
                      <a:r>
                        <a:rPr lang="ru-RU" baseline="0" dirty="0" smtClean="0"/>
                        <a:t> мониторинг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GFI </a:t>
                      </a:r>
                      <a:r>
                        <a:rPr lang="en-GB" dirty="0" err="1" smtClean="0"/>
                        <a:t>MailEssentials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GFI </a:t>
                      </a:r>
                      <a:r>
                        <a:rPr lang="en-GB" dirty="0" err="1" smtClean="0"/>
                        <a:t>EndPointSecurity</a:t>
                      </a:r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GFI </a:t>
                      </a:r>
                      <a:r>
                        <a:rPr lang="en-GB" dirty="0" err="1" smtClean="0"/>
                        <a:t>EventsManager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GFI </a:t>
                      </a:r>
                      <a:r>
                        <a:rPr lang="en-GB" dirty="0" err="1" smtClean="0"/>
                        <a:t>WebMonitor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GFI </a:t>
                      </a:r>
                      <a:r>
                        <a:rPr lang="en-GB" dirty="0" err="1" smtClean="0"/>
                        <a:t>LanGuard</a:t>
                      </a:r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GFI </a:t>
                      </a:r>
                      <a:r>
                        <a:rPr lang="en-GB" dirty="0" err="1" smtClean="0"/>
                        <a:t>FaxMaker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GFI Archiver</a:t>
                      </a:r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6275" y="3345628"/>
            <a:ext cx="79105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Один поставщик решений – это не всегда хорошо.</a:t>
            </a:r>
          </a:p>
          <a:p>
            <a:r>
              <a:rPr lang="ru-RU" dirty="0" smtClean="0"/>
              <a:t>Особенно это касается решений антивирусной защиты.</a:t>
            </a:r>
          </a:p>
          <a:p>
            <a:endParaRPr lang="ru-RU" dirty="0"/>
          </a:p>
          <a:p>
            <a:r>
              <a:rPr lang="ru-RU" dirty="0" smtClean="0"/>
              <a:t>Когда поставщик решений </a:t>
            </a:r>
            <a:r>
              <a:rPr lang="en-US" dirty="0" smtClean="0"/>
              <a:t>GFI – </a:t>
            </a:r>
            <a:r>
              <a:rPr lang="ru-RU" dirty="0" smtClean="0"/>
              <a:t>намного лучше.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164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Защита почтового сервера от вирусов и нежелательной почты</a:t>
            </a:r>
          </a:p>
          <a:p>
            <a:endParaRPr lang="ru-RU" dirty="0"/>
          </a:p>
          <a:p>
            <a:r>
              <a:rPr lang="ru-RU" dirty="0" smtClean="0"/>
              <a:t>Уровень фильтрации: 99.96%+</a:t>
            </a:r>
          </a:p>
          <a:p>
            <a:endParaRPr lang="ru-RU" dirty="0"/>
          </a:p>
          <a:p>
            <a:r>
              <a:rPr lang="ru-RU" dirty="0" smtClean="0"/>
              <a:t>Отсутствие ложных срабатываний</a:t>
            </a:r>
          </a:p>
          <a:p>
            <a:endParaRPr lang="ru-RU" dirty="0"/>
          </a:p>
          <a:p>
            <a:r>
              <a:rPr lang="ru-RU" dirty="0" smtClean="0"/>
              <a:t>Подходит для любых сетей:</a:t>
            </a:r>
          </a:p>
          <a:p>
            <a:pPr lvl="1"/>
            <a:r>
              <a:rPr lang="ru-RU" dirty="0" smtClean="0"/>
              <a:t>Распределенная установка</a:t>
            </a:r>
          </a:p>
          <a:p>
            <a:pPr lvl="1"/>
            <a:r>
              <a:rPr lang="ru-RU" dirty="0" smtClean="0"/>
              <a:t>Интеграция с любыми почтовыми серверами</a:t>
            </a:r>
          </a:p>
          <a:p>
            <a:pPr lvl="1"/>
            <a:r>
              <a:rPr lang="ru-RU" dirty="0" smtClean="0"/>
              <a:t>Работа в кластерах</a:t>
            </a:r>
          </a:p>
          <a:p>
            <a:pPr lvl="1"/>
            <a:r>
              <a:rPr lang="ru-RU" dirty="0" smtClean="0"/>
              <a:t>Синхронизация настроек</a:t>
            </a:r>
          </a:p>
          <a:p>
            <a:pPr lvl="1"/>
            <a:r>
              <a:rPr lang="ru-RU" dirty="0" smtClean="0"/>
              <a:t>Разделение ролей</a:t>
            </a:r>
          </a:p>
          <a:p>
            <a:pPr lvl="1"/>
            <a:r>
              <a:rPr lang="ru-RU" dirty="0" smtClean="0"/>
              <a:t>Скоростная проверка больших объемов писем</a:t>
            </a:r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</a:t>
            </a:r>
            <a:r>
              <a:rPr lang="en-US" dirty="0" err="1" smtClean="0"/>
              <a:t>MailEssentials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97394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14 фильтров нежелательной почты:</a:t>
            </a:r>
          </a:p>
          <a:p>
            <a:pPr lvl="1"/>
            <a:r>
              <a:rPr lang="ru-RU" dirty="0" smtClean="0"/>
              <a:t>Тонкая настройка</a:t>
            </a:r>
          </a:p>
          <a:p>
            <a:pPr lvl="1"/>
            <a:r>
              <a:rPr lang="ru-RU" dirty="0" smtClean="0"/>
              <a:t>Выбор действий</a:t>
            </a:r>
          </a:p>
          <a:p>
            <a:pPr lvl="1"/>
            <a:r>
              <a:rPr lang="ru-RU" dirty="0" smtClean="0"/>
              <a:t>Подробная отчетность</a:t>
            </a:r>
          </a:p>
          <a:p>
            <a:pPr lvl="1"/>
            <a:endParaRPr lang="ru-RU" dirty="0"/>
          </a:p>
          <a:p>
            <a:r>
              <a:rPr lang="ru-RU" dirty="0" smtClean="0"/>
              <a:t>5 антивирусных ядер: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r>
              <a:rPr lang="en-US" dirty="0" smtClean="0"/>
              <a:t>AVIRA</a:t>
            </a:r>
          </a:p>
          <a:p>
            <a:pPr lvl="1"/>
            <a:r>
              <a:rPr lang="en-US" dirty="0" smtClean="0"/>
              <a:t>McAfee</a:t>
            </a:r>
          </a:p>
          <a:p>
            <a:pPr lvl="1"/>
            <a:r>
              <a:rPr lang="en-US" dirty="0" smtClean="0"/>
              <a:t>VIPRE</a:t>
            </a:r>
          </a:p>
          <a:p>
            <a:pPr lvl="1"/>
            <a:r>
              <a:rPr lang="en-US" dirty="0" err="1" smtClean="0"/>
              <a:t>BitDefender</a:t>
            </a:r>
            <a:endParaRPr lang="en-US" dirty="0" smtClean="0"/>
          </a:p>
          <a:p>
            <a:pPr lvl="1"/>
            <a:r>
              <a:rPr lang="en-US" dirty="0" smtClean="0"/>
              <a:t>Kaspersky</a:t>
            </a:r>
            <a:br>
              <a:rPr lang="en-US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</a:t>
            </a:r>
            <a:r>
              <a:rPr lang="en-US" dirty="0" err="1" smtClean="0"/>
              <a:t>MailEssentials</a:t>
            </a:r>
            <a:endParaRPr lang="ru-RU" dirty="0"/>
          </a:p>
        </p:txBody>
      </p:sp>
      <p:pic>
        <p:nvPicPr>
          <p:cNvPr id="22530" name="Picture 2" descr="Антивирусы Vipre, BitDefender, McAfee, Avira и Касперский в GFI MailEssenti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18" y="3160059"/>
            <a:ext cx="23812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55104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новой версии:</a:t>
            </a:r>
          </a:p>
          <a:p>
            <a:pPr lvl="1"/>
            <a:r>
              <a:rPr lang="ru-RU" dirty="0" smtClean="0"/>
              <a:t>Значительно увеличена пропускная способность</a:t>
            </a:r>
          </a:p>
          <a:p>
            <a:pPr lvl="1"/>
            <a:r>
              <a:rPr lang="ru-RU" dirty="0" smtClean="0"/>
              <a:t>Поддержка </a:t>
            </a:r>
            <a:r>
              <a:rPr lang="en-US" dirty="0" smtClean="0"/>
              <a:t>Remote Active Directory</a:t>
            </a:r>
          </a:p>
          <a:p>
            <a:pPr lvl="1"/>
            <a:r>
              <a:rPr lang="ru-RU" dirty="0" smtClean="0"/>
              <a:t>Проверка хранилища </a:t>
            </a:r>
            <a:r>
              <a:rPr lang="en-US" dirty="0" smtClean="0"/>
              <a:t>Exchange 2003+</a:t>
            </a:r>
          </a:p>
          <a:p>
            <a:pPr lvl="1"/>
            <a:r>
              <a:rPr lang="ru-RU" dirty="0" smtClean="0"/>
              <a:t>Поддержка </a:t>
            </a:r>
            <a:r>
              <a:rPr lang="en-US" dirty="0" smtClean="0"/>
              <a:t>Exchange 2016, Windows 10, Office 2016</a:t>
            </a:r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</a:t>
            </a:r>
            <a:r>
              <a:rPr lang="en-US" dirty="0" err="1" smtClean="0"/>
              <a:t>MailEssentials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55841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Архивация всей почты в сети клиента</a:t>
            </a:r>
            <a:endParaRPr lang="en-US" dirty="0" smtClean="0"/>
          </a:p>
          <a:p>
            <a:pPr lvl="1"/>
            <a:r>
              <a:rPr lang="ru-RU" dirty="0" smtClean="0"/>
              <a:t>Интеграция с любыми почтовыми серверами</a:t>
            </a:r>
          </a:p>
          <a:p>
            <a:pPr lvl="1"/>
            <a:r>
              <a:rPr lang="ru-RU" dirty="0" smtClean="0"/>
              <a:t>Моментальная архивация новых элементов</a:t>
            </a:r>
          </a:p>
          <a:p>
            <a:endParaRPr lang="ru-RU" dirty="0"/>
          </a:p>
          <a:p>
            <a:r>
              <a:rPr lang="ru-RU" dirty="0" smtClean="0"/>
              <a:t>Архивация любых документов в сети клиента</a:t>
            </a:r>
          </a:p>
          <a:p>
            <a:pPr lvl="1"/>
            <a:r>
              <a:rPr lang="ru-RU" dirty="0" smtClean="0"/>
              <a:t>Сохранение всех версий изменений</a:t>
            </a:r>
          </a:p>
          <a:p>
            <a:pPr lvl="1"/>
            <a:r>
              <a:rPr lang="ru-RU" dirty="0" smtClean="0"/>
              <a:t>Сжатие и дедупликация</a:t>
            </a:r>
          </a:p>
          <a:p>
            <a:endParaRPr lang="ru-RU" dirty="0"/>
          </a:p>
          <a:p>
            <a:r>
              <a:rPr lang="ru-RU" dirty="0" smtClean="0"/>
              <a:t>Индексирование архива для быстрого поиска</a:t>
            </a:r>
          </a:p>
          <a:p>
            <a:endParaRPr lang="ru-RU" dirty="0"/>
          </a:p>
          <a:p>
            <a:r>
              <a:rPr lang="ru-RU" dirty="0" smtClean="0"/>
              <a:t>Доступ до архива в режиме реального времени</a:t>
            </a:r>
          </a:p>
          <a:p>
            <a:endParaRPr lang="ru-RU" dirty="0"/>
          </a:p>
          <a:p>
            <a:r>
              <a:rPr lang="ru-RU" dirty="0" smtClean="0"/>
              <a:t>Удобное управление хранилищем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Archiver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06618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Быстрое восстановление из архива:</a:t>
            </a:r>
          </a:p>
          <a:p>
            <a:pPr lvl="1"/>
            <a:r>
              <a:rPr lang="ru-RU" dirty="0" smtClean="0"/>
              <a:t>Любая версия документа</a:t>
            </a:r>
          </a:p>
          <a:p>
            <a:pPr lvl="1"/>
            <a:r>
              <a:rPr lang="ru-RU" dirty="0" smtClean="0"/>
              <a:t>Любое письмо</a:t>
            </a:r>
          </a:p>
          <a:p>
            <a:pPr lvl="1"/>
            <a:r>
              <a:rPr lang="ru-RU" dirty="0" smtClean="0"/>
              <a:t>Переписки за период</a:t>
            </a:r>
          </a:p>
          <a:p>
            <a:pPr lvl="1"/>
            <a:r>
              <a:rPr lang="ru-RU" dirty="0" smtClean="0"/>
              <a:t>Отдельный почтовый ящик</a:t>
            </a:r>
          </a:p>
          <a:p>
            <a:pPr lvl="1"/>
            <a:r>
              <a:rPr lang="ru-RU" dirty="0" smtClean="0"/>
              <a:t>Полное восстановление почтового сервера</a:t>
            </a:r>
          </a:p>
          <a:p>
            <a:endParaRPr lang="ru-RU" dirty="0"/>
          </a:p>
          <a:p>
            <a:r>
              <a:rPr lang="ru-RU" dirty="0" smtClean="0"/>
              <a:t>Целостность писем в архиве</a:t>
            </a:r>
          </a:p>
          <a:p>
            <a:endParaRPr lang="ru-RU" dirty="0"/>
          </a:p>
          <a:p>
            <a:r>
              <a:rPr lang="ru-RU" dirty="0" smtClean="0"/>
              <a:t>Подробная отчетность:</a:t>
            </a:r>
          </a:p>
          <a:p>
            <a:pPr lvl="1"/>
            <a:r>
              <a:rPr lang="ru-RU" dirty="0" smtClean="0"/>
              <a:t>Группы переписки</a:t>
            </a:r>
          </a:p>
          <a:p>
            <a:pPr lvl="1"/>
            <a:r>
              <a:rPr lang="ru-RU" dirty="0" smtClean="0"/>
              <a:t>Ключевые слова и утечка данных</a:t>
            </a:r>
          </a:p>
          <a:p>
            <a:pPr lvl="1"/>
            <a:r>
              <a:rPr lang="ru-RU" dirty="0" smtClean="0"/>
              <a:t>Нецензурные выражения</a:t>
            </a:r>
          </a:p>
          <a:p>
            <a:pPr lvl="1"/>
            <a:r>
              <a:rPr lang="ru-RU" dirty="0" smtClean="0"/>
              <a:t>Приложенные файлы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Archiver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15099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SLIDE_ROLE" val="jpmPag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CHARTTYPE" val="1013"/>
</p:tagLst>
</file>

<file path=ppt/theme/theme1.xml><?xml version="1.0" encoding="utf-8"?>
<a:theme xmlns:a="http://schemas.openxmlformats.org/drawingml/2006/main" name="Slides">
  <a:themeElements>
    <a:clrScheme name="Branding2011">
      <a:dk1>
        <a:srgbClr val="000000"/>
      </a:dk1>
      <a:lt1>
        <a:srgbClr val="FFFFFF"/>
      </a:lt1>
      <a:dk2>
        <a:srgbClr val="0079C1"/>
      </a:dk2>
      <a:lt2>
        <a:srgbClr val="AAAAAA"/>
      </a:lt2>
      <a:accent1>
        <a:srgbClr val="0079C1"/>
      </a:accent1>
      <a:accent2>
        <a:srgbClr val="A02D32"/>
      </a:accent2>
      <a:accent3>
        <a:srgbClr val="408516"/>
      </a:accent3>
      <a:accent4>
        <a:srgbClr val="9C258F"/>
      </a:accent4>
      <a:accent5>
        <a:srgbClr val="6DCFF6"/>
      </a:accent5>
      <a:accent6>
        <a:srgbClr val="F99F1C"/>
      </a:accent6>
      <a:hlink>
        <a:srgbClr val="408516"/>
      </a:hlink>
      <a:folHlink>
        <a:srgbClr val="408516"/>
      </a:folHlink>
    </a:clrScheme>
    <a:fontScheme name="2. Para &amp; Points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</a:objectDefaults>
  <a:extraClrSchemeLst>
    <a:extraClrScheme>
      <a:clrScheme name="2. Para &amp; Points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s">
  <a:themeElements>
    <a:clrScheme name="Custom 1">
      <a:dk1>
        <a:srgbClr val="000000"/>
      </a:dk1>
      <a:lt1>
        <a:srgbClr val="FFFFFF"/>
      </a:lt1>
      <a:dk2>
        <a:srgbClr val="0079C1"/>
      </a:dk2>
      <a:lt2>
        <a:srgbClr val="AAAAAA"/>
      </a:lt2>
      <a:accent1>
        <a:srgbClr val="0079C1"/>
      </a:accent1>
      <a:accent2>
        <a:srgbClr val="A02D32"/>
      </a:accent2>
      <a:accent3>
        <a:srgbClr val="408516"/>
      </a:accent3>
      <a:accent4>
        <a:srgbClr val="9C258F"/>
      </a:accent4>
      <a:accent5>
        <a:srgbClr val="6DCFF6"/>
      </a:accent5>
      <a:accent6>
        <a:srgbClr val="F99F1C"/>
      </a:accent6>
      <a:hlink>
        <a:srgbClr val="0079C1"/>
      </a:hlink>
      <a:folHlink>
        <a:srgbClr val="0079C1"/>
      </a:folHlink>
    </a:clrScheme>
    <a:fontScheme name="2. Para &amp; Points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</a:objectDefaults>
  <a:extraClrSchemeLst>
    <a:extraClrScheme>
      <a:clrScheme name="2. Para &amp; Points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lides">
  <a:themeElements>
    <a:clrScheme name="Custom 10">
      <a:dk1>
        <a:srgbClr val="000000"/>
      </a:dk1>
      <a:lt1>
        <a:srgbClr val="FFFFFF"/>
      </a:lt1>
      <a:dk2>
        <a:srgbClr val="0093D0"/>
      </a:dk2>
      <a:lt2>
        <a:srgbClr val="CCCCCC"/>
      </a:lt2>
      <a:accent1>
        <a:srgbClr val="0093D0"/>
      </a:accent1>
      <a:accent2>
        <a:srgbClr val="CCCCCC"/>
      </a:accent2>
      <a:accent3>
        <a:srgbClr val="FFFFFF"/>
      </a:accent3>
      <a:accent4>
        <a:srgbClr val="000000"/>
      </a:accent4>
      <a:accent5>
        <a:srgbClr val="666666"/>
      </a:accent5>
      <a:accent6>
        <a:srgbClr val="F2F2F2"/>
      </a:accent6>
      <a:hlink>
        <a:srgbClr val="0079C1"/>
      </a:hlink>
      <a:folHlink>
        <a:srgbClr val="0079C1"/>
      </a:folHlink>
    </a:clrScheme>
    <a:fontScheme name="2. Para &amp; Points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. Para &amp; Points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lides">
  <a:themeElements>
    <a:clrScheme name="Custom 1">
      <a:dk1>
        <a:srgbClr val="000000"/>
      </a:dk1>
      <a:lt1>
        <a:srgbClr val="FFFFFF"/>
      </a:lt1>
      <a:dk2>
        <a:srgbClr val="0079C1"/>
      </a:dk2>
      <a:lt2>
        <a:srgbClr val="AAAAAA"/>
      </a:lt2>
      <a:accent1>
        <a:srgbClr val="0079C1"/>
      </a:accent1>
      <a:accent2>
        <a:srgbClr val="A02D32"/>
      </a:accent2>
      <a:accent3>
        <a:srgbClr val="408516"/>
      </a:accent3>
      <a:accent4>
        <a:srgbClr val="9C258F"/>
      </a:accent4>
      <a:accent5>
        <a:srgbClr val="6DCFF6"/>
      </a:accent5>
      <a:accent6>
        <a:srgbClr val="F99F1C"/>
      </a:accent6>
      <a:hlink>
        <a:srgbClr val="0079C1"/>
      </a:hlink>
      <a:folHlink>
        <a:srgbClr val="0079C1"/>
      </a:folHlink>
    </a:clrScheme>
    <a:fontScheme name="2. Para &amp; Points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</a:objectDefaults>
  <a:extraClrSchemeLst>
    <a:extraClrScheme>
      <a:clrScheme name="2. Para &amp; Points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Slides">
  <a:themeElements>
    <a:clrScheme name="Branding2011">
      <a:dk1>
        <a:srgbClr val="000000"/>
      </a:dk1>
      <a:lt1>
        <a:srgbClr val="FFFFFF"/>
      </a:lt1>
      <a:dk2>
        <a:srgbClr val="0079C1"/>
      </a:dk2>
      <a:lt2>
        <a:srgbClr val="AAAAAA"/>
      </a:lt2>
      <a:accent1>
        <a:srgbClr val="0079C1"/>
      </a:accent1>
      <a:accent2>
        <a:srgbClr val="A02D32"/>
      </a:accent2>
      <a:accent3>
        <a:srgbClr val="408516"/>
      </a:accent3>
      <a:accent4>
        <a:srgbClr val="9C258F"/>
      </a:accent4>
      <a:accent5>
        <a:srgbClr val="6DCFF6"/>
      </a:accent5>
      <a:accent6>
        <a:srgbClr val="F99F1C"/>
      </a:accent6>
      <a:hlink>
        <a:srgbClr val="408516"/>
      </a:hlink>
      <a:folHlink>
        <a:srgbClr val="408516"/>
      </a:folHlink>
    </a:clrScheme>
    <a:fontScheme name="2. Para &amp; Points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</a:objectDefaults>
  <a:extraClrSchemeLst>
    <a:extraClrScheme>
      <a:clrScheme name="2. Para &amp; Points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Slides">
  <a:themeElements>
    <a:clrScheme name="Branding2011">
      <a:dk1>
        <a:srgbClr val="000000"/>
      </a:dk1>
      <a:lt1>
        <a:srgbClr val="FFFFFF"/>
      </a:lt1>
      <a:dk2>
        <a:srgbClr val="0079C1"/>
      </a:dk2>
      <a:lt2>
        <a:srgbClr val="AAAAAA"/>
      </a:lt2>
      <a:accent1>
        <a:srgbClr val="0079C1"/>
      </a:accent1>
      <a:accent2>
        <a:srgbClr val="A02D32"/>
      </a:accent2>
      <a:accent3>
        <a:srgbClr val="408516"/>
      </a:accent3>
      <a:accent4>
        <a:srgbClr val="9C258F"/>
      </a:accent4>
      <a:accent5>
        <a:srgbClr val="6DCFF6"/>
      </a:accent5>
      <a:accent6>
        <a:srgbClr val="F99F1C"/>
      </a:accent6>
      <a:hlink>
        <a:srgbClr val="408516"/>
      </a:hlink>
      <a:folHlink>
        <a:srgbClr val="408516"/>
      </a:folHlink>
    </a:clrScheme>
    <a:fontScheme name="2. Para &amp; Points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</a:objectDefaults>
  <a:extraClrSchemeLst>
    <a:extraClrScheme>
      <a:clrScheme name="2. Para &amp; Points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Slides">
  <a:themeElements>
    <a:clrScheme name="Custom 10">
      <a:dk1>
        <a:srgbClr val="000000"/>
      </a:dk1>
      <a:lt1>
        <a:srgbClr val="FFFFFF"/>
      </a:lt1>
      <a:dk2>
        <a:srgbClr val="0093D0"/>
      </a:dk2>
      <a:lt2>
        <a:srgbClr val="CCCCCC"/>
      </a:lt2>
      <a:accent1>
        <a:srgbClr val="0093D0"/>
      </a:accent1>
      <a:accent2>
        <a:srgbClr val="CCCCCC"/>
      </a:accent2>
      <a:accent3>
        <a:srgbClr val="FFFFFF"/>
      </a:accent3>
      <a:accent4>
        <a:srgbClr val="000000"/>
      </a:accent4>
      <a:accent5>
        <a:srgbClr val="666666"/>
      </a:accent5>
      <a:accent6>
        <a:srgbClr val="F2F2F2"/>
      </a:accent6>
      <a:hlink>
        <a:srgbClr val="0079C1"/>
      </a:hlink>
      <a:folHlink>
        <a:srgbClr val="0079C1"/>
      </a:folHlink>
    </a:clrScheme>
    <a:fontScheme name="2. Para &amp; Points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. Para &amp; Points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. Para &amp; Points 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. Para &amp; Points 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6628</TotalTime>
  <Words>1314</Words>
  <Application>Microsoft Office PowerPoint</Application>
  <PresentationFormat>On-screen Show (4:3)</PresentationFormat>
  <Paragraphs>430</Paragraphs>
  <Slides>28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Arial</vt:lpstr>
      <vt:lpstr>Calibri</vt:lpstr>
      <vt:lpstr>ＭＳ Ｐゴシック</vt:lpstr>
      <vt:lpstr>Open Sans</vt:lpstr>
      <vt:lpstr>Segoe UI</vt:lpstr>
      <vt:lpstr>Vrinda</vt:lpstr>
      <vt:lpstr>Wingdings</vt:lpstr>
      <vt:lpstr>Slides</vt:lpstr>
      <vt:lpstr>1_Slides</vt:lpstr>
      <vt:lpstr>2_Slides</vt:lpstr>
      <vt:lpstr>3_Slides</vt:lpstr>
      <vt:lpstr>4_Slides</vt:lpstr>
      <vt:lpstr>5_Slides</vt:lpstr>
      <vt:lpstr>6_Slides</vt:lpstr>
      <vt:lpstr>Microsoft Excel Chart</vt:lpstr>
      <vt:lpstr>PowerPoint Presentation</vt:lpstr>
      <vt:lpstr>План</vt:lpstr>
      <vt:lpstr>Программное обеспечение и облачные решения</vt:lpstr>
      <vt:lpstr>Комплекс решений для защиты сети</vt:lpstr>
      <vt:lpstr>GFI MailEssentials</vt:lpstr>
      <vt:lpstr>GFI MailEssentials</vt:lpstr>
      <vt:lpstr>GFI MailEssentials</vt:lpstr>
      <vt:lpstr>GFI Archiver</vt:lpstr>
      <vt:lpstr>GFI Archiver</vt:lpstr>
      <vt:lpstr>GFI Archiver: архив документов</vt:lpstr>
      <vt:lpstr>GFI Archiver: поиск через «пуск» ОС Windows</vt:lpstr>
      <vt:lpstr>GFI WebMonitor</vt:lpstr>
      <vt:lpstr>GFI WebMonitor</vt:lpstr>
      <vt:lpstr>GFI LanGuard</vt:lpstr>
      <vt:lpstr>GFI LanGuard</vt:lpstr>
      <vt:lpstr>GFI EventsManager</vt:lpstr>
      <vt:lpstr>Изменения в прайс-листе</vt:lpstr>
      <vt:lpstr>Три уровня технической поддержки</vt:lpstr>
      <vt:lpstr>GFI MailEssentials / GFI Archiver / GFI LanGuard</vt:lpstr>
      <vt:lpstr>GFI FaxMaker</vt:lpstr>
      <vt:lpstr>GFI EventsManager</vt:lpstr>
      <vt:lpstr>Целевой рынок – малые и средние компани</vt:lpstr>
      <vt:lpstr>Исключения</vt:lpstr>
      <vt:lpstr>Курс евро и прочий ужас</vt:lpstr>
      <vt:lpstr>Нам еще есть, кому продавать ;-)</vt:lpstr>
      <vt:lpstr>Полезно знать</vt:lpstr>
      <vt:lpstr>С 1-го февраля – один дистрибьютор</vt:lpstr>
      <vt:lpstr>На этой конференции вы видели...</vt:lpstr>
    </vt:vector>
  </TitlesOfParts>
  <Company>GFI Software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GFI Presentation Template</dc:title>
  <dc:creator>GFI Software</dc:creator>
  <cp:lastModifiedBy>Denis Morozov</cp:lastModifiedBy>
  <cp:revision>831</cp:revision>
  <dcterms:created xsi:type="dcterms:W3CDTF">2003-03-11T10:59:46Z</dcterms:created>
  <dcterms:modified xsi:type="dcterms:W3CDTF">2016-02-02T21:27:03Z</dcterms:modified>
</cp:coreProperties>
</file>