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tiff" ContentType="image/tiff"/>
  <Default Extension="rels" ContentType="application/vnd.openxmlformats-package.relationships+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2" r:id="rId1"/>
    <p:sldMasterId id="2147483699" r:id="rId2"/>
  </p:sldMasterIdLst>
  <p:notesMasterIdLst>
    <p:notesMasterId r:id="rId63"/>
  </p:notesMasterIdLst>
  <p:sldIdLst>
    <p:sldId id="357" r:id="rId3"/>
    <p:sldId id="358" r:id="rId4"/>
    <p:sldId id="511" r:id="rId5"/>
    <p:sldId id="667" r:id="rId6"/>
    <p:sldId id="520" r:id="rId7"/>
    <p:sldId id="375" r:id="rId8"/>
    <p:sldId id="643" r:id="rId9"/>
    <p:sldId id="644" r:id="rId10"/>
    <p:sldId id="645" r:id="rId11"/>
    <p:sldId id="377" r:id="rId12"/>
    <p:sldId id="617" r:id="rId13"/>
    <p:sldId id="387" r:id="rId14"/>
    <p:sldId id="389" r:id="rId15"/>
    <p:sldId id="379" r:id="rId16"/>
    <p:sldId id="381" r:id="rId17"/>
    <p:sldId id="664" r:id="rId18"/>
    <p:sldId id="383" r:id="rId19"/>
    <p:sldId id="665" r:id="rId20"/>
    <p:sldId id="666" r:id="rId21"/>
    <p:sldId id="515" r:id="rId22"/>
    <p:sldId id="683" r:id="rId23"/>
    <p:sldId id="684" r:id="rId24"/>
    <p:sldId id="517" r:id="rId25"/>
    <p:sldId id="368" r:id="rId26"/>
    <p:sldId id="369" r:id="rId27"/>
    <p:sldId id="370" r:id="rId28"/>
    <p:sldId id="371" r:id="rId29"/>
    <p:sldId id="525" r:id="rId30"/>
    <p:sldId id="526" r:id="rId31"/>
    <p:sldId id="649" r:id="rId32"/>
    <p:sldId id="650" r:id="rId33"/>
    <p:sldId id="651" r:id="rId34"/>
    <p:sldId id="372" r:id="rId35"/>
    <p:sldId id="668" r:id="rId36"/>
    <p:sldId id="692" r:id="rId37"/>
    <p:sldId id="693" r:id="rId38"/>
    <p:sldId id="694" r:id="rId39"/>
    <p:sldId id="669" r:id="rId40"/>
    <p:sldId id="670" r:id="rId41"/>
    <p:sldId id="671" r:id="rId42"/>
    <p:sldId id="672" r:id="rId43"/>
    <p:sldId id="673" r:id="rId44"/>
    <p:sldId id="674" r:id="rId45"/>
    <p:sldId id="675" r:id="rId46"/>
    <p:sldId id="676" r:id="rId47"/>
    <p:sldId id="677" r:id="rId48"/>
    <p:sldId id="678" r:id="rId49"/>
    <p:sldId id="679" r:id="rId50"/>
    <p:sldId id="682" r:id="rId51"/>
    <p:sldId id="640" r:id="rId52"/>
    <p:sldId id="685" r:id="rId53"/>
    <p:sldId id="686" r:id="rId54"/>
    <p:sldId id="690" r:id="rId55"/>
    <p:sldId id="641" r:id="rId56"/>
    <p:sldId id="680" r:id="rId57"/>
    <p:sldId id="681" r:id="rId58"/>
    <p:sldId id="661" r:id="rId59"/>
    <p:sldId id="662" r:id="rId60"/>
    <p:sldId id="658" r:id="rId61"/>
    <p:sldId id="660" r:id="rId6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02" userDrawn="1">
          <p15:clr>
            <a:srgbClr val="A4A3A4"/>
          </p15:clr>
        </p15:guide>
        <p15:guide id="2" pos="3795" userDrawn="1">
          <p15:clr>
            <a:srgbClr val="A4A3A4"/>
          </p15:clr>
        </p15:guide>
        <p15:guide id="3" orient="horz" pos="1865" userDrawn="1">
          <p15:clr>
            <a:srgbClr val="A4A3A4"/>
          </p15:clr>
        </p15:guide>
        <p15:guide id="4" orient="horz" pos="1185" userDrawn="1">
          <p15:clr>
            <a:srgbClr val="A4A3A4"/>
          </p15:clr>
        </p15:guide>
        <p15:guide id="5" pos="7423" userDrawn="1">
          <p15:clr>
            <a:srgbClr val="A4A3A4"/>
          </p15:clr>
        </p15:guide>
        <p15:guide id="6" pos="234" userDrawn="1">
          <p15:clr>
            <a:srgbClr val="A4A3A4"/>
          </p15:clr>
        </p15:guide>
        <p15:guide id="7" orient="horz" pos="392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72" autoAdjust="0"/>
    <p:restoredTop sz="88353" autoAdjust="0"/>
  </p:normalViewPr>
  <p:slideViewPr>
    <p:cSldViewPr snapToGrid="0" snapToObjects="1">
      <p:cViewPr varScale="1">
        <p:scale>
          <a:sx n="62" d="100"/>
          <a:sy n="62" d="100"/>
        </p:scale>
        <p:origin x="344" y="176"/>
      </p:cViewPr>
      <p:guideLst>
        <p:guide pos="302"/>
        <p:guide pos="3795"/>
        <p:guide orient="horz" pos="1865"/>
        <p:guide orient="horz" pos="1185"/>
        <p:guide pos="7423"/>
        <p:guide pos="234"/>
        <p:guide orient="horz" pos="39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85" d="100"/>
          <a:sy n="85" d="100"/>
        </p:scale>
        <p:origin x="380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63" Type="http://schemas.openxmlformats.org/officeDocument/2006/relationships/notesMaster" Target="notesMasters/notesMaster1.xml"/><Relationship Id="rId64" Type="http://schemas.openxmlformats.org/officeDocument/2006/relationships/presProps" Target="presProps.xml"/><Relationship Id="rId65" Type="http://schemas.openxmlformats.org/officeDocument/2006/relationships/viewProps" Target="viewProps.xml"/><Relationship Id="rId66" Type="http://schemas.openxmlformats.org/officeDocument/2006/relationships/theme" Target="theme/theme1.xml"/><Relationship Id="rId67" Type="http://schemas.openxmlformats.org/officeDocument/2006/relationships/tableStyles" Target="tableStyles.xml"/><Relationship Id="rId50" Type="http://schemas.openxmlformats.org/officeDocument/2006/relationships/slide" Target="slides/slide48.xml"/><Relationship Id="rId51" Type="http://schemas.openxmlformats.org/officeDocument/2006/relationships/slide" Target="slides/slide49.xml"/><Relationship Id="rId52" Type="http://schemas.openxmlformats.org/officeDocument/2006/relationships/slide" Target="slides/slide50.xml"/><Relationship Id="rId53" Type="http://schemas.openxmlformats.org/officeDocument/2006/relationships/slide" Target="slides/slide51.xml"/><Relationship Id="rId54" Type="http://schemas.openxmlformats.org/officeDocument/2006/relationships/slide" Target="slides/slide52.xml"/><Relationship Id="rId55" Type="http://schemas.openxmlformats.org/officeDocument/2006/relationships/slide" Target="slides/slide53.xml"/><Relationship Id="rId56" Type="http://schemas.openxmlformats.org/officeDocument/2006/relationships/slide" Target="slides/slide54.xml"/><Relationship Id="rId57" Type="http://schemas.openxmlformats.org/officeDocument/2006/relationships/slide" Target="slides/slide55.xml"/><Relationship Id="rId58" Type="http://schemas.openxmlformats.org/officeDocument/2006/relationships/slide" Target="slides/slide56.xml"/><Relationship Id="rId59" Type="http://schemas.openxmlformats.org/officeDocument/2006/relationships/slide" Target="slides/slide5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slide" Target="slides/slide4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60" Type="http://schemas.openxmlformats.org/officeDocument/2006/relationships/slide" Target="slides/slide58.xml"/><Relationship Id="rId61" Type="http://schemas.openxmlformats.org/officeDocument/2006/relationships/slide" Target="slides/slide59.xml"/><Relationship Id="rId62" Type="http://schemas.openxmlformats.org/officeDocument/2006/relationships/slide" Target="slides/slide60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CC8B01-6065-E845-BA91-700A31BCCE35}" type="datetimeFigureOut">
              <a:rPr lang="ru-RU" smtClean="0"/>
              <a:t>17.10.19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E5778F-E3A2-4842-B807-326343649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813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16854292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8504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694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560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743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3521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4565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2429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3903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3801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4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E5778F-E3A2-4842-B807-326343649181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4610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506628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en-US" kern="0" smtClea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pPr>
                <a:buClr>
                  <a:srgbClr val="000000"/>
                </a:buClr>
                <a:buSzPts val="1200"/>
                <a:buFont typeface="Arial"/>
                <a:buNone/>
                <a:defRPr/>
              </a:pPr>
              <a:t>27</a:t>
            </a:fld>
            <a:endParaRPr lang="en-US" kern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476315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107302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Можно установить как надстройку на TMG или на отдельный сервер внутри сети и ограничить доступ пользователей к веб-сайтам и веб-приложениям по категориями и проверять все загружаемые файлы с помощью двух антивирусных ядер – Касперский и </a:t>
            </a:r>
            <a:r>
              <a:rPr lang="ru-RU" dirty="0" err="1"/>
              <a:t>BitDefender</a:t>
            </a:r>
            <a:r>
              <a:rPr lang="ru-RU" dirty="0"/>
              <a:t>. </a:t>
            </a:r>
            <a:endParaRPr lang="ru-RU" sz="500" b="1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6E0654-E4C4-D14D-8B76-23C24DA0096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63993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CB02EE-6653-4119-A02E-F3BF5B50B509}" type="slidenum">
              <a:rPr lang="en-US" smtClean="0">
                <a:solidFill>
                  <a:prstClr val="black"/>
                </a:solidFill>
              </a:rPr>
              <a:pPr/>
              <a:t>36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2993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850421-2C30-744C-861A-48CF92A7966F}" type="slidenum">
              <a:rPr lang="en-US" smtClean="0">
                <a:solidFill>
                  <a:prstClr val="black"/>
                </a:solidFill>
              </a:rPr>
              <a:pPr/>
              <a:t>37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32727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aseline="0" dirty="0" smtClean="0"/>
              <a:t>1) Речь не только про </a:t>
            </a:r>
            <a:r>
              <a:rPr lang="en-US" baseline="0" dirty="0" smtClean="0"/>
              <a:t>cloud, </a:t>
            </a:r>
            <a:r>
              <a:rPr lang="ru-RU" baseline="0" dirty="0" smtClean="0"/>
              <a:t>но и про приложения и сервисы, которые клиенты используют посредством интернета</a:t>
            </a:r>
          </a:p>
          <a:p>
            <a:r>
              <a:rPr lang="ru-RU" baseline="0" dirty="0" smtClean="0"/>
              <a:t>2) И это справедливо не только для крупного, но и СМБ. </a:t>
            </a:r>
            <a:r>
              <a:rPr lang="en-US" baseline="0" dirty="0" smtClean="0"/>
              <a:t>Cloud providers </a:t>
            </a:r>
            <a:r>
              <a:rPr lang="ru-RU" baseline="0" dirty="0" smtClean="0"/>
              <a:t>создают сервисы, которые становятся все более востребованными</a:t>
            </a:r>
            <a:endParaRPr lang="en-US" baseline="0" dirty="0" smtClean="0"/>
          </a:p>
          <a:p>
            <a:r>
              <a:rPr lang="en-US" baseline="0" dirty="0" smtClean="0"/>
              <a:t>	- </a:t>
            </a:r>
            <a:r>
              <a:rPr lang="ru-RU" baseline="0" dirty="0" smtClean="0"/>
              <a:t>разработка програмного кода в облаке</a:t>
            </a:r>
          </a:p>
          <a:p>
            <a:r>
              <a:rPr lang="ru-RU" baseline="0" dirty="0" smtClean="0"/>
              <a:t>	- вычисления и аналитика. В тч больших данных</a:t>
            </a:r>
          </a:p>
          <a:p>
            <a:r>
              <a:rPr lang="ru-RU" baseline="0" dirty="0" smtClean="0"/>
              <a:t>	- офисные приложения</a:t>
            </a:r>
          </a:p>
          <a:p>
            <a:r>
              <a:rPr lang="ru-RU" baseline="0" dirty="0" smtClean="0"/>
              <a:t>	- видео-конференции</a:t>
            </a:r>
          </a:p>
          <a:p>
            <a:r>
              <a:rPr lang="ru-RU" baseline="0" dirty="0" smtClean="0"/>
              <a:t>	- </a:t>
            </a:r>
            <a:r>
              <a:rPr lang="en-US" baseline="0" dirty="0" smtClean="0"/>
              <a:t>CRM </a:t>
            </a:r>
            <a:r>
              <a:rPr lang="ru-RU" baseline="0" dirty="0" smtClean="0"/>
              <a:t>системы</a:t>
            </a:r>
          </a:p>
          <a:p>
            <a:r>
              <a:rPr lang="ru-RU" baseline="0" dirty="0" smtClean="0"/>
              <a:t>	- интернет вещей</a:t>
            </a:r>
          </a:p>
          <a:p>
            <a:r>
              <a:rPr lang="ru-RU" baseline="0" dirty="0" smtClean="0"/>
              <a:t>	- 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850421-2C30-744C-861A-48CF92A796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658891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aseline="0" dirty="0" smtClean="0"/>
              <a:t>Конкуренция между бизнес и личными приложениями, которые пользователи приносят с собой на телефонах и устанавливают на компьютеры.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850421-2C30-744C-861A-48CF92A796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72720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baseline="0" dirty="0" smtClean="0"/>
              <a:t>Расширение интернет канала не решает проблему. В среднем 98% расширения очевидно будем поглощено персональными приложениями.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baseline="0" dirty="0" smtClean="0"/>
              <a:t>Важно иметь ввиду, что оператор обычно не гарантирует качественную работу приложений, он гарантирует только предоставление канала с соответствующей скоростью.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850421-2C30-744C-861A-48CF92A796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204706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Существуют</a:t>
            </a:r>
            <a:r>
              <a:rPr lang="ru-RU" baseline="0" dirty="0" smtClean="0"/>
              <a:t> несколько способов улучшения работы приложений без расширения канала.</a:t>
            </a:r>
            <a:endParaRPr lang="en-US" baseline="0" dirty="0" smtClean="0"/>
          </a:p>
          <a:p>
            <a:r>
              <a:rPr lang="ru-RU" baseline="0" dirty="0" smtClean="0"/>
              <a:t>Решение по </a:t>
            </a:r>
            <a:r>
              <a:rPr lang="en-US" baseline="0" dirty="0" smtClean="0"/>
              <a:t>WAN </a:t>
            </a:r>
            <a:r>
              <a:rPr lang="ru-RU" baseline="0" dirty="0" smtClean="0"/>
              <a:t>оптимизации не может быть эффективной без других составляющих, таких как</a:t>
            </a:r>
          </a:p>
          <a:p>
            <a:pPr marL="171450" indent="-171450">
              <a:buFontTx/>
              <a:buChar char="-"/>
            </a:pPr>
            <a:r>
              <a:rPr lang="ru-RU" baseline="0" dirty="0" smtClean="0"/>
              <a:t>Обеспечение прозрачности</a:t>
            </a:r>
          </a:p>
          <a:p>
            <a:pPr marL="171450" indent="-171450">
              <a:buFontTx/>
              <a:buChar char="-"/>
            </a:pPr>
            <a:r>
              <a:rPr lang="ru-RU" baseline="0" dirty="0" smtClean="0"/>
              <a:t>Создания рекомендаций и отчетности</a:t>
            </a:r>
          </a:p>
          <a:p>
            <a:endParaRPr lang="en-US" dirty="0" smtClean="0"/>
          </a:p>
          <a:p>
            <a:r>
              <a:rPr lang="ru-RU" dirty="0" smtClean="0"/>
              <a:t>Все</a:t>
            </a:r>
            <a:r>
              <a:rPr lang="ru-RU" baseline="0" dirty="0" smtClean="0"/>
              <a:t> эти функции реализованы в Эксинда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0BE4F72-E41A-418F-8B1E-1FAB2C6DFA66}" type="slidenum">
              <a:rPr lang="ru-RU" smtClean="0"/>
              <a:pPr>
                <a:defRPr/>
              </a:pPr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834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E5778F-E3A2-4842-B807-32634364918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32822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Сперва немного о самой компании</a:t>
            </a:r>
          </a:p>
          <a:p>
            <a:endParaRPr lang="ru-RU" dirty="0" smtClean="0"/>
          </a:p>
          <a:p>
            <a:r>
              <a:rPr lang="ru-RU" dirty="0" smtClean="0"/>
              <a:t>Присоединена к </a:t>
            </a:r>
            <a:r>
              <a:rPr lang="en-US" dirty="0" smtClean="0"/>
              <a:t>GFI</a:t>
            </a:r>
            <a:r>
              <a:rPr lang="en-US" baseline="0" dirty="0" smtClean="0"/>
              <a:t> </a:t>
            </a:r>
            <a:r>
              <a:rPr lang="ru-RU" baseline="0" dirty="0" smtClean="0"/>
              <a:t>в 2017 году.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CB02EE-6653-4119-A02E-F3BF5B50B509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16160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Функци</a:t>
            </a:r>
            <a:r>
              <a:rPr lang="ru-RU" baseline="0" dirty="0" smtClean="0"/>
              <a:t>и Эксинда можно разложить на следующие составляющие:</a:t>
            </a:r>
          </a:p>
          <a:p>
            <a:pPr marL="171450" indent="-171450">
              <a:buFontTx/>
              <a:buChar char="-"/>
            </a:pPr>
            <a:r>
              <a:rPr lang="ru-RU" baseline="0" dirty="0" smtClean="0"/>
              <a:t>Анализ</a:t>
            </a:r>
          </a:p>
          <a:p>
            <a:pPr marL="171450" indent="-171450">
              <a:buFontTx/>
              <a:buChar char="-"/>
            </a:pPr>
            <a:r>
              <a:rPr lang="ru-RU" baseline="0" dirty="0" smtClean="0"/>
              <a:t>Управление</a:t>
            </a:r>
          </a:p>
          <a:p>
            <a:pPr marL="171450" indent="-171450">
              <a:buFontTx/>
              <a:buChar char="-"/>
            </a:pPr>
            <a:r>
              <a:rPr lang="ru-RU" baseline="0" dirty="0" smtClean="0"/>
              <a:t>Рекомендации</a:t>
            </a:r>
          </a:p>
          <a:p>
            <a:pPr marL="171450" indent="-171450">
              <a:buFontTx/>
              <a:buChar char="-"/>
            </a:pPr>
            <a:r>
              <a:rPr lang="ru-RU" baseline="0" dirty="0" smtClean="0"/>
              <a:t>Отчетность.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850421-2C30-744C-861A-48CF92A7966F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53841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850421-2C30-744C-861A-48CF92A7966F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00957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850421-2C30-744C-861A-48CF92A7966F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64254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aseline="0" dirty="0" smtClean="0"/>
              <a:t>Контроль, который обеспечивает решение </a:t>
            </a:r>
            <a:r>
              <a:rPr lang="en-US" baseline="0" dirty="0" smtClean="0"/>
              <a:t>Exinda </a:t>
            </a:r>
            <a:r>
              <a:rPr lang="ru-RU" baseline="0" dirty="0" smtClean="0"/>
              <a:t>гораздо выше по возможностям, чем тот, что может обеспечить </a:t>
            </a:r>
            <a:r>
              <a:rPr lang="en-US" baseline="0" dirty="0" smtClean="0"/>
              <a:t>firewall.</a:t>
            </a:r>
          </a:p>
          <a:p>
            <a:r>
              <a:rPr lang="ru-RU" baseline="0" dirty="0" smtClean="0"/>
              <a:t>Необходимо четко позиционировать такого рода решения: они не для минимизации использования </a:t>
            </a:r>
            <a:r>
              <a:rPr lang="en-US" baseline="0" dirty="0" smtClean="0"/>
              <a:t>WAN </a:t>
            </a:r>
            <a:r>
              <a:rPr lang="ru-RU" baseline="0" dirty="0" smtClean="0"/>
              <a:t>канала, а обеспечение бесперебойной работы действительно критичных приложений для бизнеса.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850421-2C30-744C-861A-48CF92A7966F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46467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1) Типичным клиентом</a:t>
            </a:r>
            <a:r>
              <a:rPr lang="ru-RU" baseline="0" dirty="0" smtClean="0"/>
              <a:t> </a:t>
            </a:r>
            <a:r>
              <a:rPr lang="en-US" baseline="0" dirty="0" smtClean="0"/>
              <a:t>Exinda </a:t>
            </a:r>
            <a:r>
              <a:rPr lang="ru-RU" baseline="0" dirty="0" smtClean="0"/>
              <a:t>является компания с распределенной филиальной структурой.</a:t>
            </a:r>
          </a:p>
          <a:p>
            <a:endParaRPr lang="ru-RU" baseline="0" dirty="0" smtClean="0"/>
          </a:p>
          <a:p>
            <a:r>
              <a:rPr lang="ru-RU" baseline="0" dirty="0" smtClean="0"/>
              <a:t>2) </a:t>
            </a:r>
            <a:r>
              <a:rPr lang="en-US" baseline="0" dirty="0" smtClean="0"/>
              <a:t>Exinda </a:t>
            </a:r>
            <a:r>
              <a:rPr lang="ru-RU" baseline="0" dirty="0" smtClean="0"/>
              <a:t>ставится между роутоером и коммутатором локальной сети</a:t>
            </a:r>
          </a:p>
          <a:p>
            <a:endParaRPr lang="ru-RU" baseline="0" dirty="0" smtClean="0"/>
          </a:p>
          <a:p>
            <a:r>
              <a:rPr lang="ru-RU" baseline="0" dirty="0" smtClean="0"/>
              <a:t>3) Для обеспечения бесперебойной работы в случае выхода </a:t>
            </a:r>
            <a:r>
              <a:rPr lang="en-US" baseline="0" dirty="0" smtClean="0"/>
              <a:t>Exinda </a:t>
            </a:r>
            <a:r>
              <a:rPr lang="ru-RU" baseline="0" dirty="0" smtClean="0"/>
              <a:t>из строя её порты </a:t>
            </a:r>
            <a:r>
              <a:rPr lang="en-US" baseline="0" dirty="0" smtClean="0"/>
              <a:t>WAN </a:t>
            </a:r>
            <a:r>
              <a:rPr lang="ru-RU" baseline="0" dirty="0" smtClean="0"/>
              <a:t>и </a:t>
            </a:r>
            <a:r>
              <a:rPr lang="en-US" baseline="0" dirty="0" smtClean="0"/>
              <a:t>LAN </a:t>
            </a:r>
            <a:r>
              <a:rPr lang="ru-RU" baseline="0" dirty="0" smtClean="0"/>
              <a:t>объединены в </a:t>
            </a:r>
            <a:r>
              <a:rPr lang="en-US" baseline="0" dirty="0" smtClean="0"/>
              <a:t>bridge.</a:t>
            </a:r>
          </a:p>
          <a:p>
            <a:endParaRPr lang="en-US" baseline="0" dirty="0" smtClean="0"/>
          </a:p>
          <a:p>
            <a:r>
              <a:rPr lang="en-US" baseline="0" dirty="0" smtClean="0"/>
              <a:t>4) Exinda Management Center </a:t>
            </a:r>
            <a:r>
              <a:rPr lang="ru-RU" baseline="0" dirty="0" smtClean="0"/>
              <a:t>для тех кто хочет управлять централизованно всеми устройствами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0BE4F72-E41A-418F-8B1E-1FAB2C6DFA66}" type="slidenum">
              <a:rPr lang="ru-RU" smtClean="0"/>
              <a:pPr>
                <a:defRPr/>
              </a:pPr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91544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E5778F-E3A2-4842-B807-326343649181}" type="slidenum">
              <a:rPr lang="ru-RU" smtClean="0"/>
              <a:t>52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902817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42114B-38F9-4236-8CE2-F723BCAFCD34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20720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42114B-38F9-4236-8CE2-F723BCAFCD34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3914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269500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/>
            <a:endParaRPr lang="en-US" altLang="ru-RU" dirty="0">
              <a:solidFill>
                <a:srgbClr val="000000"/>
              </a:solidFill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298110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1049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1357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7706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971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mailto:partners@gfi-software.ru" TargetMode="External"/><Relationship Id="rId4" Type="http://schemas.openxmlformats.org/officeDocument/2006/relationships/hyperlink" Target="http://www.gfi-software.ru/" TargetMode="External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mailto:partners@afi-d.ru" TargetMode="External"/><Relationship Id="rId4" Type="http://schemas.openxmlformats.org/officeDocument/2006/relationships/image" Target="../media/image3.emf"/><Relationship Id="rId5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2" Type="http://schemas.openxmlformats.org/officeDocument/2006/relationships/hyperlink" Target="http://www.gfi-software.ru/" TargetMode="Externa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fi-software.ru/" TargetMode="External"/><Relationship Id="rId4" Type="http://schemas.openxmlformats.org/officeDocument/2006/relationships/hyperlink" Target="mailto:partners@afi-d.ru" TargetMode="External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emf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gfi-software.ru" TargetMode="External"/><Relationship Id="rId4" Type="http://schemas.openxmlformats.org/officeDocument/2006/relationships/image" Target="../media/image3.emf"/><Relationship Id="rId5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2" Type="http://schemas.openxmlformats.org/officeDocument/2006/relationships/hyperlink" Target="http://www.gfi-software.ru/" TargetMode="Externa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55239"/>
            <a:ext cx="12192000" cy="836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836712"/>
            <a:ext cx="12192000" cy="0"/>
          </a:xfrm>
          <a:prstGeom prst="line">
            <a:avLst/>
          </a:prstGeom>
          <a:ln w="38100">
            <a:solidFill>
              <a:srgbClr val="0079C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7381" y="254000"/>
            <a:ext cx="2095607" cy="440184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9732157" y="91233"/>
            <a:ext cx="2088135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3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8-495-223-35-33</a:t>
            </a:r>
          </a:p>
          <a:p>
            <a:pPr algn="just">
              <a:lnSpc>
                <a:spcPct val="100000"/>
              </a:lnSpc>
            </a:pPr>
            <a:r>
              <a:rPr lang="en-US" sz="1300" b="0" i="0" u="sng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partners@gfi-software.ru</a:t>
            </a:r>
            <a:endParaRPr lang="en-US" sz="1300" b="0" i="0" u="sng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just">
              <a:lnSpc>
                <a:spcPct val="100000"/>
              </a:lnSpc>
            </a:pPr>
            <a:r>
              <a:rPr lang="en-US" sz="1300" b="0" i="0" u="non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www.gfi-software.ru</a:t>
            </a:r>
            <a:r>
              <a:rPr lang="en-US" sz="1300" b="0" i="0" u="non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78146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pos="55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749301" y="260648"/>
            <a:ext cx="10699751" cy="72231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0"/>
          </p:nvPr>
        </p:nvSpPr>
        <p:spPr>
          <a:xfrm>
            <a:off x="749300" y="2708920"/>
            <a:ext cx="10699200" cy="3600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749300" y="1268413"/>
            <a:ext cx="10699200" cy="914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200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grpSp>
        <p:nvGrpSpPr>
          <p:cNvPr id="2" name="Group 1"/>
          <p:cNvGrpSpPr/>
          <p:nvPr userDrawn="1"/>
        </p:nvGrpSpPr>
        <p:grpSpPr>
          <a:xfrm>
            <a:off x="1951005" y="840566"/>
            <a:ext cx="8018496" cy="4899834"/>
            <a:chOff x="1115616" y="523928"/>
            <a:chExt cx="6694907" cy="4705272"/>
          </a:xfrm>
        </p:grpSpPr>
        <p:sp>
          <p:nvSpPr>
            <p:cNvPr id="3" name="Title 1"/>
            <p:cNvSpPr txBox="1">
              <a:spLocks/>
            </p:cNvSpPr>
            <p:nvPr userDrawn="1"/>
          </p:nvSpPr>
          <p:spPr bwMode="auto">
            <a:xfrm>
              <a:off x="1115616" y="1502786"/>
              <a:ext cx="6694907" cy="2808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1882" tIns="50941" rIns="101882" bIns="50941" anchor="ctr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600" b="0" i="0">
                  <a:solidFill>
                    <a:srgbClr val="0079C1"/>
                  </a:solidFill>
                  <a:latin typeface="Segoe UI" pitchFamily="34" charset="0"/>
                  <a:ea typeface="Segoe UI" pitchFamily="34" charset="0"/>
                  <a:cs typeface="Segoe UI" pitchFamily="34" charset="0"/>
                </a:defRPr>
              </a:lvl1pPr>
              <a:lvl2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rgbClr val="0079C1"/>
                  </a:solidFill>
                  <a:latin typeface="Arial" charset="0"/>
                </a:defRPr>
              </a:lvl2pPr>
              <a:lvl3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rgbClr val="0079C1"/>
                  </a:solidFill>
                  <a:latin typeface="Arial" charset="0"/>
                </a:defRPr>
              </a:lvl3pPr>
              <a:lvl4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rgbClr val="0079C1"/>
                  </a:solidFill>
                  <a:latin typeface="Arial" charset="0"/>
                </a:defRPr>
              </a:lvl4pPr>
              <a:lvl5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rgbClr val="0079C1"/>
                  </a:solidFill>
                  <a:latin typeface="Arial" charset="0"/>
                </a:defRPr>
              </a:lvl5pPr>
              <a:lvl6pPr marL="509412" algn="l" rtl="0" fontAlgn="base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chemeClr val="bg2"/>
                  </a:solidFill>
                  <a:latin typeface="Arial" charset="0"/>
                </a:defRPr>
              </a:lvl6pPr>
              <a:lvl7pPr marL="1018824" algn="l" rtl="0" fontAlgn="base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chemeClr val="bg2"/>
                  </a:solidFill>
                  <a:latin typeface="Arial" charset="0"/>
                </a:defRPr>
              </a:lvl7pPr>
              <a:lvl8pPr marL="1528237" algn="l" rtl="0" fontAlgn="base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chemeClr val="bg2"/>
                  </a:solidFill>
                  <a:latin typeface="Arial" charset="0"/>
                </a:defRPr>
              </a:lvl8pPr>
              <a:lvl9pPr marL="2037649" algn="l" rtl="0" fontAlgn="base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ru-RU" sz="1600" dirty="0">
                  <a:solidFill>
                    <a:srgbClr val="272727"/>
                  </a:solidFill>
                  <a:latin typeface="Arial"/>
                </a:rPr>
                <a:t>Спасибо за ваше внимание!</a:t>
              </a:r>
            </a:p>
            <a:p>
              <a:pPr algn="ctr">
                <a:lnSpc>
                  <a:spcPct val="150000"/>
                </a:lnSpc>
                <a:defRPr/>
              </a:pPr>
              <a:r>
                <a:rPr lang="ru-RU" sz="1600" dirty="0">
                  <a:solidFill>
                    <a:srgbClr val="272727"/>
                  </a:solidFill>
                  <a:latin typeface="Arial"/>
                </a:rPr>
                <a:t>Мы готовы ответить на любые ваши вопросы</a:t>
              </a:r>
            </a:p>
            <a:p>
              <a:pPr algn="ctr">
                <a:lnSpc>
                  <a:spcPct val="150000"/>
                </a:lnSpc>
                <a:defRPr/>
              </a:pPr>
              <a:endParaRPr lang="ru-RU" sz="1600" dirty="0">
                <a:solidFill>
                  <a:srgbClr val="272727"/>
                </a:solidFill>
                <a:latin typeface="Arial"/>
              </a:endParaRPr>
            </a:p>
            <a:p>
              <a:pPr algn="ctr"/>
              <a:r>
                <a:rPr lang="ru-RU" sz="1600" dirty="0">
                  <a:latin typeface="Arial"/>
                </a:rPr>
                <a:t> </a:t>
              </a:r>
              <a:r>
                <a:rPr lang="en-US" sz="1600" dirty="0">
                  <a:latin typeface="Arial"/>
                  <a:hlinkClick r:id="rId2"/>
                </a:rPr>
                <a:t>www.GFI-Software.ru</a:t>
              </a:r>
              <a:endParaRPr lang="ru-RU" sz="1600" dirty="0">
                <a:latin typeface="Arial"/>
              </a:endParaRPr>
            </a:p>
            <a:p>
              <a:pPr algn="ctr"/>
              <a:endParaRPr lang="ru-RU" sz="600" dirty="0">
                <a:latin typeface="Arial"/>
              </a:endParaRPr>
            </a:p>
            <a:p>
              <a:pPr algn="ctr"/>
              <a:r>
                <a:rPr lang="ru-RU" sz="1600" dirty="0">
                  <a:solidFill>
                    <a:srgbClr val="272727"/>
                  </a:solidFill>
                  <a:latin typeface="Arial"/>
                </a:rPr>
                <a:t>+7 (495) 223-35-33</a:t>
              </a:r>
            </a:p>
            <a:p>
              <a:pPr algn="ctr"/>
              <a:endParaRPr lang="ru-RU" sz="600" dirty="0">
                <a:solidFill>
                  <a:srgbClr val="272727"/>
                </a:solidFill>
                <a:latin typeface="Arial"/>
              </a:endParaRPr>
            </a:p>
            <a:p>
              <a:pPr algn="ctr"/>
              <a:r>
                <a:rPr lang="en-US" sz="1600" u="sng" dirty="0" smtClean="0">
                  <a:latin typeface="Arial"/>
                  <a:hlinkClick r:id="rId3"/>
                </a:rPr>
                <a:t>partners</a:t>
              </a:r>
              <a:r>
                <a:rPr lang="ru-RU" sz="1600" u="sng" dirty="0" smtClean="0">
                  <a:latin typeface="Arial"/>
                  <a:hlinkClick r:id="rId3"/>
                </a:rPr>
                <a:t>@</a:t>
              </a:r>
              <a:r>
                <a:rPr lang="en-US" sz="1600" u="sng" dirty="0" err="1">
                  <a:latin typeface="Arial"/>
                  <a:hlinkClick r:id="rId3"/>
                </a:rPr>
                <a:t>afi</a:t>
              </a:r>
              <a:r>
                <a:rPr lang="ru-RU" sz="1600" u="sng" dirty="0">
                  <a:latin typeface="Arial"/>
                  <a:hlinkClick r:id="rId3"/>
                </a:rPr>
                <a:t>-</a:t>
              </a:r>
              <a:r>
                <a:rPr lang="en-US" sz="1600" u="sng" dirty="0">
                  <a:latin typeface="Arial"/>
                  <a:hlinkClick r:id="rId3"/>
                </a:rPr>
                <a:t>d</a:t>
              </a:r>
              <a:r>
                <a:rPr lang="ru-RU" sz="1600" u="sng" dirty="0">
                  <a:latin typeface="Arial"/>
                  <a:hlinkClick r:id="rId3"/>
                </a:rPr>
                <a:t>.</a:t>
              </a:r>
              <a:r>
                <a:rPr lang="en-US" sz="1600" u="sng" dirty="0" err="1">
                  <a:latin typeface="Arial"/>
                  <a:hlinkClick r:id="rId3"/>
                </a:rPr>
                <a:t>ru</a:t>
              </a:r>
              <a:endParaRPr lang="ru-RU" sz="1600" dirty="0">
                <a:latin typeface="Arial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2644000" y="523928"/>
              <a:ext cx="3574684" cy="978858"/>
            </a:xfrm>
            <a:prstGeom prst="rect">
              <a:avLst/>
            </a:prstGeom>
          </p:spPr>
        </p:pic>
        <p:pic>
          <p:nvPicPr>
            <p:cNvPr id="6" name="Picture 5" descr="GFI-Pillars.png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78306" y="4603822"/>
              <a:ext cx="4987388" cy="6253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5155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006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342900" marR="0" lvl="0" indent="-315468" algn="l">
              <a:lnSpc>
                <a:spcPct val="95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3024"/>
              <a:buFont typeface="Noto Sans Symbols"/>
              <a:buChar char="▪"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marR="0" lvl="1" indent="-294894" algn="l">
              <a:lnSpc>
                <a:spcPct val="110833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2592"/>
              <a:buFont typeface="Noto Sans Symbols"/>
              <a:buChar char="▪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74320" algn="l">
              <a:lnSpc>
                <a:spcPct val="133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Char char="▪"/>
              <a:defRPr sz="15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64033" algn="l">
              <a:lnSpc>
                <a:spcPct val="147777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944"/>
              <a:buFont typeface="Noto Sans Symbols"/>
              <a:buChar char="▪"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64033" algn="l">
              <a:lnSpc>
                <a:spcPct val="147777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944"/>
              <a:buFont typeface="Noto Sans Symbols"/>
              <a:buChar char="▪"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300" marR="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200" marR="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100" marR="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cxnSp>
        <p:nvCxnSpPr>
          <p:cNvPr id="23" name="Google Shape;23;p3"/>
          <p:cNvCxnSpPr/>
          <p:nvPr/>
        </p:nvCxnSpPr>
        <p:spPr>
          <a:xfrm>
            <a:off x="10553865" y="6388135"/>
            <a:ext cx="0" cy="333340"/>
          </a:xfrm>
          <a:prstGeom prst="straightConnector1">
            <a:avLst/>
          </a:prstGeom>
          <a:noFill/>
          <a:ln w="9525" cap="flat" cmpd="sng">
            <a:solidFill>
              <a:srgbClr val="E4E6E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5" name="Google Shape;25;p3"/>
          <p:cNvSpPr txBox="1"/>
          <p:nvPr/>
        </p:nvSpPr>
        <p:spPr>
          <a:xfrm>
            <a:off x="10668000" y="6431190"/>
            <a:ext cx="6858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r" defTabSz="685800">
              <a:buClr>
                <a:srgbClr val="989BA1"/>
              </a:buClr>
              <a:buSzPts val="800"/>
              <a:buFont typeface="Arial"/>
              <a:buNone/>
              <a:defRPr/>
            </a:pPr>
            <a:fld id="{00000000-1234-1234-1234-123412341234}" type="slidenum">
              <a:rPr lang="en-US" sz="600" kern="0">
                <a:solidFill>
                  <a:srgbClr val="989BA1"/>
                </a:solidFill>
                <a:ea typeface="Arial"/>
                <a:cs typeface="Arial"/>
                <a:sym typeface="Arial"/>
              </a:rPr>
              <a:pPr algn="r" defTabSz="685800">
                <a:buClr>
                  <a:srgbClr val="989BA1"/>
                </a:buClr>
                <a:buSzPts val="800"/>
                <a:buFont typeface="Arial"/>
                <a:buNone/>
                <a:defRPr/>
              </a:pPr>
              <a:t>‹#›</a:t>
            </a:fld>
            <a:endParaRPr sz="600" kern="0">
              <a:solidFill>
                <a:srgbClr val="989BA1"/>
              </a:solidFill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607835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74674"/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6434350E-82F0-E744-BE84-3A1E35B3D96B}" type="datetimeFigureOut">
              <a:rPr lang="en-US" smtClean="0">
                <a:solidFill>
                  <a:srgbClr val="272727"/>
                </a:solidFill>
              </a:rPr>
              <a:pPr/>
              <a:t>10/17/19</a:t>
            </a:fld>
            <a:endParaRPr lang="en-US">
              <a:solidFill>
                <a:srgbClr val="27272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srgbClr val="27272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9DB0DAB2-5190-4A4A-BC19-5730D2AA0E46}" type="slidenum">
              <a:rPr lang="en-US" smtClean="0">
                <a:solidFill>
                  <a:srgbClr val="272727"/>
                </a:solidFill>
              </a:rPr>
              <a:pPr/>
              <a:t>‹#›</a:t>
            </a:fld>
            <a:endParaRPr lang="en-US">
              <a:solidFill>
                <a:srgbClr val="272727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1616" y="5997943"/>
            <a:ext cx="621568" cy="62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3437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Break Slide">
  <p:cSld name="Section Break Slide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831851" y="2090302"/>
            <a:ext cx="594097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831851" y="3647097"/>
            <a:ext cx="5940972" cy="620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342900" marR="0" lvl="0" indent="-171450" algn="l">
              <a:lnSpc>
                <a:spcPct val="133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None/>
              <a:defRPr sz="15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marR="0" lvl="1" indent="-171450" algn="l">
              <a:lnSpc>
                <a:spcPct val="133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None/>
              <a:defRPr sz="1500" b="0" i="0" u="none" strike="noStrike" cap="none">
                <a:solidFill>
                  <a:srgbClr val="8D8F9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171450" algn="l">
              <a:lnSpc>
                <a:spcPct val="147777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944"/>
              <a:buFont typeface="Noto Sans Symbols"/>
              <a:buNone/>
              <a:defRPr sz="1350" b="0" i="0" u="none" strike="noStrike" cap="none">
                <a:solidFill>
                  <a:srgbClr val="8D8F9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171450" algn="l">
              <a:lnSpc>
                <a:spcPct val="16625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728"/>
              <a:buFont typeface="Noto Sans Symbols"/>
              <a:buNone/>
              <a:defRPr sz="1200" b="0" i="0" u="none" strike="noStrike" cap="none">
                <a:solidFill>
                  <a:srgbClr val="8D8F9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171450" algn="l">
              <a:lnSpc>
                <a:spcPct val="16625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728"/>
              <a:buFont typeface="Noto Sans Symbols"/>
              <a:buNone/>
              <a:defRPr sz="1200" b="0" i="0" u="none" strike="noStrike" cap="none">
                <a:solidFill>
                  <a:srgbClr val="8D8F9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D8F92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D8F9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300" marR="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D8F92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D8F9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200" marR="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D8F92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D8F9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100" marR="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D8F92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D8F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cxnSp>
        <p:nvCxnSpPr>
          <p:cNvPr id="31" name="Google Shape;31;p4"/>
          <p:cNvCxnSpPr/>
          <p:nvPr/>
        </p:nvCxnSpPr>
        <p:spPr>
          <a:xfrm>
            <a:off x="831851" y="3415863"/>
            <a:ext cx="4570467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2" name="Google Shape;32;p4"/>
          <p:cNvSpPr>
            <a:spLocks noGrp="1"/>
          </p:cNvSpPr>
          <p:nvPr>
            <p:ph type="pic" idx="2"/>
          </p:nvPr>
        </p:nvSpPr>
        <p:spPr>
          <a:xfrm>
            <a:off x="7472364" y="0"/>
            <a:ext cx="4719637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5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3024"/>
              <a:buFont typeface="Noto Sans Symbols"/>
              <a:buChar char="▪"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10833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2592"/>
              <a:buFont typeface="Noto Sans Symbols"/>
              <a:buChar char="▪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33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Char char="▪"/>
              <a:defRPr sz="15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47777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944"/>
              <a:buFont typeface="Noto Sans Symbols"/>
              <a:buChar char="▪"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47777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944"/>
              <a:buFont typeface="Noto Sans Symbols"/>
              <a:buChar char="▪"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627560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55239"/>
            <a:ext cx="12192000" cy="836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836712"/>
            <a:ext cx="12192000" cy="0"/>
          </a:xfrm>
          <a:prstGeom prst="line">
            <a:avLst/>
          </a:prstGeom>
          <a:ln w="38100">
            <a:solidFill>
              <a:srgbClr val="0079C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7381" y="223260"/>
            <a:ext cx="2592288" cy="469436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9744406" y="91233"/>
            <a:ext cx="16818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www.GFI-Software.ru</a:t>
            </a:r>
            <a:r>
              <a:rPr lang="en-US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+7 (495) 223-35-33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info</a:t>
            </a:r>
            <a:r>
              <a:rPr lang="ru-RU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@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GFI-Software</a:t>
            </a:r>
            <a:r>
              <a:rPr lang="ru-RU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.</a:t>
            </a:r>
            <a:r>
              <a:rPr lang="en-US" sz="120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ru</a:t>
            </a:r>
            <a:endParaRPr lang="en-US" sz="1200" b="1" dirty="0">
              <a:solidFill>
                <a:schemeClr val="accent2">
                  <a:lumMod val="75000"/>
                </a:schemeClr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166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pos="5556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0"/>
            <a:ext cx="12192000" cy="6237312"/>
          </a:xfrm>
          <a:prstGeom prst="rect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2852936"/>
            <a:ext cx="12192000" cy="1368152"/>
          </a:xfrm>
          <a:prstGeom prst="rect">
            <a:avLst/>
          </a:prstGeom>
          <a:noFill/>
        </p:spPr>
        <p:txBody>
          <a:bodyPr anchor="t" anchorCtr="0">
            <a:normAutofit/>
          </a:bodyPr>
          <a:lstStyle>
            <a:lvl1pPr algn="ctr"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8348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ragraph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749299" y="1125304"/>
            <a:ext cx="10708800" cy="5040000"/>
          </a:xfrm>
          <a:ln>
            <a:noFill/>
          </a:ln>
        </p:spPr>
        <p:txBody>
          <a:bodyPr/>
          <a:lstStyle>
            <a:lvl1pPr marL="0" indent="0">
              <a:buNone/>
              <a:defRPr/>
            </a:lvl1pPr>
            <a:lvl2pPr marL="268287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9562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749299" y="1125304"/>
            <a:ext cx="10708800" cy="5040000"/>
          </a:xfrm>
          <a:ln>
            <a:noFill/>
          </a:ln>
        </p:spPr>
        <p:txBody>
          <a:bodyPr/>
          <a:lstStyle>
            <a:lvl2pPr marL="444500" indent="-176213"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3037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7395634" y="1962151"/>
            <a:ext cx="4002617" cy="33051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081617" y="1962151"/>
            <a:ext cx="6161616" cy="33051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749299" y="1125304"/>
            <a:ext cx="10708800" cy="5040000"/>
          </a:xfrm>
          <a:ln>
            <a:noFill/>
          </a:ln>
        </p:spPr>
        <p:txBody>
          <a:bodyPr/>
          <a:lstStyle>
            <a:lvl2pPr marL="444500" indent="-176213"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275733" y="5362762"/>
            <a:ext cx="4152900" cy="277812"/>
          </a:xfrm>
        </p:spPr>
        <p:txBody>
          <a:bodyPr>
            <a:noAutofit/>
          </a:bodyPr>
          <a:lstStyle>
            <a:lvl1pPr marL="0" indent="0">
              <a:buNone/>
              <a:defRPr sz="1000">
                <a:solidFill>
                  <a:srgbClr val="999999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960594" y="5362762"/>
            <a:ext cx="4152901" cy="277812"/>
          </a:xfr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rgbClr val="999999"/>
                </a:solidFill>
              </a:defRPr>
            </a:lvl1pPr>
            <a:lvl2pPr marL="268287" indent="0">
              <a:buNone/>
              <a:defRPr sz="1200"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6498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0"/>
            <a:ext cx="12192000" cy="6237312"/>
          </a:xfrm>
          <a:prstGeom prst="rect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2852936"/>
            <a:ext cx="12192000" cy="1368152"/>
          </a:xfrm>
          <a:prstGeom prst="rect">
            <a:avLst/>
          </a:prstGeom>
          <a:noFill/>
        </p:spPr>
        <p:txBody>
          <a:bodyPr anchor="t" anchorCtr="0">
            <a:normAutofit/>
          </a:bodyPr>
          <a:lstStyle>
            <a:lvl1pPr algn="ctr"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5844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 sty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 Placeholder 3"/>
          <p:cNvSpPr>
            <a:spLocks noGrp="1"/>
          </p:cNvSpPr>
          <p:nvPr>
            <p:ph type="body" sz="quarter" idx="19"/>
          </p:nvPr>
        </p:nvSpPr>
        <p:spPr>
          <a:xfrm>
            <a:off x="8268657" y="5459852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Oval 8"/>
          <p:cNvSpPr/>
          <p:nvPr userDrawn="1"/>
        </p:nvSpPr>
        <p:spPr>
          <a:xfrm>
            <a:off x="615758" y="1231262"/>
            <a:ext cx="3078788" cy="2241176"/>
          </a:xfrm>
          <a:prstGeom prst="ellipse">
            <a:avLst/>
          </a:prstGeom>
          <a:solidFill>
            <a:srgbClr val="0079C1">
              <a:alpha val="34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srgbClr val="0079C1"/>
              </a:solidFill>
            </a:endParaRPr>
          </a:p>
        </p:txBody>
      </p:sp>
      <p:sp>
        <p:nvSpPr>
          <p:cNvPr id="12" name="Oval 11"/>
          <p:cNvSpPr/>
          <p:nvPr userDrawn="1"/>
        </p:nvSpPr>
        <p:spPr>
          <a:xfrm>
            <a:off x="4544291" y="1231262"/>
            <a:ext cx="3078788" cy="2241176"/>
          </a:xfrm>
          <a:prstGeom prst="ellipse">
            <a:avLst/>
          </a:prstGeom>
          <a:solidFill>
            <a:srgbClr val="0079C1">
              <a:alpha val="6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sp>
        <p:nvSpPr>
          <p:cNvPr id="13" name="Oval 12"/>
          <p:cNvSpPr/>
          <p:nvPr userDrawn="1"/>
        </p:nvSpPr>
        <p:spPr>
          <a:xfrm>
            <a:off x="8482061" y="1231262"/>
            <a:ext cx="3078788" cy="2241176"/>
          </a:xfrm>
          <a:prstGeom prst="ellipse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cxnSp>
        <p:nvCxnSpPr>
          <p:cNvPr id="23" name="Straight Connector 22"/>
          <p:cNvCxnSpPr/>
          <p:nvPr userDrawn="1"/>
        </p:nvCxnSpPr>
        <p:spPr>
          <a:xfrm flipH="1">
            <a:off x="2142838" y="36726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 userDrawn="1"/>
        </p:nvCxnSpPr>
        <p:spPr>
          <a:xfrm flipH="1">
            <a:off x="6090772" y="36726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 userDrawn="1"/>
        </p:nvCxnSpPr>
        <p:spPr>
          <a:xfrm flipH="1">
            <a:off x="10007291" y="36726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 userDrawn="1"/>
        </p:nvCxnSpPr>
        <p:spPr>
          <a:xfrm flipH="1">
            <a:off x="2142838" y="48918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 userDrawn="1"/>
        </p:nvCxnSpPr>
        <p:spPr>
          <a:xfrm flipH="1">
            <a:off x="6090772" y="48918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 userDrawn="1"/>
        </p:nvCxnSpPr>
        <p:spPr>
          <a:xfrm flipH="1">
            <a:off x="10007291" y="48918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15758" y="2093860"/>
            <a:ext cx="3078788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8489821" y="2093860"/>
            <a:ext cx="3078788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4553823" y="2093860"/>
            <a:ext cx="3078788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1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360173" y="4267199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8268657" y="4267199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426983" y="4267199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431371" y="5459852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4360173" y="5459852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14356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animBg="1"/>
      <p:bldP spid="13" grpId="0" animBg="1"/>
      <p:bldP spid="29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 sty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 userDrawn="1"/>
        </p:nvSpPr>
        <p:spPr>
          <a:xfrm>
            <a:off x="6253019" y="3684427"/>
            <a:ext cx="5307831" cy="2236728"/>
          </a:xfrm>
          <a:prstGeom prst="rect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sp>
        <p:nvSpPr>
          <p:cNvPr id="21" name="Rectangle 20"/>
          <p:cNvSpPr/>
          <p:nvPr userDrawn="1"/>
        </p:nvSpPr>
        <p:spPr>
          <a:xfrm>
            <a:off x="615758" y="1214684"/>
            <a:ext cx="5307831" cy="2236728"/>
          </a:xfrm>
          <a:prstGeom prst="rect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40872" y="1998879"/>
            <a:ext cx="4857600" cy="720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9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2" name="Rectangle 21"/>
          <p:cNvSpPr/>
          <p:nvPr userDrawn="1"/>
        </p:nvSpPr>
        <p:spPr>
          <a:xfrm>
            <a:off x="6253019" y="1214684"/>
            <a:ext cx="5307831" cy="2236728"/>
          </a:xfrm>
          <a:prstGeom prst="rect">
            <a:avLst/>
          </a:prstGeom>
          <a:solidFill>
            <a:srgbClr val="0079C1">
              <a:alpha val="5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sp>
        <p:nvSpPr>
          <p:cNvPr id="32" name="Rectangle 31"/>
          <p:cNvSpPr/>
          <p:nvPr userDrawn="1"/>
        </p:nvSpPr>
        <p:spPr>
          <a:xfrm>
            <a:off x="615758" y="3684427"/>
            <a:ext cx="5307831" cy="2236728"/>
          </a:xfrm>
          <a:prstGeom prst="rect">
            <a:avLst/>
          </a:prstGeom>
          <a:solidFill>
            <a:srgbClr val="0079C1">
              <a:alpha val="5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sp>
        <p:nvSpPr>
          <p:cNvPr id="44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840872" y="4442791"/>
            <a:ext cx="4857600" cy="720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9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5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478133" y="1973048"/>
            <a:ext cx="4857600" cy="720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9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6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478987" y="4442791"/>
            <a:ext cx="4855895" cy="720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9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63427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22" grpId="0" animBg="1"/>
      <p:bldP spid="32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 sty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6308209" y="2177262"/>
            <a:ext cx="3383617" cy="2463074"/>
          </a:xfrm>
          <a:prstGeom prst="rect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sp>
        <p:nvSpPr>
          <p:cNvPr id="29" name="Isosceles Triangle 28"/>
          <p:cNvSpPr/>
          <p:nvPr userDrawn="1"/>
        </p:nvSpPr>
        <p:spPr>
          <a:xfrm rot="5400000">
            <a:off x="5655858" y="3263515"/>
            <a:ext cx="486114" cy="323733"/>
          </a:xfrm>
          <a:prstGeom prst="triangle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sp>
        <p:nvSpPr>
          <p:cNvPr id="30" name="Isosceles Triangle 29"/>
          <p:cNvSpPr/>
          <p:nvPr userDrawn="1"/>
        </p:nvSpPr>
        <p:spPr>
          <a:xfrm rot="5400000">
            <a:off x="9835000" y="3263515"/>
            <a:ext cx="486114" cy="323733"/>
          </a:xfrm>
          <a:prstGeom prst="triangle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cxnSp>
        <p:nvCxnSpPr>
          <p:cNvPr id="36" name="Straight Connector 35"/>
          <p:cNvCxnSpPr>
            <a:endCxn id="29" idx="3"/>
          </p:cNvCxnSpPr>
          <p:nvPr userDrawn="1"/>
        </p:nvCxnSpPr>
        <p:spPr>
          <a:xfrm flipV="1">
            <a:off x="4030237" y="3425382"/>
            <a:ext cx="1706811" cy="214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 userDrawn="1"/>
        </p:nvCxnSpPr>
        <p:spPr>
          <a:xfrm>
            <a:off x="5349707" y="1251447"/>
            <a:ext cx="0" cy="4311052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 userDrawn="1"/>
        </p:nvCxnSpPr>
        <p:spPr>
          <a:xfrm flipV="1">
            <a:off x="4030238" y="1251448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 userDrawn="1"/>
        </p:nvCxnSpPr>
        <p:spPr>
          <a:xfrm flipV="1">
            <a:off x="4030238" y="1640229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 userDrawn="1"/>
        </p:nvCxnSpPr>
        <p:spPr>
          <a:xfrm flipV="1">
            <a:off x="4030238" y="1975648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 userDrawn="1"/>
        </p:nvCxnSpPr>
        <p:spPr>
          <a:xfrm flipV="1">
            <a:off x="4030238" y="2356807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 userDrawn="1"/>
        </p:nvCxnSpPr>
        <p:spPr>
          <a:xfrm flipV="1">
            <a:off x="4030238" y="2715096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 userDrawn="1"/>
        </p:nvCxnSpPr>
        <p:spPr>
          <a:xfrm flipV="1">
            <a:off x="4030238" y="3065763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 userDrawn="1"/>
        </p:nvCxnSpPr>
        <p:spPr>
          <a:xfrm flipV="1">
            <a:off x="4030238" y="3778086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 userDrawn="1"/>
        </p:nvCxnSpPr>
        <p:spPr>
          <a:xfrm flipV="1">
            <a:off x="4030238" y="4136375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 userDrawn="1"/>
        </p:nvCxnSpPr>
        <p:spPr>
          <a:xfrm flipV="1">
            <a:off x="4030238" y="4494664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 userDrawn="1"/>
        </p:nvCxnSpPr>
        <p:spPr>
          <a:xfrm flipV="1">
            <a:off x="4030238" y="4845330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 userDrawn="1"/>
        </p:nvCxnSpPr>
        <p:spPr>
          <a:xfrm flipV="1">
            <a:off x="4030238" y="5211243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 userDrawn="1"/>
        </p:nvCxnSpPr>
        <p:spPr>
          <a:xfrm flipV="1">
            <a:off x="4030238" y="5561908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1837" y="1158043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3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631837" y="1516465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4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631837" y="1874887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5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631837" y="2233309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631837" y="2591731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7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631837" y="2950153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8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31837" y="3308575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9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31837" y="3666997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0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31837" y="4025419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1" name="Text Placeholder 5"/>
          <p:cNvSpPr>
            <a:spLocks noGrp="1"/>
          </p:cNvSpPr>
          <p:nvPr>
            <p:ph type="body" sz="quarter" idx="19"/>
          </p:nvPr>
        </p:nvSpPr>
        <p:spPr>
          <a:xfrm>
            <a:off x="631837" y="4383841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2" name="Text Placeholder 5"/>
          <p:cNvSpPr>
            <a:spLocks noGrp="1"/>
          </p:cNvSpPr>
          <p:nvPr>
            <p:ph type="body" sz="quarter" idx="20"/>
          </p:nvPr>
        </p:nvSpPr>
        <p:spPr>
          <a:xfrm>
            <a:off x="631837" y="4742263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3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631837" y="5100685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4" name="Text Placeholder 5"/>
          <p:cNvSpPr>
            <a:spLocks noGrp="1"/>
          </p:cNvSpPr>
          <p:nvPr>
            <p:ph type="body" sz="quarter" idx="22"/>
          </p:nvPr>
        </p:nvSpPr>
        <p:spPr>
          <a:xfrm>
            <a:off x="631837" y="5459108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3"/>
          </p:nvPr>
        </p:nvSpPr>
        <p:spPr>
          <a:xfrm>
            <a:off x="10320469" y="3068960"/>
            <a:ext cx="1598664" cy="950486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rgbClr val="0079C1"/>
                </a:solidFill>
              </a:defRPr>
            </a:lvl1pPr>
            <a:lvl2pPr marL="457200" indent="0">
              <a:buNone/>
              <a:defRPr sz="1050"/>
            </a:lvl2pPr>
            <a:lvl3pPr marL="914400" indent="0">
              <a:buNone/>
              <a:defRPr sz="105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6" name="Text Placeholder 8"/>
          <p:cNvSpPr>
            <a:spLocks noGrp="1"/>
          </p:cNvSpPr>
          <p:nvPr>
            <p:ph type="body" sz="quarter" idx="24"/>
          </p:nvPr>
        </p:nvSpPr>
        <p:spPr>
          <a:xfrm>
            <a:off x="6655869" y="2390329"/>
            <a:ext cx="2688297" cy="203694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050"/>
            </a:lvl2pPr>
            <a:lvl3pPr marL="914400" indent="0">
              <a:buNone/>
              <a:defRPr sz="105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151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5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000"/>
                            </p:stCondLst>
                            <p:childTnLst>
                              <p:par>
                                <p:cTn id="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5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900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9500"/>
                            </p:stCondLst>
                            <p:childTnLst>
                              <p:par>
                                <p:cTn id="9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1500"/>
                            </p:stCondLst>
                            <p:childTnLst>
                              <p:par>
                                <p:cTn id="1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9" grpId="0" animBg="1"/>
      <p:bldP spid="30" grpId="0" animBg="1"/>
      <p:bldP spid="6" grpId="0" animBg="1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3" grpId="0" uiExpand="1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4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5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6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7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8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9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0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1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3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4" grpId="0" uiExpand="1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 sty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 userDrawn="1"/>
        </p:nvSpPr>
        <p:spPr>
          <a:xfrm>
            <a:off x="6238996" y="997324"/>
            <a:ext cx="5321853" cy="916094"/>
          </a:xfrm>
          <a:prstGeom prst="rect">
            <a:avLst/>
          </a:prstGeom>
          <a:solidFill>
            <a:srgbClr val="FC66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sp>
        <p:nvSpPr>
          <p:cNvPr id="45" name="Rectangle 44"/>
          <p:cNvSpPr/>
          <p:nvPr userDrawn="1"/>
        </p:nvSpPr>
        <p:spPr>
          <a:xfrm>
            <a:off x="615758" y="997324"/>
            <a:ext cx="5321853" cy="916094"/>
          </a:xfrm>
          <a:prstGeom prst="rect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sp>
        <p:nvSpPr>
          <p:cNvPr id="46" name="Rectangle 45"/>
          <p:cNvSpPr/>
          <p:nvPr userDrawn="1"/>
        </p:nvSpPr>
        <p:spPr>
          <a:xfrm>
            <a:off x="615758" y="2140801"/>
            <a:ext cx="5321853" cy="3708671"/>
          </a:xfrm>
          <a:prstGeom prst="rect">
            <a:avLst/>
          </a:prstGeom>
          <a:solidFill>
            <a:srgbClr val="0079C1">
              <a:alpha val="5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sp>
        <p:nvSpPr>
          <p:cNvPr id="65" name="Rectangle 64"/>
          <p:cNvSpPr/>
          <p:nvPr userDrawn="1"/>
        </p:nvSpPr>
        <p:spPr>
          <a:xfrm>
            <a:off x="6238996" y="2140801"/>
            <a:ext cx="5321853" cy="3708671"/>
          </a:xfrm>
          <a:prstGeom prst="rect">
            <a:avLst/>
          </a:prstGeom>
          <a:solidFill>
            <a:srgbClr val="FC6621">
              <a:alpha val="3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76684" y="1113371"/>
            <a:ext cx="4800000" cy="684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900" b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1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499923" y="1113371"/>
            <a:ext cx="4800000" cy="684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900" b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76684" y="2374955"/>
            <a:ext cx="4800000" cy="324036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2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499923" y="2374955"/>
            <a:ext cx="4800000" cy="324036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1162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749301" y="260648"/>
            <a:ext cx="10699751" cy="72231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0"/>
          </p:nvPr>
        </p:nvSpPr>
        <p:spPr>
          <a:xfrm>
            <a:off x="749300" y="2708920"/>
            <a:ext cx="10699200" cy="3600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749300" y="1268413"/>
            <a:ext cx="10699200" cy="914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882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2" name="Group 1"/>
          <p:cNvGrpSpPr/>
          <p:nvPr userDrawn="1"/>
        </p:nvGrpSpPr>
        <p:grpSpPr>
          <a:xfrm>
            <a:off x="1679510" y="692696"/>
            <a:ext cx="8926543" cy="4878542"/>
            <a:chOff x="1115616" y="350658"/>
            <a:chExt cx="6694907" cy="4878542"/>
          </a:xfrm>
        </p:grpSpPr>
        <p:sp>
          <p:nvSpPr>
            <p:cNvPr id="3" name="Title 1"/>
            <p:cNvSpPr txBox="1">
              <a:spLocks/>
            </p:cNvSpPr>
            <p:nvPr userDrawn="1"/>
          </p:nvSpPr>
          <p:spPr bwMode="auto">
            <a:xfrm>
              <a:off x="1115616" y="1502786"/>
              <a:ext cx="6694907" cy="2808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1882" tIns="50941" rIns="101882" bIns="50941" anchor="ctr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600" b="0" i="0">
                  <a:solidFill>
                    <a:srgbClr val="0079C1"/>
                  </a:solidFill>
                  <a:latin typeface="Segoe UI" pitchFamily="34" charset="0"/>
                  <a:ea typeface="Segoe UI" pitchFamily="34" charset="0"/>
                  <a:cs typeface="Segoe UI" pitchFamily="34" charset="0"/>
                </a:defRPr>
              </a:lvl1pPr>
              <a:lvl2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rgbClr val="0079C1"/>
                  </a:solidFill>
                  <a:latin typeface="Arial" charset="0"/>
                </a:defRPr>
              </a:lvl2pPr>
              <a:lvl3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rgbClr val="0079C1"/>
                  </a:solidFill>
                  <a:latin typeface="Arial" charset="0"/>
                </a:defRPr>
              </a:lvl3pPr>
              <a:lvl4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rgbClr val="0079C1"/>
                  </a:solidFill>
                  <a:latin typeface="Arial" charset="0"/>
                </a:defRPr>
              </a:lvl4pPr>
              <a:lvl5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rgbClr val="0079C1"/>
                  </a:solidFill>
                  <a:latin typeface="Arial" charset="0"/>
                </a:defRPr>
              </a:lvl5pPr>
              <a:lvl6pPr marL="509412" algn="l" rtl="0" fontAlgn="base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chemeClr val="bg2"/>
                  </a:solidFill>
                  <a:latin typeface="Arial" charset="0"/>
                </a:defRPr>
              </a:lvl6pPr>
              <a:lvl7pPr marL="1018824" algn="l" rtl="0" fontAlgn="base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chemeClr val="bg2"/>
                  </a:solidFill>
                  <a:latin typeface="Arial" charset="0"/>
                </a:defRPr>
              </a:lvl7pPr>
              <a:lvl8pPr marL="1528237" algn="l" rtl="0" fontAlgn="base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chemeClr val="bg2"/>
                  </a:solidFill>
                  <a:latin typeface="Arial" charset="0"/>
                </a:defRPr>
              </a:lvl8pPr>
              <a:lvl9pPr marL="2037649" algn="l" rtl="0" fontAlgn="base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ru-RU" sz="1600" b="1" dirty="0">
                  <a:solidFill>
                    <a:srgbClr val="185097"/>
                  </a:solidFill>
                  <a:latin typeface="+mn-lt"/>
                </a:rPr>
                <a:t>Спасибо</a:t>
              </a:r>
              <a:r>
                <a:rPr lang="ru-RU" sz="1600" b="1" baseline="0" dirty="0">
                  <a:solidFill>
                    <a:srgbClr val="185097"/>
                  </a:solidFill>
                  <a:latin typeface="+mn-lt"/>
                </a:rPr>
                <a:t> за ваше внимание!</a:t>
              </a:r>
            </a:p>
            <a:p>
              <a:pPr algn="ctr">
                <a:lnSpc>
                  <a:spcPct val="150000"/>
                </a:lnSpc>
                <a:defRPr/>
              </a:pPr>
              <a:r>
                <a:rPr lang="ru-RU" sz="1600" baseline="0" dirty="0">
                  <a:solidFill>
                    <a:srgbClr val="272727"/>
                  </a:solidFill>
                  <a:latin typeface="+mn-lt"/>
                </a:rPr>
                <a:t>Мы готовы ответить на любые ваши вопросы</a:t>
              </a:r>
              <a:endParaRPr lang="en-US" sz="1600" baseline="0" dirty="0">
                <a:solidFill>
                  <a:srgbClr val="272727"/>
                </a:solidFill>
                <a:latin typeface="+mn-lt"/>
              </a:endParaRPr>
            </a:p>
            <a:p>
              <a:pPr algn="ctr">
                <a:lnSpc>
                  <a:spcPct val="150000"/>
                </a:lnSpc>
                <a:defRPr/>
              </a:pPr>
              <a:endParaRPr lang="en-US" sz="1600" baseline="0" dirty="0">
                <a:solidFill>
                  <a:srgbClr val="272727"/>
                </a:solidFill>
                <a:latin typeface="+mn-lt"/>
              </a:endParaRPr>
            </a:p>
            <a:p>
              <a:pPr algn="ctr">
                <a:lnSpc>
                  <a:spcPct val="150000"/>
                </a:lnSpc>
                <a:defRPr/>
              </a:pPr>
              <a:endParaRPr lang="en-US" sz="1600" baseline="0" dirty="0">
                <a:solidFill>
                  <a:srgbClr val="272727"/>
                </a:solidFill>
                <a:latin typeface="+mn-lt"/>
              </a:endParaRPr>
            </a:p>
            <a:p>
              <a:pPr algn="ctr">
                <a:lnSpc>
                  <a:spcPct val="150000"/>
                </a:lnSpc>
                <a:defRPr/>
              </a:pPr>
              <a:r>
                <a:rPr lang="en-US" sz="1600" baseline="0" dirty="0">
                  <a:solidFill>
                    <a:srgbClr val="272727"/>
                  </a:solidFill>
                  <a:latin typeface="+mn-lt"/>
                  <a:hlinkClick r:id="rId2"/>
                </a:rPr>
                <a:t>www.GFI-Software.ru</a:t>
              </a:r>
              <a:endParaRPr lang="en-US" sz="1600" baseline="0" dirty="0">
                <a:solidFill>
                  <a:srgbClr val="272727"/>
                </a:solidFill>
                <a:latin typeface="+mn-lt"/>
              </a:endParaRPr>
            </a:p>
            <a:p>
              <a:pPr algn="ctr">
                <a:lnSpc>
                  <a:spcPct val="150000"/>
                </a:lnSpc>
                <a:defRPr/>
              </a:pPr>
              <a:r>
                <a:rPr lang="en-US" sz="1600" baseline="0" dirty="0">
                  <a:solidFill>
                    <a:srgbClr val="272727"/>
                  </a:solidFill>
                  <a:latin typeface="+mn-lt"/>
                  <a:hlinkClick r:id="rId3"/>
                </a:rPr>
                <a:t>info@gfi-software.ru</a:t>
              </a:r>
              <a:r>
                <a:rPr lang="en-US" sz="1600" baseline="0" dirty="0">
                  <a:solidFill>
                    <a:srgbClr val="272727"/>
                  </a:solidFill>
                  <a:latin typeface="+mn-lt"/>
                </a:rPr>
                <a:t> </a:t>
              </a:r>
              <a:endParaRPr lang="ru-RU" sz="1600" baseline="0" dirty="0">
                <a:solidFill>
                  <a:srgbClr val="272727"/>
                </a:solidFill>
                <a:latin typeface="+mn-lt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2987824" y="350658"/>
              <a:ext cx="3168352" cy="765008"/>
            </a:xfrm>
            <a:prstGeom prst="rect">
              <a:avLst/>
            </a:prstGeom>
          </p:spPr>
        </p:pic>
        <p:pic>
          <p:nvPicPr>
            <p:cNvPr id="6" name="Picture 5" descr="GFI-Pillars.png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78306" y="4603822"/>
              <a:ext cx="4987388" cy="6253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36917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2766769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006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342900" marR="0" lvl="0" indent="-315468" algn="l">
              <a:lnSpc>
                <a:spcPct val="95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3024"/>
              <a:buFont typeface="Noto Sans Symbols"/>
              <a:buChar char="▪"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marR="0" lvl="1" indent="-294894" algn="l">
              <a:lnSpc>
                <a:spcPct val="110833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2592"/>
              <a:buFont typeface="Noto Sans Symbols"/>
              <a:buChar char="▪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74320" algn="l">
              <a:lnSpc>
                <a:spcPct val="133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Char char="▪"/>
              <a:defRPr sz="15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64033" algn="l">
              <a:lnSpc>
                <a:spcPct val="147777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944"/>
              <a:buFont typeface="Noto Sans Symbols"/>
              <a:buChar char="▪"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64033" algn="l">
              <a:lnSpc>
                <a:spcPct val="147777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944"/>
              <a:buFont typeface="Noto Sans Symbols"/>
              <a:buChar char="▪"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300" marR="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200" marR="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100" marR="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381000" y="365124"/>
            <a:ext cx="93133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3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3" name="Google Shape;23;p3"/>
          <p:cNvCxnSpPr/>
          <p:nvPr/>
        </p:nvCxnSpPr>
        <p:spPr>
          <a:xfrm>
            <a:off x="10553865" y="6388135"/>
            <a:ext cx="0" cy="333340"/>
          </a:xfrm>
          <a:prstGeom prst="straightConnector1">
            <a:avLst/>
          </a:prstGeom>
          <a:noFill/>
          <a:ln w="9525" cap="flat" cmpd="sng">
            <a:solidFill>
              <a:srgbClr val="E4E6E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5" name="Google Shape;25;p3"/>
          <p:cNvSpPr txBox="1"/>
          <p:nvPr/>
        </p:nvSpPr>
        <p:spPr>
          <a:xfrm>
            <a:off x="10668000" y="6431190"/>
            <a:ext cx="6858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89BA1"/>
              </a:buClr>
              <a:buSzPts val="800"/>
              <a:buFont typeface="Arial"/>
              <a:buNone/>
              <a:tabLst/>
              <a:defRPr/>
            </a:pPr>
            <a:fld id="{00000000-1234-1234-1234-123412341234}" type="slidenum">
              <a:rPr kumimoji="0" lang="en-US" sz="600" b="0" i="0" u="none" strike="noStrike" kern="0" cap="none" spc="0" normalizeH="0" baseline="0" noProof="0">
                <a:ln>
                  <a:noFill/>
                </a:ln>
                <a:solidFill>
                  <a:srgbClr val="989BA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89BA1"/>
                </a:buClr>
                <a:buSzPts val="800"/>
                <a:buFont typeface="Arial"/>
                <a:buNone/>
                <a:tabLst/>
                <a:defRPr/>
              </a:pPr>
              <a:t>‹#›</a:t>
            </a:fld>
            <a:endParaRPr kumimoji="0" sz="600" b="0" i="0" u="none" strike="noStrike" kern="0" cap="none" spc="0" normalizeH="0" baseline="0" noProof="0">
              <a:ln>
                <a:noFill/>
              </a:ln>
              <a:solidFill>
                <a:srgbClr val="989BA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590577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Break Slide">
  <p:cSld name="Section Break Slide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831851" y="2090302"/>
            <a:ext cx="594097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831851" y="3647097"/>
            <a:ext cx="5940972" cy="620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342900" marR="0" lvl="0" indent="-171450" algn="l">
              <a:lnSpc>
                <a:spcPct val="133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None/>
              <a:defRPr sz="15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marR="0" lvl="1" indent="-171450" algn="l">
              <a:lnSpc>
                <a:spcPct val="133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None/>
              <a:defRPr sz="1500" b="0" i="0" u="none" strike="noStrike" cap="none">
                <a:solidFill>
                  <a:srgbClr val="8D8F9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171450" algn="l">
              <a:lnSpc>
                <a:spcPct val="147777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944"/>
              <a:buFont typeface="Noto Sans Symbols"/>
              <a:buNone/>
              <a:defRPr sz="1350" b="0" i="0" u="none" strike="noStrike" cap="none">
                <a:solidFill>
                  <a:srgbClr val="8D8F9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171450" algn="l">
              <a:lnSpc>
                <a:spcPct val="16625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728"/>
              <a:buFont typeface="Noto Sans Symbols"/>
              <a:buNone/>
              <a:defRPr sz="1200" b="0" i="0" u="none" strike="noStrike" cap="none">
                <a:solidFill>
                  <a:srgbClr val="8D8F9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171450" algn="l">
              <a:lnSpc>
                <a:spcPct val="16625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728"/>
              <a:buFont typeface="Noto Sans Symbols"/>
              <a:buNone/>
              <a:defRPr sz="1200" b="0" i="0" u="none" strike="noStrike" cap="none">
                <a:solidFill>
                  <a:srgbClr val="8D8F9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D8F92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D8F9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300" marR="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D8F92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D8F9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200" marR="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D8F92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D8F9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100" marR="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D8F92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D8F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cxnSp>
        <p:nvCxnSpPr>
          <p:cNvPr id="31" name="Google Shape;31;p4"/>
          <p:cNvCxnSpPr/>
          <p:nvPr/>
        </p:nvCxnSpPr>
        <p:spPr>
          <a:xfrm>
            <a:off x="831851" y="3415863"/>
            <a:ext cx="4570467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2" name="Google Shape;32;p4"/>
          <p:cNvSpPr>
            <a:spLocks noGrp="1"/>
          </p:cNvSpPr>
          <p:nvPr>
            <p:ph type="pic" idx="2"/>
          </p:nvPr>
        </p:nvSpPr>
        <p:spPr>
          <a:xfrm>
            <a:off x="7472364" y="0"/>
            <a:ext cx="4719637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5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3024"/>
              <a:buFont typeface="Noto Sans Symbols"/>
              <a:buChar char="▪"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10833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2592"/>
              <a:buFont typeface="Noto Sans Symbols"/>
              <a:buChar char="▪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33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Char char="▪"/>
              <a:defRPr sz="15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47777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944"/>
              <a:buFont typeface="Noto Sans Symbols"/>
              <a:buChar char="▪"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47777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944"/>
              <a:buFont typeface="Noto Sans Symbols"/>
              <a:buChar char="▪"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296591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ith Title" type="titleOnly">
  <p:cSld name="Blank with Titl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006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381000" y="365124"/>
            <a:ext cx="93133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3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6" name="Google Shape;36;p5"/>
          <p:cNvCxnSpPr/>
          <p:nvPr/>
        </p:nvCxnSpPr>
        <p:spPr>
          <a:xfrm>
            <a:off x="10553865" y="6388135"/>
            <a:ext cx="0" cy="333340"/>
          </a:xfrm>
          <a:prstGeom prst="straightConnector1">
            <a:avLst/>
          </a:prstGeom>
          <a:noFill/>
          <a:ln w="9525" cap="flat" cmpd="sng">
            <a:solidFill>
              <a:srgbClr val="E4E6E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8" name="Google Shape;38;p5"/>
          <p:cNvSpPr txBox="1"/>
          <p:nvPr/>
        </p:nvSpPr>
        <p:spPr>
          <a:xfrm>
            <a:off x="10668000" y="6431190"/>
            <a:ext cx="6858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89BA1"/>
              </a:buClr>
              <a:buSzPts val="800"/>
              <a:buFont typeface="Arial"/>
              <a:buNone/>
              <a:tabLst/>
              <a:defRPr/>
            </a:pPr>
            <a:fld id="{00000000-1234-1234-1234-123412341234}" type="slidenum">
              <a:rPr kumimoji="0" lang="en-US" sz="600" b="0" i="0" u="none" strike="noStrike" kern="0" cap="none" spc="0" normalizeH="0" baseline="0" noProof="0">
                <a:ln>
                  <a:noFill/>
                </a:ln>
                <a:solidFill>
                  <a:srgbClr val="989BA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89BA1"/>
                </a:buClr>
                <a:buSzPts val="800"/>
                <a:buFont typeface="Arial"/>
                <a:buNone/>
                <a:tabLst/>
                <a:defRPr/>
              </a:pPr>
              <a:t>‹#›</a:t>
            </a:fld>
            <a:endParaRPr kumimoji="0" sz="600" b="0" i="0" u="none" strike="noStrike" kern="0" cap="none" spc="0" normalizeH="0" baseline="0" noProof="0">
              <a:ln>
                <a:noFill/>
              </a:ln>
              <a:solidFill>
                <a:srgbClr val="989BA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" name="Google Shape;39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9261" y="6313467"/>
            <a:ext cx="593347" cy="3662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9877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ragraph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749299" y="1125304"/>
            <a:ext cx="10708800" cy="5040000"/>
          </a:xfrm>
          <a:ln>
            <a:noFill/>
          </a:ln>
        </p:spPr>
        <p:txBody>
          <a:bodyPr/>
          <a:lstStyle>
            <a:lvl1pPr marL="0" indent="0">
              <a:buNone/>
              <a:defRPr/>
            </a:lvl1pPr>
            <a:lvl2pPr marL="268287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5568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749299" y="1125304"/>
            <a:ext cx="10708800" cy="5040000"/>
          </a:xfrm>
          <a:ln>
            <a:noFill/>
          </a:ln>
        </p:spPr>
        <p:txBody>
          <a:bodyPr/>
          <a:lstStyle>
            <a:lvl2pPr marL="444500" indent="-176213"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7349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7395634" y="1962151"/>
            <a:ext cx="4002617" cy="33051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081617" y="1962151"/>
            <a:ext cx="6161616" cy="33051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749299" y="1125304"/>
            <a:ext cx="10708800" cy="5040000"/>
          </a:xfrm>
          <a:ln>
            <a:noFill/>
          </a:ln>
        </p:spPr>
        <p:txBody>
          <a:bodyPr/>
          <a:lstStyle>
            <a:lvl2pPr marL="444500" indent="-176213"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275733" y="5362762"/>
            <a:ext cx="4152900" cy="277812"/>
          </a:xfrm>
        </p:spPr>
        <p:txBody>
          <a:bodyPr>
            <a:noAutofit/>
          </a:bodyPr>
          <a:lstStyle>
            <a:lvl1pPr marL="0" indent="0">
              <a:buNone/>
              <a:defRPr sz="1000">
                <a:solidFill>
                  <a:srgbClr val="999999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960594" y="5362762"/>
            <a:ext cx="4152901" cy="277812"/>
          </a:xfr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rgbClr val="999999"/>
                </a:solidFill>
              </a:defRPr>
            </a:lvl1pPr>
            <a:lvl2pPr marL="268287" indent="0">
              <a:buNone/>
              <a:defRPr sz="1200"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1047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 sty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 Placeholder 3"/>
          <p:cNvSpPr>
            <a:spLocks noGrp="1"/>
          </p:cNvSpPr>
          <p:nvPr>
            <p:ph type="body" sz="quarter" idx="19"/>
          </p:nvPr>
        </p:nvSpPr>
        <p:spPr>
          <a:xfrm>
            <a:off x="8268657" y="5459852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Oval 8"/>
          <p:cNvSpPr/>
          <p:nvPr userDrawn="1"/>
        </p:nvSpPr>
        <p:spPr>
          <a:xfrm>
            <a:off x="615758" y="1231262"/>
            <a:ext cx="3078788" cy="2241176"/>
          </a:xfrm>
          <a:prstGeom prst="ellipse">
            <a:avLst/>
          </a:prstGeom>
          <a:solidFill>
            <a:srgbClr val="0079C1">
              <a:alpha val="34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srgbClr val="0079C1"/>
              </a:solidFill>
            </a:endParaRPr>
          </a:p>
        </p:txBody>
      </p:sp>
      <p:sp>
        <p:nvSpPr>
          <p:cNvPr id="12" name="Oval 11"/>
          <p:cNvSpPr/>
          <p:nvPr userDrawn="1"/>
        </p:nvSpPr>
        <p:spPr>
          <a:xfrm>
            <a:off x="4544291" y="1231262"/>
            <a:ext cx="3078788" cy="2241176"/>
          </a:xfrm>
          <a:prstGeom prst="ellipse">
            <a:avLst/>
          </a:prstGeom>
          <a:solidFill>
            <a:srgbClr val="0079C1">
              <a:alpha val="6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Oval 12"/>
          <p:cNvSpPr/>
          <p:nvPr userDrawn="1"/>
        </p:nvSpPr>
        <p:spPr>
          <a:xfrm>
            <a:off x="8482061" y="1231262"/>
            <a:ext cx="3078788" cy="2241176"/>
          </a:xfrm>
          <a:prstGeom prst="ellipse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cxnSp>
        <p:nvCxnSpPr>
          <p:cNvPr id="23" name="Straight Connector 22"/>
          <p:cNvCxnSpPr/>
          <p:nvPr userDrawn="1"/>
        </p:nvCxnSpPr>
        <p:spPr>
          <a:xfrm flipH="1">
            <a:off x="2142838" y="36726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 userDrawn="1"/>
        </p:nvCxnSpPr>
        <p:spPr>
          <a:xfrm flipH="1">
            <a:off x="6090772" y="36726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 userDrawn="1"/>
        </p:nvCxnSpPr>
        <p:spPr>
          <a:xfrm flipH="1">
            <a:off x="10007291" y="36726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 userDrawn="1"/>
        </p:nvCxnSpPr>
        <p:spPr>
          <a:xfrm flipH="1">
            <a:off x="2142838" y="48918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 userDrawn="1"/>
        </p:nvCxnSpPr>
        <p:spPr>
          <a:xfrm flipH="1">
            <a:off x="6090772" y="48918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 userDrawn="1"/>
        </p:nvCxnSpPr>
        <p:spPr>
          <a:xfrm flipH="1">
            <a:off x="10007291" y="48918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15758" y="2093860"/>
            <a:ext cx="3078788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8489821" y="2093860"/>
            <a:ext cx="3078788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4553823" y="2093860"/>
            <a:ext cx="3078788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1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360173" y="4267199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8268657" y="4267199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426983" y="4267199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431371" y="5459852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4360173" y="5459852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58123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animBg="1"/>
      <p:bldP spid="13" grpId="0" animBg="1"/>
      <p:bldP spid="29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 sty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 userDrawn="1"/>
        </p:nvSpPr>
        <p:spPr>
          <a:xfrm>
            <a:off x="6253019" y="3684427"/>
            <a:ext cx="5307831" cy="2236728"/>
          </a:xfrm>
          <a:prstGeom prst="rect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 userDrawn="1"/>
        </p:nvSpPr>
        <p:spPr>
          <a:xfrm>
            <a:off x="615758" y="1214684"/>
            <a:ext cx="5307831" cy="2236728"/>
          </a:xfrm>
          <a:prstGeom prst="rect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40872" y="1998879"/>
            <a:ext cx="4857600" cy="720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9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2" name="Rectangle 21"/>
          <p:cNvSpPr/>
          <p:nvPr userDrawn="1"/>
        </p:nvSpPr>
        <p:spPr>
          <a:xfrm>
            <a:off x="6253019" y="1214684"/>
            <a:ext cx="5307831" cy="2236728"/>
          </a:xfrm>
          <a:prstGeom prst="rect">
            <a:avLst/>
          </a:prstGeom>
          <a:solidFill>
            <a:srgbClr val="0079C1">
              <a:alpha val="5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2" name="Rectangle 31"/>
          <p:cNvSpPr/>
          <p:nvPr userDrawn="1"/>
        </p:nvSpPr>
        <p:spPr>
          <a:xfrm>
            <a:off x="615758" y="3684427"/>
            <a:ext cx="5307831" cy="2236728"/>
          </a:xfrm>
          <a:prstGeom prst="rect">
            <a:avLst/>
          </a:prstGeom>
          <a:solidFill>
            <a:srgbClr val="0079C1">
              <a:alpha val="5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4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840872" y="4442791"/>
            <a:ext cx="4857600" cy="720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9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5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478133" y="1973048"/>
            <a:ext cx="4857600" cy="720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9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6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478987" y="4442791"/>
            <a:ext cx="4855895" cy="720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9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65663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22" grpId="0" animBg="1"/>
      <p:bldP spid="32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 sty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6308209" y="2177262"/>
            <a:ext cx="3383617" cy="2463074"/>
          </a:xfrm>
          <a:prstGeom prst="rect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9" name="Isosceles Triangle 28"/>
          <p:cNvSpPr/>
          <p:nvPr userDrawn="1"/>
        </p:nvSpPr>
        <p:spPr>
          <a:xfrm rot="5400000">
            <a:off x="5655858" y="3263515"/>
            <a:ext cx="486114" cy="323733"/>
          </a:xfrm>
          <a:prstGeom prst="triangle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0" name="Isosceles Triangle 29"/>
          <p:cNvSpPr/>
          <p:nvPr userDrawn="1"/>
        </p:nvSpPr>
        <p:spPr>
          <a:xfrm rot="5400000">
            <a:off x="9835000" y="3263515"/>
            <a:ext cx="486114" cy="323733"/>
          </a:xfrm>
          <a:prstGeom prst="triangle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cxnSp>
        <p:nvCxnSpPr>
          <p:cNvPr id="36" name="Straight Connector 35"/>
          <p:cNvCxnSpPr>
            <a:endCxn id="29" idx="3"/>
          </p:cNvCxnSpPr>
          <p:nvPr userDrawn="1"/>
        </p:nvCxnSpPr>
        <p:spPr>
          <a:xfrm flipV="1">
            <a:off x="4030237" y="3425382"/>
            <a:ext cx="1706811" cy="214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 userDrawn="1"/>
        </p:nvCxnSpPr>
        <p:spPr>
          <a:xfrm>
            <a:off x="5349707" y="1251447"/>
            <a:ext cx="0" cy="4311052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 userDrawn="1"/>
        </p:nvCxnSpPr>
        <p:spPr>
          <a:xfrm flipV="1">
            <a:off x="4030238" y="1251448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 userDrawn="1"/>
        </p:nvCxnSpPr>
        <p:spPr>
          <a:xfrm flipV="1">
            <a:off x="4030238" y="1640229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 userDrawn="1"/>
        </p:nvCxnSpPr>
        <p:spPr>
          <a:xfrm flipV="1">
            <a:off x="4030238" y="1975648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 userDrawn="1"/>
        </p:nvCxnSpPr>
        <p:spPr>
          <a:xfrm flipV="1">
            <a:off x="4030238" y="2356807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 userDrawn="1"/>
        </p:nvCxnSpPr>
        <p:spPr>
          <a:xfrm flipV="1">
            <a:off x="4030238" y="2715096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 userDrawn="1"/>
        </p:nvCxnSpPr>
        <p:spPr>
          <a:xfrm flipV="1">
            <a:off x="4030238" y="3065763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 userDrawn="1"/>
        </p:nvCxnSpPr>
        <p:spPr>
          <a:xfrm flipV="1">
            <a:off x="4030238" y="3778086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 userDrawn="1"/>
        </p:nvCxnSpPr>
        <p:spPr>
          <a:xfrm flipV="1">
            <a:off x="4030238" y="4136375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 userDrawn="1"/>
        </p:nvCxnSpPr>
        <p:spPr>
          <a:xfrm flipV="1">
            <a:off x="4030238" y="4494664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 userDrawn="1"/>
        </p:nvCxnSpPr>
        <p:spPr>
          <a:xfrm flipV="1">
            <a:off x="4030238" y="4845330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 userDrawn="1"/>
        </p:nvCxnSpPr>
        <p:spPr>
          <a:xfrm flipV="1">
            <a:off x="4030238" y="5211243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 userDrawn="1"/>
        </p:nvCxnSpPr>
        <p:spPr>
          <a:xfrm flipV="1">
            <a:off x="4030238" y="5561908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1837" y="1158043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3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631837" y="1516465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4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631837" y="1874887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5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631837" y="2233309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631837" y="2591731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7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631837" y="2950153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8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31837" y="3308575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9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31837" y="3666997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0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31837" y="4025419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1" name="Text Placeholder 5"/>
          <p:cNvSpPr>
            <a:spLocks noGrp="1"/>
          </p:cNvSpPr>
          <p:nvPr>
            <p:ph type="body" sz="quarter" idx="19"/>
          </p:nvPr>
        </p:nvSpPr>
        <p:spPr>
          <a:xfrm>
            <a:off x="631837" y="4383841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2" name="Text Placeholder 5"/>
          <p:cNvSpPr>
            <a:spLocks noGrp="1"/>
          </p:cNvSpPr>
          <p:nvPr>
            <p:ph type="body" sz="quarter" idx="20"/>
          </p:nvPr>
        </p:nvSpPr>
        <p:spPr>
          <a:xfrm>
            <a:off x="631837" y="4742263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3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631837" y="5100685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4" name="Text Placeholder 5"/>
          <p:cNvSpPr>
            <a:spLocks noGrp="1"/>
          </p:cNvSpPr>
          <p:nvPr>
            <p:ph type="body" sz="quarter" idx="22"/>
          </p:nvPr>
        </p:nvSpPr>
        <p:spPr>
          <a:xfrm>
            <a:off x="631837" y="5459108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3"/>
          </p:nvPr>
        </p:nvSpPr>
        <p:spPr>
          <a:xfrm>
            <a:off x="10320469" y="3068960"/>
            <a:ext cx="1598664" cy="950486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rgbClr val="0079C1"/>
                </a:solidFill>
              </a:defRPr>
            </a:lvl1pPr>
            <a:lvl2pPr marL="457200" indent="0">
              <a:buNone/>
              <a:defRPr sz="1050"/>
            </a:lvl2pPr>
            <a:lvl3pPr marL="914400" indent="0">
              <a:buNone/>
              <a:defRPr sz="105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6" name="Text Placeholder 8"/>
          <p:cNvSpPr>
            <a:spLocks noGrp="1"/>
          </p:cNvSpPr>
          <p:nvPr>
            <p:ph type="body" sz="quarter" idx="24"/>
          </p:nvPr>
        </p:nvSpPr>
        <p:spPr>
          <a:xfrm>
            <a:off x="6655869" y="2390329"/>
            <a:ext cx="2688297" cy="203694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050"/>
            </a:lvl2pPr>
            <a:lvl3pPr marL="914400" indent="0">
              <a:buNone/>
              <a:defRPr sz="105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7759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5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000"/>
                            </p:stCondLst>
                            <p:childTnLst>
                              <p:par>
                                <p:cTn id="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5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900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9500"/>
                            </p:stCondLst>
                            <p:childTnLst>
                              <p:par>
                                <p:cTn id="9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1500"/>
                            </p:stCondLst>
                            <p:childTnLst>
                              <p:par>
                                <p:cTn id="1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9" grpId="0" animBg="1"/>
      <p:bldP spid="30" grpId="0" animBg="1"/>
      <p:bldP spid="6" grpId="0" animBg="1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3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4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5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6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7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8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9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0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1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3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4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 sty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 userDrawn="1"/>
        </p:nvSpPr>
        <p:spPr>
          <a:xfrm>
            <a:off x="6238996" y="997324"/>
            <a:ext cx="5321853" cy="916094"/>
          </a:xfrm>
          <a:prstGeom prst="rect">
            <a:avLst/>
          </a:prstGeom>
          <a:solidFill>
            <a:srgbClr val="FC66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5" name="Rectangle 44"/>
          <p:cNvSpPr/>
          <p:nvPr userDrawn="1"/>
        </p:nvSpPr>
        <p:spPr>
          <a:xfrm>
            <a:off x="615758" y="997324"/>
            <a:ext cx="5321853" cy="916094"/>
          </a:xfrm>
          <a:prstGeom prst="rect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6" name="Rectangle 45"/>
          <p:cNvSpPr/>
          <p:nvPr userDrawn="1"/>
        </p:nvSpPr>
        <p:spPr>
          <a:xfrm>
            <a:off x="615758" y="2140801"/>
            <a:ext cx="5321853" cy="3708671"/>
          </a:xfrm>
          <a:prstGeom prst="rect">
            <a:avLst/>
          </a:prstGeom>
          <a:solidFill>
            <a:srgbClr val="0079C1">
              <a:alpha val="5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5" name="Rectangle 64"/>
          <p:cNvSpPr/>
          <p:nvPr userDrawn="1"/>
        </p:nvSpPr>
        <p:spPr>
          <a:xfrm>
            <a:off x="6238996" y="2140801"/>
            <a:ext cx="5321853" cy="3708671"/>
          </a:xfrm>
          <a:prstGeom prst="rect">
            <a:avLst/>
          </a:prstGeom>
          <a:solidFill>
            <a:srgbClr val="FC6621">
              <a:alpha val="3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76684" y="1113371"/>
            <a:ext cx="4800000" cy="684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900" b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1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499923" y="1113371"/>
            <a:ext cx="4800000" cy="684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900" b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76684" y="2374955"/>
            <a:ext cx="4800000" cy="324036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2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499923" y="2374955"/>
            <a:ext cx="4800000" cy="324036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946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29.xml"/><Relationship Id="rId16" Type="http://schemas.openxmlformats.org/officeDocument/2006/relationships/theme" Target="../theme/theme2.xml"/><Relationship Id="rId17" Type="http://schemas.openxmlformats.org/officeDocument/2006/relationships/image" Target="../media/image1.emf"/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749301" y="1090799"/>
            <a:ext cx="10708217" cy="5040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2" name="Title Placeholder 11"/>
          <p:cNvSpPr>
            <a:spLocks noGrp="1"/>
          </p:cNvSpPr>
          <p:nvPr>
            <p:ph type="title"/>
          </p:nvPr>
        </p:nvSpPr>
        <p:spPr>
          <a:xfrm>
            <a:off x="749301" y="260648"/>
            <a:ext cx="10699751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10482263" y="6499341"/>
            <a:ext cx="1374377" cy="170019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636002" y="6453336"/>
            <a:ext cx="48926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CCCCCC"/>
                </a:solidFill>
              </a:rPr>
              <a:t>Smartly engineered   |   Trusted experience   |   Right sized solutions   |   Security excellence</a:t>
            </a:r>
          </a:p>
        </p:txBody>
      </p:sp>
    </p:spTree>
    <p:extLst>
      <p:ext uri="{BB962C8B-B14F-4D97-AF65-F5344CB8AC3E}">
        <p14:creationId xmlns:p14="http://schemas.microsoft.com/office/powerpoint/2010/main" val="2859273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5" r:id="rId12"/>
    <p:sldLayoutId id="2147483698" r:id="rId13"/>
    <p:sldLayoutId id="2147483715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2100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6213" indent="-176213" algn="l" defTabSz="914400" rtl="0" eaLnBrk="1" latinLnBrk="0" hangingPunct="1">
        <a:spcBef>
          <a:spcPct val="20000"/>
        </a:spcBef>
        <a:buClr>
          <a:srgbClr val="0079C1"/>
        </a:buClr>
        <a:buSzPct val="100000"/>
        <a:buFont typeface="Lucida Grande"/>
        <a:buChar char="›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34988" indent="-357188" algn="l" defTabSz="914400" rtl="0" eaLnBrk="1" latinLnBrk="0" hangingPunct="1">
        <a:spcBef>
          <a:spcPct val="20000"/>
        </a:spcBef>
        <a:buClr>
          <a:srgbClr val="0079C1"/>
        </a:buClr>
        <a:buSzPct val="90000"/>
        <a:buFont typeface="Lucida Grande"/>
        <a:buChar char="●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98525" indent="-363538" algn="l" defTabSz="914400" rtl="0" eaLnBrk="1" latinLnBrk="0" hangingPunct="1">
        <a:spcBef>
          <a:spcPct val="20000"/>
        </a:spcBef>
        <a:buClr>
          <a:srgbClr val="0079C1"/>
        </a:buClr>
        <a:buSzPct val="95000"/>
        <a:buFont typeface="Lucida Grande"/>
        <a:buChar char="○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255713" indent="-357188" algn="l" defTabSz="914400" rtl="0" eaLnBrk="1" latinLnBrk="0" hangingPunct="1">
        <a:spcBef>
          <a:spcPct val="20000"/>
        </a:spcBef>
        <a:buClr>
          <a:srgbClr val="0079C1"/>
        </a:buClr>
        <a:buSzPct val="95000"/>
        <a:buFont typeface="Lucida Grande"/>
        <a:buChar char="■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12900" indent="-357188" algn="l" defTabSz="914400" rtl="0" eaLnBrk="1" latinLnBrk="0" hangingPunct="1">
        <a:spcBef>
          <a:spcPct val="20000"/>
        </a:spcBef>
        <a:buClr>
          <a:srgbClr val="0079C1"/>
        </a:buClr>
        <a:buSzPct val="95000"/>
        <a:buFont typeface="Lucida Grande"/>
        <a:buChar char="□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749301" y="1090799"/>
            <a:ext cx="10708217" cy="5040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2" name="Title Placeholder 11"/>
          <p:cNvSpPr>
            <a:spLocks noGrp="1"/>
          </p:cNvSpPr>
          <p:nvPr>
            <p:ph type="title"/>
          </p:nvPr>
        </p:nvSpPr>
        <p:spPr>
          <a:xfrm>
            <a:off x="749301" y="260648"/>
            <a:ext cx="10699751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10224459" y="6499341"/>
            <a:ext cx="1632181" cy="170019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636002" y="6453336"/>
            <a:ext cx="48926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CCCCCC"/>
                </a:solidFill>
              </a:rPr>
              <a:t>Smartly</a:t>
            </a:r>
            <a:r>
              <a:rPr lang="en-US" sz="900" baseline="0" dirty="0">
                <a:solidFill>
                  <a:srgbClr val="CCCCCC"/>
                </a:solidFill>
              </a:rPr>
              <a:t> engineered   |   Trusted experience   |   Right sized solutions   |   Security excellence</a:t>
            </a:r>
            <a:endParaRPr lang="en-US" sz="900" dirty="0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202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2100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6213" indent="-176213" algn="l" defTabSz="914400" rtl="0" eaLnBrk="1" latinLnBrk="0" hangingPunct="1">
        <a:spcBef>
          <a:spcPct val="20000"/>
        </a:spcBef>
        <a:buClr>
          <a:srgbClr val="0079C1"/>
        </a:buClr>
        <a:buSzPct val="100000"/>
        <a:buFont typeface="Lucida Grande"/>
        <a:buChar char="›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34988" indent="-357188" algn="l" defTabSz="914400" rtl="0" eaLnBrk="1" latinLnBrk="0" hangingPunct="1">
        <a:spcBef>
          <a:spcPct val="20000"/>
        </a:spcBef>
        <a:buClr>
          <a:srgbClr val="0079C1"/>
        </a:buClr>
        <a:buSzPct val="90000"/>
        <a:buFont typeface="Lucida Grande"/>
        <a:buChar char="●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98525" indent="-363538" algn="l" defTabSz="914400" rtl="0" eaLnBrk="1" latinLnBrk="0" hangingPunct="1">
        <a:spcBef>
          <a:spcPct val="20000"/>
        </a:spcBef>
        <a:buClr>
          <a:srgbClr val="0079C1"/>
        </a:buClr>
        <a:buSzPct val="95000"/>
        <a:buFont typeface="Lucida Grande"/>
        <a:buChar char="○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255713" indent="-357188" algn="l" defTabSz="914400" rtl="0" eaLnBrk="1" latinLnBrk="0" hangingPunct="1">
        <a:spcBef>
          <a:spcPct val="20000"/>
        </a:spcBef>
        <a:buClr>
          <a:srgbClr val="0079C1"/>
        </a:buClr>
        <a:buSzPct val="95000"/>
        <a:buFont typeface="Lucida Grande"/>
        <a:buChar char="■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12900" indent="-357188" algn="l" defTabSz="914400" rtl="0" eaLnBrk="1" latinLnBrk="0" hangingPunct="1">
        <a:spcBef>
          <a:spcPct val="20000"/>
        </a:spcBef>
        <a:buClr>
          <a:srgbClr val="0079C1"/>
        </a:buClr>
        <a:buSzPct val="95000"/>
        <a:buFont typeface="Lucida Grande"/>
        <a:buChar char="□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4" Type="http://schemas.openxmlformats.org/officeDocument/2006/relationships/image" Target="../media/image38.emf"/><Relationship Id="rId5" Type="http://schemas.openxmlformats.org/officeDocument/2006/relationships/image" Target="../media/image39.emf"/><Relationship Id="rId6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6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7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8.emf"/></Relationships>
</file>

<file path=ppt/slides/_rels/slide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6.jpeg"/><Relationship Id="rId12" Type="http://schemas.openxmlformats.org/officeDocument/2006/relationships/image" Target="../media/image17.jpeg"/><Relationship Id="rId13" Type="http://schemas.openxmlformats.org/officeDocument/2006/relationships/image" Target="../media/image18.tif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jpeg"/><Relationship Id="rId7" Type="http://schemas.openxmlformats.org/officeDocument/2006/relationships/image" Target="../media/image12.jpeg"/><Relationship Id="rId8" Type="http://schemas.openxmlformats.org/officeDocument/2006/relationships/image" Target="../media/image13.jpeg"/><Relationship Id="rId9" Type="http://schemas.openxmlformats.org/officeDocument/2006/relationships/image" Target="../media/image14.jpeg"/><Relationship Id="rId10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2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33.png"/><Relationship Id="rId3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33.png"/><Relationship Id="rId3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33.png"/><Relationship Id="rId3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4" Type="http://schemas.openxmlformats.org/officeDocument/2006/relationships/image" Target="../media/image54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5.PNG"/><Relationship Id="rId3" Type="http://schemas.openxmlformats.org/officeDocument/2006/relationships/image" Target="../media/image56.png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image" Target="../media/image62.png"/><Relationship Id="rId20" Type="http://schemas.openxmlformats.org/officeDocument/2006/relationships/image" Target="../media/image73.png"/><Relationship Id="rId10" Type="http://schemas.openxmlformats.org/officeDocument/2006/relationships/image" Target="../media/image63.png"/><Relationship Id="rId11" Type="http://schemas.openxmlformats.org/officeDocument/2006/relationships/image" Target="../media/image64.png"/><Relationship Id="rId12" Type="http://schemas.openxmlformats.org/officeDocument/2006/relationships/image" Target="../media/image65.png"/><Relationship Id="rId13" Type="http://schemas.openxmlformats.org/officeDocument/2006/relationships/image" Target="../media/image66.png"/><Relationship Id="rId14" Type="http://schemas.openxmlformats.org/officeDocument/2006/relationships/image" Target="../media/image67.png"/><Relationship Id="rId15" Type="http://schemas.openxmlformats.org/officeDocument/2006/relationships/image" Target="../media/image68.png"/><Relationship Id="rId16" Type="http://schemas.openxmlformats.org/officeDocument/2006/relationships/image" Target="../media/image69.png"/><Relationship Id="rId17" Type="http://schemas.openxmlformats.org/officeDocument/2006/relationships/image" Target="../media/image70.png"/><Relationship Id="rId18" Type="http://schemas.openxmlformats.org/officeDocument/2006/relationships/image" Target="../media/image71.png"/><Relationship Id="rId19" Type="http://schemas.openxmlformats.org/officeDocument/2006/relationships/image" Target="../media/image72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2.png"/><Relationship Id="rId3" Type="http://schemas.openxmlformats.org/officeDocument/2006/relationships/image" Target="../media/image53.png"/><Relationship Id="rId4" Type="http://schemas.openxmlformats.org/officeDocument/2006/relationships/image" Target="../media/image57.png"/><Relationship Id="rId5" Type="http://schemas.openxmlformats.org/officeDocument/2006/relationships/image" Target="../media/image58.png"/><Relationship Id="rId6" Type="http://schemas.openxmlformats.org/officeDocument/2006/relationships/image" Target="../media/image59.png"/><Relationship Id="rId7" Type="http://schemas.openxmlformats.org/officeDocument/2006/relationships/image" Target="../media/image60.tiff"/><Relationship Id="rId8" Type="http://schemas.openxmlformats.org/officeDocument/2006/relationships/image" Target="../media/image61.tiff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image" Target="../media/image61.tiff"/><Relationship Id="rId20" Type="http://schemas.openxmlformats.org/officeDocument/2006/relationships/image" Target="../media/image77.png"/><Relationship Id="rId21" Type="http://schemas.openxmlformats.org/officeDocument/2006/relationships/image" Target="../media/image78.png"/><Relationship Id="rId10" Type="http://schemas.openxmlformats.org/officeDocument/2006/relationships/image" Target="../media/image62.png"/><Relationship Id="rId11" Type="http://schemas.openxmlformats.org/officeDocument/2006/relationships/image" Target="../media/image63.png"/><Relationship Id="rId12" Type="http://schemas.openxmlformats.org/officeDocument/2006/relationships/image" Target="../media/image64.png"/><Relationship Id="rId13" Type="http://schemas.openxmlformats.org/officeDocument/2006/relationships/image" Target="../media/image65.png"/><Relationship Id="rId14" Type="http://schemas.openxmlformats.org/officeDocument/2006/relationships/image" Target="../media/image66.png"/><Relationship Id="rId15" Type="http://schemas.openxmlformats.org/officeDocument/2006/relationships/image" Target="../media/image67.png"/><Relationship Id="rId16" Type="http://schemas.openxmlformats.org/officeDocument/2006/relationships/image" Target="../media/image68.png"/><Relationship Id="rId17" Type="http://schemas.openxmlformats.org/officeDocument/2006/relationships/image" Target="../media/image74.png"/><Relationship Id="rId18" Type="http://schemas.openxmlformats.org/officeDocument/2006/relationships/image" Target="../media/image75.png"/><Relationship Id="rId19" Type="http://schemas.openxmlformats.org/officeDocument/2006/relationships/image" Target="../media/image76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2.png"/><Relationship Id="rId4" Type="http://schemas.openxmlformats.org/officeDocument/2006/relationships/image" Target="../media/image53.png"/><Relationship Id="rId5" Type="http://schemas.openxmlformats.org/officeDocument/2006/relationships/image" Target="../media/image57.png"/><Relationship Id="rId6" Type="http://schemas.openxmlformats.org/officeDocument/2006/relationships/image" Target="../media/image58.png"/><Relationship Id="rId7" Type="http://schemas.openxmlformats.org/officeDocument/2006/relationships/image" Target="../media/image59.png"/><Relationship Id="rId8" Type="http://schemas.openxmlformats.org/officeDocument/2006/relationships/image" Target="../media/image60.tiff"/></Relationships>
</file>

<file path=ppt/slides/_rels/slide2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86.jpeg"/><Relationship Id="rId12" Type="http://schemas.openxmlformats.org/officeDocument/2006/relationships/image" Target="../media/image87.png"/><Relationship Id="rId13" Type="http://schemas.openxmlformats.org/officeDocument/2006/relationships/image" Target="../media/image88.png"/><Relationship Id="rId14" Type="http://schemas.openxmlformats.org/officeDocument/2006/relationships/image" Target="../media/image89.jpeg"/><Relationship Id="rId15" Type="http://schemas.openxmlformats.org/officeDocument/2006/relationships/image" Target="../media/image90.jpeg"/><Relationship Id="rId1" Type="http://schemas.openxmlformats.org/officeDocument/2006/relationships/slideLayout" Target="../slideLayouts/slideLayout29.xml"/><Relationship Id="rId2" Type="http://schemas.openxmlformats.org/officeDocument/2006/relationships/image" Target="../media/image79.png"/><Relationship Id="rId3" Type="http://schemas.openxmlformats.org/officeDocument/2006/relationships/image" Target="../media/image80.png"/><Relationship Id="rId4" Type="http://schemas.openxmlformats.org/officeDocument/2006/relationships/image" Target="../media/image81.tiff"/><Relationship Id="rId5" Type="http://schemas.openxmlformats.org/officeDocument/2006/relationships/image" Target="../media/image82.png"/><Relationship Id="rId6" Type="http://schemas.openxmlformats.org/officeDocument/2006/relationships/image" Target="../media/image59.png"/><Relationship Id="rId7" Type="http://schemas.openxmlformats.org/officeDocument/2006/relationships/image" Target="../media/image61.tiff"/><Relationship Id="rId8" Type="http://schemas.openxmlformats.org/officeDocument/2006/relationships/image" Target="../media/image83.png"/><Relationship Id="rId9" Type="http://schemas.openxmlformats.org/officeDocument/2006/relationships/image" Target="../media/image84.jpeg"/><Relationship Id="rId10" Type="http://schemas.openxmlformats.org/officeDocument/2006/relationships/image" Target="../media/image8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4" Type="http://schemas.openxmlformats.org/officeDocument/2006/relationships/image" Target="../media/image92.png"/><Relationship Id="rId5" Type="http://schemas.openxmlformats.org/officeDocument/2006/relationships/image" Target="../media/image93.png"/><Relationship Id="rId6" Type="http://schemas.openxmlformats.org/officeDocument/2006/relationships/image" Target="../media/image94.png"/><Relationship Id="rId7" Type="http://schemas.openxmlformats.org/officeDocument/2006/relationships/image" Target="../media/image95.jpeg"/><Relationship Id="rId8" Type="http://schemas.openxmlformats.org/officeDocument/2006/relationships/image" Target="../media/image84.jpeg"/><Relationship Id="rId9" Type="http://schemas.openxmlformats.org/officeDocument/2006/relationships/image" Target="../media/image82.png"/><Relationship Id="rId1" Type="http://schemas.openxmlformats.org/officeDocument/2006/relationships/slideLayout" Target="../slideLayouts/slideLayout29.xml"/><Relationship Id="rId2" Type="http://schemas.openxmlformats.org/officeDocument/2006/relationships/image" Target="../media/image8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4" Type="http://schemas.openxmlformats.org/officeDocument/2006/relationships/image" Target="../media/image20.png"/><Relationship Id="rId5" Type="http://schemas.openxmlformats.org/officeDocument/2006/relationships/image" Target="../media/image21.tiff"/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1.png"/><Relationship Id="rId20" Type="http://schemas.openxmlformats.org/officeDocument/2006/relationships/image" Target="../media/image64.png"/><Relationship Id="rId21" Type="http://schemas.openxmlformats.org/officeDocument/2006/relationships/image" Target="../media/image65.png"/><Relationship Id="rId22" Type="http://schemas.openxmlformats.org/officeDocument/2006/relationships/image" Target="../media/image106.png"/><Relationship Id="rId23" Type="http://schemas.openxmlformats.org/officeDocument/2006/relationships/image" Target="../media/image107.png"/><Relationship Id="rId10" Type="http://schemas.openxmlformats.org/officeDocument/2006/relationships/image" Target="../media/image102.png"/><Relationship Id="rId11" Type="http://schemas.openxmlformats.org/officeDocument/2006/relationships/image" Target="../media/image59.png"/><Relationship Id="rId12" Type="http://schemas.openxmlformats.org/officeDocument/2006/relationships/image" Target="../media/image61.tiff"/><Relationship Id="rId13" Type="http://schemas.openxmlformats.org/officeDocument/2006/relationships/image" Target="../media/image103.png"/><Relationship Id="rId14" Type="http://schemas.openxmlformats.org/officeDocument/2006/relationships/image" Target="../media/image79.png"/><Relationship Id="rId15" Type="http://schemas.openxmlformats.org/officeDocument/2006/relationships/image" Target="../media/image104.png"/><Relationship Id="rId16" Type="http://schemas.openxmlformats.org/officeDocument/2006/relationships/image" Target="../media/image60.tiff"/><Relationship Id="rId17" Type="http://schemas.openxmlformats.org/officeDocument/2006/relationships/image" Target="../media/image105.tiff"/><Relationship Id="rId18" Type="http://schemas.openxmlformats.org/officeDocument/2006/relationships/image" Target="../media/image62.png"/><Relationship Id="rId19" Type="http://schemas.openxmlformats.org/officeDocument/2006/relationships/image" Target="../media/image63.png"/><Relationship Id="rId1" Type="http://schemas.openxmlformats.org/officeDocument/2006/relationships/slideLayout" Target="../slideLayouts/slideLayout29.xml"/><Relationship Id="rId2" Type="http://schemas.openxmlformats.org/officeDocument/2006/relationships/image" Target="../media/image73.png"/><Relationship Id="rId3" Type="http://schemas.openxmlformats.org/officeDocument/2006/relationships/image" Target="../media/image96.png"/><Relationship Id="rId4" Type="http://schemas.openxmlformats.org/officeDocument/2006/relationships/image" Target="../media/image58.png"/><Relationship Id="rId5" Type="http://schemas.openxmlformats.org/officeDocument/2006/relationships/image" Target="../media/image97.tiff"/><Relationship Id="rId6" Type="http://schemas.openxmlformats.org/officeDocument/2006/relationships/image" Target="../media/image98.png"/><Relationship Id="rId7" Type="http://schemas.openxmlformats.org/officeDocument/2006/relationships/image" Target="../media/image99.png"/><Relationship Id="rId8" Type="http://schemas.openxmlformats.org/officeDocument/2006/relationships/image" Target="../media/image100.png"/></Relationships>
</file>

<file path=ppt/slides/_rels/slide3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69.png"/><Relationship Id="rId12" Type="http://schemas.openxmlformats.org/officeDocument/2006/relationships/image" Target="../media/image108.tiff"/><Relationship Id="rId13" Type="http://schemas.openxmlformats.org/officeDocument/2006/relationships/image" Target="../media/image109.png"/><Relationship Id="rId14" Type="http://schemas.openxmlformats.org/officeDocument/2006/relationships/image" Target="../media/image110.tiff"/><Relationship Id="rId15" Type="http://schemas.openxmlformats.org/officeDocument/2006/relationships/image" Target="../media/image111.tiff"/><Relationship Id="rId16" Type="http://schemas.openxmlformats.org/officeDocument/2006/relationships/image" Target="../media/image112.png"/><Relationship Id="rId17" Type="http://schemas.openxmlformats.org/officeDocument/2006/relationships/image" Target="../media/image113.png"/><Relationship Id="rId18" Type="http://schemas.openxmlformats.org/officeDocument/2006/relationships/image" Target="../media/image114.png"/><Relationship Id="rId1" Type="http://schemas.openxmlformats.org/officeDocument/2006/relationships/slideLayout" Target="../slideLayouts/slideLayout29.xml"/><Relationship Id="rId2" Type="http://schemas.openxmlformats.org/officeDocument/2006/relationships/image" Target="../media/image58.png"/><Relationship Id="rId3" Type="http://schemas.openxmlformats.org/officeDocument/2006/relationships/image" Target="../media/image59.png"/><Relationship Id="rId4" Type="http://schemas.openxmlformats.org/officeDocument/2006/relationships/image" Target="../media/image60.tiff"/><Relationship Id="rId5" Type="http://schemas.openxmlformats.org/officeDocument/2006/relationships/image" Target="../media/image61.tiff"/><Relationship Id="rId6" Type="http://schemas.openxmlformats.org/officeDocument/2006/relationships/image" Target="../media/image105.tiff"/><Relationship Id="rId7" Type="http://schemas.openxmlformats.org/officeDocument/2006/relationships/image" Target="../media/image62.png"/><Relationship Id="rId8" Type="http://schemas.openxmlformats.org/officeDocument/2006/relationships/image" Target="../media/image63.png"/><Relationship Id="rId9" Type="http://schemas.openxmlformats.org/officeDocument/2006/relationships/image" Target="../media/image64.png"/><Relationship Id="rId10" Type="http://schemas.openxmlformats.org/officeDocument/2006/relationships/image" Target="../media/image65.png"/></Relationships>
</file>

<file path=ppt/slides/_rels/slide3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15.png"/><Relationship Id="rId12" Type="http://schemas.openxmlformats.org/officeDocument/2006/relationships/image" Target="../media/image116.tiff"/><Relationship Id="rId13" Type="http://schemas.openxmlformats.org/officeDocument/2006/relationships/image" Target="../media/image117.tiff"/><Relationship Id="rId14" Type="http://schemas.openxmlformats.org/officeDocument/2006/relationships/image" Target="../media/image118.tiff"/><Relationship Id="rId15" Type="http://schemas.openxmlformats.org/officeDocument/2006/relationships/image" Target="../media/image108.tiff"/><Relationship Id="rId1" Type="http://schemas.openxmlformats.org/officeDocument/2006/relationships/slideLayout" Target="../slideLayouts/slideLayout29.xml"/><Relationship Id="rId2" Type="http://schemas.openxmlformats.org/officeDocument/2006/relationships/image" Target="../media/image58.png"/><Relationship Id="rId3" Type="http://schemas.openxmlformats.org/officeDocument/2006/relationships/image" Target="../media/image59.png"/><Relationship Id="rId4" Type="http://schemas.openxmlformats.org/officeDocument/2006/relationships/image" Target="../media/image60.tiff"/><Relationship Id="rId5" Type="http://schemas.openxmlformats.org/officeDocument/2006/relationships/image" Target="../media/image61.tiff"/><Relationship Id="rId6" Type="http://schemas.openxmlformats.org/officeDocument/2006/relationships/image" Target="../media/image105.tiff"/><Relationship Id="rId7" Type="http://schemas.openxmlformats.org/officeDocument/2006/relationships/image" Target="../media/image62.png"/><Relationship Id="rId8" Type="http://schemas.openxmlformats.org/officeDocument/2006/relationships/image" Target="../media/image63.png"/><Relationship Id="rId9" Type="http://schemas.openxmlformats.org/officeDocument/2006/relationships/image" Target="../media/image64.png"/><Relationship Id="rId10" Type="http://schemas.openxmlformats.org/officeDocument/2006/relationships/image" Target="../media/image65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3.png"/><Relationship Id="rId3" Type="http://schemas.openxmlformats.org/officeDocument/2006/relationships/image" Target="../media/image49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2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119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20.jpg"/></Relationships>
</file>

<file path=ppt/slides/_rels/slide3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29.png"/><Relationship Id="rId12" Type="http://schemas.openxmlformats.org/officeDocument/2006/relationships/image" Target="../media/image130.png"/><Relationship Id="rId13" Type="http://schemas.openxmlformats.org/officeDocument/2006/relationships/image" Target="../media/image131.png"/><Relationship Id="rId14" Type="http://schemas.openxmlformats.org/officeDocument/2006/relationships/image" Target="../media/image132.png"/><Relationship Id="rId15" Type="http://schemas.openxmlformats.org/officeDocument/2006/relationships/image" Target="../media/image133.png"/><Relationship Id="rId16" Type="http://schemas.openxmlformats.org/officeDocument/2006/relationships/image" Target="../media/image134.png"/><Relationship Id="rId17" Type="http://schemas.openxmlformats.org/officeDocument/2006/relationships/image" Target="../media/image13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21.png"/><Relationship Id="rId4" Type="http://schemas.openxmlformats.org/officeDocument/2006/relationships/image" Target="../media/image122.png"/><Relationship Id="rId5" Type="http://schemas.openxmlformats.org/officeDocument/2006/relationships/image" Target="../media/image123.png"/><Relationship Id="rId6" Type="http://schemas.openxmlformats.org/officeDocument/2006/relationships/image" Target="../media/image124.png"/><Relationship Id="rId7" Type="http://schemas.openxmlformats.org/officeDocument/2006/relationships/image" Target="../media/image125.png"/><Relationship Id="rId8" Type="http://schemas.openxmlformats.org/officeDocument/2006/relationships/image" Target="../media/image126.png"/><Relationship Id="rId9" Type="http://schemas.openxmlformats.org/officeDocument/2006/relationships/image" Target="../media/image127.png"/><Relationship Id="rId10" Type="http://schemas.openxmlformats.org/officeDocument/2006/relationships/image" Target="../media/image128.png"/></Relationships>
</file>

<file path=ppt/slides/_rels/slide3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44.jpeg"/><Relationship Id="rId12" Type="http://schemas.openxmlformats.org/officeDocument/2006/relationships/image" Target="../media/image145.jpeg"/><Relationship Id="rId13" Type="http://schemas.openxmlformats.org/officeDocument/2006/relationships/image" Target="../media/image146.jpeg"/><Relationship Id="rId14" Type="http://schemas.openxmlformats.org/officeDocument/2006/relationships/image" Target="../media/image147.jpeg"/><Relationship Id="rId15" Type="http://schemas.openxmlformats.org/officeDocument/2006/relationships/image" Target="../media/image148.jpeg"/><Relationship Id="rId16" Type="http://schemas.openxmlformats.org/officeDocument/2006/relationships/image" Target="../media/image149.png"/><Relationship Id="rId17" Type="http://schemas.openxmlformats.org/officeDocument/2006/relationships/image" Target="../media/image150.jpeg"/><Relationship Id="rId18" Type="http://schemas.openxmlformats.org/officeDocument/2006/relationships/image" Target="../media/image151.jpeg"/><Relationship Id="rId19" Type="http://schemas.openxmlformats.org/officeDocument/2006/relationships/image" Target="../media/image152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36.png"/><Relationship Id="rId4" Type="http://schemas.openxmlformats.org/officeDocument/2006/relationships/image" Target="../media/image137.png"/><Relationship Id="rId5" Type="http://schemas.openxmlformats.org/officeDocument/2006/relationships/image" Target="../media/image138.jpeg"/><Relationship Id="rId6" Type="http://schemas.openxmlformats.org/officeDocument/2006/relationships/image" Target="../media/image139.png"/><Relationship Id="rId7" Type="http://schemas.openxmlformats.org/officeDocument/2006/relationships/image" Target="../media/image140.png"/><Relationship Id="rId8" Type="http://schemas.openxmlformats.org/officeDocument/2006/relationships/image" Target="../media/image141.png"/><Relationship Id="rId9" Type="http://schemas.openxmlformats.org/officeDocument/2006/relationships/image" Target="../media/image142.jpeg"/><Relationship Id="rId10" Type="http://schemas.openxmlformats.org/officeDocument/2006/relationships/image" Target="../media/image143.jpeg"/></Relationships>
</file>

<file path=ppt/slides/_rels/slide3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58.jpeg"/><Relationship Id="rId20" Type="http://schemas.openxmlformats.org/officeDocument/2006/relationships/image" Target="../media/image169.jpeg"/><Relationship Id="rId21" Type="http://schemas.openxmlformats.org/officeDocument/2006/relationships/image" Target="../media/image170.png"/><Relationship Id="rId22" Type="http://schemas.openxmlformats.org/officeDocument/2006/relationships/image" Target="../media/image152.png"/><Relationship Id="rId10" Type="http://schemas.openxmlformats.org/officeDocument/2006/relationships/image" Target="../media/image159.jpeg"/><Relationship Id="rId11" Type="http://schemas.openxmlformats.org/officeDocument/2006/relationships/image" Target="../media/image160.jpeg"/><Relationship Id="rId12" Type="http://schemas.openxmlformats.org/officeDocument/2006/relationships/image" Target="../media/image161.jpeg"/><Relationship Id="rId13" Type="http://schemas.openxmlformats.org/officeDocument/2006/relationships/image" Target="../media/image162.jpeg"/><Relationship Id="rId14" Type="http://schemas.openxmlformats.org/officeDocument/2006/relationships/image" Target="../media/image163.jpeg"/><Relationship Id="rId15" Type="http://schemas.openxmlformats.org/officeDocument/2006/relationships/image" Target="../media/image164.jpeg"/><Relationship Id="rId16" Type="http://schemas.openxmlformats.org/officeDocument/2006/relationships/image" Target="../media/image165.jpeg"/><Relationship Id="rId17" Type="http://schemas.openxmlformats.org/officeDocument/2006/relationships/image" Target="../media/image166.jpeg"/><Relationship Id="rId18" Type="http://schemas.openxmlformats.org/officeDocument/2006/relationships/image" Target="../media/image167.jpeg"/><Relationship Id="rId19" Type="http://schemas.openxmlformats.org/officeDocument/2006/relationships/image" Target="../media/image168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53.png"/><Relationship Id="rId4" Type="http://schemas.openxmlformats.org/officeDocument/2006/relationships/image" Target="../media/image154.png"/><Relationship Id="rId5" Type="http://schemas.openxmlformats.org/officeDocument/2006/relationships/image" Target="../media/image155.jpeg"/><Relationship Id="rId6" Type="http://schemas.openxmlformats.org/officeDocument/2006/relationships/image" Target="../media/image156.png"/><Relationship Id="rId7" Type="http://schemas.openxmlformats.org/officeDocument/2006/relationships/image" Target="../media/image157.png"/><Relationship Id="rId8" Type="http://schemas.openxmlformats.org/officeDocument/2006/relationships/image" Target="../media/image15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2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eg"/><Relationship Id="rId4" Type="http://schemas.openxmlformats.org/officeDocument/2006/relationships/image" Target="../media/image152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4" Type="http://schemas.openxmlformats.org/officeDocument/2006/relationships/image" Target="../media/image152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52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52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52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52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5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4" Type="http://schemas.openxmlformats.org/officeDocument/2006/relationships/image" Target="../media/image152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4" Type="http://schemas.openxmlformats.org/officeDocument/2006/relationships/image" Target="../media/image176.png"/><Relationship Id="rId5" Type="http://schemas.openxmlformats.org/officeDocument/2006/relationships/image" Target="../media/image177.png"/><Relationship Id="rId6" Type="http://schemas.openxmlformats.org/officeDocument/2006/relationships/image" Target="../media/image178.png"/><Relationship Id="rId7" Type="http://schemas.openxmlformats.org/officeDocument/2006/relationships/image" Target="../media/image152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74.png"/></Relationships>
</file>

<file path=ppt/slides/_rels/slide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1.png"/><Relationship Id="rId12" Type="http://schemas.openxmlformats.org/officeDocument/2006/relationships/image" Target="../media/image32.png"/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image" Target="../media/image27.png"/><Relationship Id="rId8" Type="http://schemas.openxmlformats.org/officeDocument/2006/relationships/image" Target="../media/image28.png"/><Relationship Id="rId9" Type="http://schemas.openxmlformats.org/officeDocument/2006/relationships/image" Target="../media/image29.png"/><Relationship Id="rId10" Type="http://schemas.openxmlformats.org/officeDocument/2006/relationships/image" Target="../media/image30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9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3.png"/><Relationship Id="rId3" Type="http://schemas.openxmlformats.org/officeDocument/2006/relationships/hyperlink" Target="https://gfi-software.ru/" TargetMode="Externa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tiff"/><Relationship Id="rId4" Type="http://schemas.openxmlformats.org/officeDocument/2006/relationships/image" Target="../media/image152.png"/><Relationship Id="rId5" Type="http://schemas.openxmlformats.org/officeDocument/2006/relationships/image" Target="../media/image181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tiff"/><Relationship Id="rId4" Type="http://schemas.openxmlformats.org/officeDocument/2006/relationships/image" Target="../media/image152.png"/><Relationship Id="rId5" Type="http://schemas.openxmlformats.org/officeDocument/2006/relationships/image" Target="../media/image181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8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195"/>
          <a:stretch/>
        </p:blipFill>
        <p:spPr>
          <a:xfrm>
            <a:off x="1559496" y="876180"/>
            <a:ext cx="5651500" cy="510564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176120" y="836712"/>
            <a:ext cx="3491880" cy="514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92144" y="2107555"/>
            <a:ext cx="3168352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Обучение партнеров</a:t>
            </a:r>
          </a:p>
          <a:p>
            <a:r>
              <a:rPr lang="en-US" b="1" dirty="0">
                <a:solidFill>
                  <a:schemeClr val="bg1"/>
                </a:solidFill>
              </a:rPr>
              <a:t>GFI Software</a:t>
            </a:r>
            <a:endParaRPr lang="ru-RU" b="1" dirty="0">
              <a:solidFill>
                <a:schemeClr val="bg1"/>
              </a:solidFill>
            </a:endParaRPr>
          </a:p>
          <a:p>
            <a:endParaRPr lang="ru-RU" b="1" dirty="0">
              <a:solidFill>
                <a:schemeClr val="bg1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</a:rPr>
              <a:t>Продукты </a:t>
            </a:r>
            <a:r>
              <a:rPr lang="en-US" dirty="0">
                <a:solidFill>
                  <a:schemeClr val="bg1"/>
                </a:solidFill>
              </a:rPr>
              <a:t>GFI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</a:rPr>
              <a:t>Лицензирование</a:t>
            </a:r>
            <a:endParaRPr lang="ru-RU" dirty="0">
              <a:solidFill>
                <a:schemeClr val="bg1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</a:rPr>
              <a:t>Поддержка</a:t>
            </a:r>
          </a:p>
        </p:txBody>
      </p:sp>
    </p:spTree>
    <p:extLst>
      <p:ext uri="{BB962C8B-B14F-4D97-AF65-F5344CB8AC3E}">
        <p14:creationId xmlns:p14="http://schemas.microsoft.com/office/powerpoint/2010/main" val="1416350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79425" y="2960688"/>
            <a:ext cx="52565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Сканер уязвимостей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Проверка открытых портов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Проверка наличия обновлений для ОС и ПО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 smtClean="0">
                <a:solidFill>
                  <a:srgbClr val="272727"/>
                </a:solidFill>
              </a:rPr>
              <a:t>Автоматическая установка агентов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221" y="2000225"/>
            <a:ext cx="2407558" cy="39445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15118BDF-FFA3-4217-8C1F-89778DEBE496}"/>
              </a:ext>
            </a:extLst>
          </p:cNvPr>
          <p:cNvSpPr/>
          <p:nvPr/>
        </p:nvSpPr>
        <p:spPr>
          <a:xfrm>
            <a:off x="6024749" y="2960688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Аудит </a:t>
            </a:r>
            <a:r>
              <a:rPr lang="ru-RU" dirty="0" smtClean="0">
                <a:solidFill>
                  <a:srgbClr val="272727"/>
                </a:solidFill>
              </a:rPr>
              <a:t>и инвентаризация ПО и </a:t>
            </a:r>
            <a:r>
              <a:rPr lang="en-US" dirty="0" smtClean="0">
                <a:solidFill>
                  <a:srgbClr val="272727"/>
                </a:solidFill>
              </a:rPr>
              <a:t>HW</a:t>
            </a:r>
            <a:endParaRPr lang="ru-RU" dirty="0">
              <a:solidFill>
                <a:srgbClr val="272727"/>
              </a:solidFill>
            </a:endParaRP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Автоматическое </a:t>
            </a:r>
            <a:r>
              <a:rPr lang="ru-RU" dirty="0" smtClean="0">
                <a:solidFill>
                  <a:srgbClr val="272727"/>
                </a:solidFill>
              </a:rPr>
              <a:t>исправление и удаление ПО</a:t>
            </a:r>
            <a:endParaRPr lang="ru-RU" dirty="0">
              <a:solidFill>
                <a:srgbClr val="272727"/>
              </a:solidFill>
            </a:endParaRP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 smtClean="0">
                <a:solidFill>
                  <a:srgbClr val="272727"/>
                </a:solidFill>
              </a:rPr>
              <a:t>Установка </a:t>
            </a:r>
            <a:r>
              <a:rPr lang="ru-RU" dirty="0">
                <a:solidFill>
                  <a:srgbClr val="272727"/>
                </a:solidFill>
              </a:rPr>
              <a:t>патчей: </a:t>
            </a:r>
            <a:r>
              <a:rPr lang="en-US" dirty="0">
                <a:solidFill>
                  <a:srgbClr val="272727"/>
                </a:solidFill>
              </a:rPr>
              <a:t>Microsoft</a:t>
            </a:r>
            <a:r>
              <a:rPr lang="ru-RU" dirty="0">
                <a:solidFill>
                  <a:srgbClr val="272727"/>
                </a:solidFill>
              </a:rPr>
              <a:t>, </a:t>
            </a:r>
            <a:r>
              <a:rPr lang="en-US" dirty="0">
                <a:solidFill>
                  <a:srgbClr val="272727"/>
                </a:solidFill>
              </a:rPr>
              <a:t>Mac OS</a:t>
            </a:r>
            <a:r>
              <a:rPr lang="ru-RU" dirty="0">
                <a:solidFill>
                  <a:srgbClr val="272727"/>
                </a:solidFill>
              </a:rPr>
              <a:t>, </a:t>
            </a:r>
            <a:r>
              <a:rPr lang="en-US" dirty="0" smtClean="0">
                <a:solidFill>
                  <a:srgbClr val="272727"/>
                </a:solidFill>
              </a:rPr>
              <a:t>Linux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 smtClean="0">
                <a:solidFill>
                  <a:srgbClr val="272727"/>
                </a:solidFill>
              </a:rPr>
              <a:t>Обширная </a:t>
            </a:r>
            <a:r>
              <a:rPr lang="ru-RU" dirty="0">
                <a:solidFill>
                  <a:srgbClr val="272727"/>
                </a:solidFill>
              </a:rPr>
              <a:t>система </a:t>
            </a:r>
            <a:r>
              <a:rPr lang="ru-RU" dirty="0" smtClean="0">
                <a:solidFill>
                  <a:srgbClr val="272727"/>
                </a:solidFill>
              </a:rPr>
              <a:t>отчетности</a:t>
            </a:r>
            <a:endParaRPr lang="ru-RU" dirty="0">
              <a:solidFill>
                <a:srgbClr val="272727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59FE171-728F-428D-864F-224D3E2F6759}"/>
              </a:ext>
            </a:extLst>
          </p:cNvPr>
          <p:cNvSpPr txBox="1"/>
          <p:nvPr/>
        </p:nvSpPr>
        <p:spPr>
          <a:xfrm>
            <a:off x="1524000" y="116713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Продукты </a:t>
            </a:r>
            <a:r>
              <a:rPr lang="en-US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GFI</a:t>
            </a:r>
            <a:endParaRPr lang="ru-RU" sz="24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cxnSp>
        <p:nvCxnSpPr>
          <p:cNvPr id="12" name="Straight Connector 4">
            <a:extLst>
              <a:ext uri="{FF2B5EF4-FFF2-40B4-BE49-F238E27FC236}">
                <a16:creationId xmlns:a16="http://schemas.microsoft.com/office/drawing/2014/main" xmlns="" id="{F0463A7A-ED69-4684-8922-A8DAB4B1EABF}"/>
              </a:ext>
            </a:extLst>
          </p:cNvPr>
          <p:cNvCxnSpPr/>
          <p:nvPr/>
        </p:nvCxnSpPr>
        <p:spPr>
          <a:xfrm>
            <a:off x="5825970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1842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99756" y="886074"/>
            <a:ext cx="43924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1"/>
                </a:solidFill>
              </a:rPr>
              <a:t>Как работает</a:t>
            </a:r>
            <a:r>
              <a:rPr lang="en-US" sz="2400" dirty="0">
                <a:solidFill>
                  <a:schemeClr val="accent1"/>
                </a:solidFill>
              </a:rPr>
              <a:t> GFI </a:t>
            </a:r>
            <a:r>
              <a:rPr lang="en-US" sz="2400" dirty="0" err="1">
                <a:solidFill>
                  <a:schemeClr val="accent1"/>
                </a:solidFill>
              </a:rPr>
              <a:t>LanGuard</a:t>
            </a:r>
            <a:r>
              <a:rPr lang="en-US" sz="2400" dirty="0">
                <a:solidFill>
                  <a:schemeClr val="accent1"/>
                </a:solidFill>
              </a:rPr>
              <a:t>?</a:t>
            </a:r>
            <a:endParaRPr lang="ru-RU" sz="2400" dirty="0">
              <a:solidFill>
                <a:schemeClr val="accent1"/>
              </a:solidFill>
            </a:endParaRPr>
          </a:p>
        </p:txBody>
      </p:sp>
      <p:cxnSp>
        <p:nvCxnSpPr>
          <p:cNvPr id="20" name="Shape 13"/>
          <p:cNvCxnSpPr/>
          <p:nvPr/>
        </p:nvCxnSpPr>
        <p:spPr bwMode="auto">
          <a:xfrm flipH="1" flipV="1">
            <a:off x="5306787" y="4229100"/>
            <a:ext cx="2833006" cy="1029590"/>
          </a:xfrm>
          <a:prstGeom prst="straightConnector1">
            <a:avLst/>
          </a:prstGeom>
          <a:noFill/>
          <a:ln w="28575" cap="flat" cmpd="sng" algn="ctr">
            <a:solidFill>
              <a:schemeClr val="tx1">
                <a:lumMod val="50000"/>
                <a:lumOff val="50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cxnSp>
        <p:nvCxnSpPr>
          <p:cNvPr id="13" name="Shape 26"/>
          <p:cNvCxnSpPr/>
          <p:nvPr/>
        </p:nvCxnSpPr>
        <p:spPr bwMode="auto">
          <a:xfrm>
            <a:off x="2494189" y="4070686"/>
            <a:ext cx="1706336" cy="0"/>
          </a:xfrm>
          <a:prstGeom prst="straightConnector1">
            <a:avLst/>
          </a:prstGeom>
          <a:noFill/>
          <a:ln w="28575" cap="flat" cmpd="sng" algn="ctr">
            <a:solidFill>
              <a:schemeClr val="tx1">
                <a:lumMod val="50000"/>
                <a:lumOff val="50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15" name="TextBox 8"/>
          <p:cNvSpPr txBox="1">
            <a:spLocks noChangeArrowheads="1"/>
          </p:cNvSpPr>
          <p:nvPr/>
        </p:nvSpPr>
        <p:spPr bwMode="auto">
          <a:xfrm>
            <a:off x="4011857" y="4484510"/>
            <a:ext cx="201991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CC3300"/>
              </a:buClr>
              <a:buFont typeface="Arial" panose="020B0604020202020204" pitchFamily="34" charset="0"/>
              <a:buNone/>
            </a:pPr>
            <a:r>
              <a:rPr lang="ru-RU" altLang="en-US" sz="2000" b="1" dirty="0">
                <a:solidFill>
                  <a:srgbClr val="555555"/>
                </a:solidFill>
                <a:cs typeface="Arial" panose="020B0604020202020204" pitchFamily="34" charset="0"/>
              </a:rPr>
              <a:t>Сканирование</a:t>
            </a:r>
            <a:endParaRPr lang="en-US" altLang="en-US" sz="2000" b="1" dirty="0">
              <a:solidFill>
                <a:srgbClr val="555555"/>
              </a:solidFill>
              <a:cs typeface="Arial" panose="020B0604020202020204" pitchFamily="34" charset="0"/>
            </a:endParaRPr>
          </a:p>
        </p:txBody>
      </p:sp>
      <p:sp>
        <p:nvSpPr>
          <p:cNvPr id="16" name="TextBox 9"/>
          <p:cNvSpPr txBox="1">
            <a:spLocks noChangeArrowheads="1"/>
          </p:cNvSpPr>
          <p:nvPr/>
        </p:nvSpPr>
        <p:spPr bwMode="auto">
          <a:xfrm>
            <a:off x="9032546" y="2415073"/>
            <a:ext cx="111761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CC3300"/>
              </a:buClr>
              <a:buFont typeface="Arial" panose="020B0604020202020204" pitchFamily="34" charset="0"/>
              <a:buNone/>
            </a:pPr>
            <a:r>
              <a:rPr lang="ru-RU" altLang="en-US" sz="2000" b="1" dirty="0">
                <a:solidFill>
                  <a:srgbClr val="555555"/>
                </a:solidFill>
                <a:cs typeface="Arial" panose="020B0604020202020204" pitchFamily="34" charset="0"/>
              </a:rPr>
              <a:t>Анализ</a:t>
            </a:r>
            <a:endParaRPr lang="en-US" altLang="en-US" sz="2000" b="1" dirty="0">
              <a:solidFill>
                <a:srgbClr val="555555"/>
              </a:solidFill>
              <a:cs typeface="Arial" panose="020B0604020202020204" pitchFamily="34" charset="0"/>
            </a:endParaRPr>
          </a:p>
        </p:txBody>
      </p:sp>
      <p:sp>
        <p:nvSpPr>
          <p:cNvPr id="17" name="TextBox 10"/>
          <p:cNvSpPr txBox="1">
            <a:spLocks noChangeArrowheads="1"/>
          </p:cNvSpPr>
          <p:nvPr/>
        </p:nvSpPr>
        <p:spPr bwMode="auto">
          <a:xfrm>
            <a:off x="9232095" y="5760228"/>
            <a:ext cx="124745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CC3300"/>
              </a:buClr>
              <a:buFont typeface="Arial" panose="020B0604020202020204" pitchFamily="34" charset="0"/>
              <a:buNone/>
            </a:pPr>
            <a:r>
              <a:rPr lang="ru-RU" altLang="en-US" sz="2000" b="1" dirty="0">
                <a:solidFill>
                  <a:srgbClr val="555555"/>
                </a:solidFill>
                <a:cs typeface="Arial" panose="020B0604020202020204" pitchFamily="34" charset="0"/>
              </a:rPr>
              <a:t>Лечение</a:t>
            </a:r>
            <a:endParaRPr lang="en-US" altLang="en-US" sz="2000" b="1" dirty="0">
              <a:solidFill>
                <a:srgbClr val="555555"/>
              </a:solidFill>
              <a:cs typeface="Arial" panose="020B0604020202020204" pitchFamily="34" charset="0"/>
            </a:endParaRPr>
          </a:p>
        </p:txBody>
      </p:sp>
      <p:cxnSp>
        <p:nvCxnSpPr>
          <p:cNvPr id="18" name="Shape 11"/>
          <p:cNvCxnSpPr/>
          <p:nvPr/>
        </p:nvCxnSpPr>
        <p:spPr bwMode="auto">
          <a:xfrm flipV="1">
            <a:off x="5306786" y="2536952"/>
            <a:ext cx="2712711" cy="1275770"/>
          </a:xfrm>
          <a:prstGeom prst="straightConnector1">
            <a:avLst/>
          </a:prstGeom>
          <a:noFill/>
          <a:ln w="28575" cap="flat" cmpd="sng" algn="ctr">
            <a:solidFill>
              <a:schemeClr val="tx1">
                <a:lumMod val="50000"/>
                <a:lumOff val="50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cxnSp>
        <p:nvCxnSpPr>
          <p:cNvPr id="19" name="Curved Connector 14"/>
          <p:cNvCxnSpPr/>
          <p:nvPr/>
        </p:nvCxnSpPr>
        <p:spPr bwMode="auto">
          <a:xfrm>
            <a:off x="8623335" y="2819266"/>
            <a:ext cx="23559" cy="2043370"/>
          </a:xfrm>
          <a:prstGeom prst="straightConnector1">
            <a:avLst/>
          </a:prstGeom>
          <a:noFill/>
          <a:ln w="28575" cap="flat" cmpd="sng" algn="ctr">
            <a:solidFill>
              <a:schemeClr val="tx1">
                <a:lumMod val="50000"/>
                <a:lumOff val="50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21" name="TextBox 15"/>
          <p:cNvSpPr txBox="1">
            <a:spLocks noChangeArrowheads="1"/>
          </p:cNvSpPr>
          <p:nvPr/>
        </p:nvSpPr>
        <p:spPr bwMode="auto">
          <a:xfrm>
            <a:off x="1185159" y="4911156"/>
            <a:ext cx="135152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CC3300"/>
              </a:buClr>
              <a:buFont typeface="Arial" panose="020B0604020202020204" pitchFamily="34" charset="0"/>
              <a:buNone/>
            </a:pPr>
            <a:r>
              <a:rPr lang="ru-RU" altLang="en-US" sz="1800" b="1" dirty="0">
                <a:solidFill>
                  <a:srgbClr val="555555"/>
                </a:solidFill>
                <a:cs typeface="Arial" panose="020B0604020202020204" pitchFamily="34" charset="0"/>
              </a:rPr>
              <a:t>Установка</a:t>
            </a:r>
            <a:endParaRPr lang="en-US" altLang="en-US" sz="1800" b="1" dirty="0">
              <a:solidFill>
                <a:srgbClr val="555555"/>
              </a:solidFill>
              <a:cs typeface="Arial" panose="020B0604020202020204" pitchFamily="34" charset="0"/>
            </a:endParaRPr>
          </a:p>
        </p:txBody>
      </p:sp>
      <p:sp>
        <p:nvSpPr>
          <p:cNvPr id="22" name="TextBox 17"/>
          <p:cNvSpPr txBox="1">
            <a:spLocks noChangeArrowheads="1"/>
          </p:cNvSpPr>
          <p:nvPr/>
        </p:nvSpPr>
        <p:spPr bwMode="auto">
          <a:xfrm>
            <a:off x="1286470" y="2895534"/>
            <a:ext cx="14287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rgbClr val="CC3300"/>
              </a:buClr>
              <a:buFont typeface="Arial" panose="020B0604020202020204" pitchFamily="34" charset="0"/>
              <a:buNone/>
            </a:pPr>
            <a:r>
              <a:rPr lang="ru-RU" altLang="en-US" sz="1200" dirty="0">
                <a:solidFill>
                  <a:srgbClr val="555555"/>
                </a:solidFill>
                <a:cs typeface="Arial" panose="020B0604020202020204" pitchFamily="34" charset="0"/>
              </a:rPr>
              <a:t>5 минут от загрузки до старта сканирования</a:t>
            </a:r>
            <a:endParaRPr lang="en-US" altLang="en-US" sz="1200" dirty="0">
              <a:solidFill>
                <a:srgbClr val="555555"/>
              </a:solidFill>
              <a:cs typeface="Arial" panose="020B0604020202020204" pitchFamily="34" charset="0"/>
            </a:endParaRPr>
          </a:p>
        </p:txBody>
      </p:sp>
      <p:sp>
        <p:nvSpPr>
          <p:cNvPr id="23" name="TextBox 19"/>
          <p:cNvSpPr txBox="1">
            <a:spLocks noChangeArrowheads="1"/>
          </p:cNvSpPr>
          <p:nvPr/>
        </p:nvSpPr>
        <p:spPr bwMode="auto">
          <a:xfrm>
            <a:off x="3589537" y="2254838"/>
            <a:ext cx="283651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</a:pPr>
            <a:r>
              <a:rPr lang="ru-RU" altLang="en-US" sz="1200" dirty="0">
                <a:solidFill>
                  <a:srgbClr val="555555"/>
                </a:solidFill>
                <a:cs typeface="Arial" panose="020B0604020202020204" pitchFamily="34" charset="0"/>
              </a:rPr>
              <a:t>Обнаружение уязвимостей из </a:t>
            </a:r>
            <a:r>
              <a:rPr lang="ru-RU" altLang="en-US" sz="1200" dirty="0" smtClean="0">
                <a:solidFill>
                  <a:srgbClr val="555555"/>
                </a:solidFill>
                <a:cs typeface="Arial" panose="020B0604020202020204" pitchFamily="34" charset="0"/>
              </a:rPr>
              <a:t>БД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</a:pPr>
            <a:r>
              <a:rPr lang="ru-RU" altLang="en-US" sz="1200" dirty="0" smtClean="0">
                <a:solidFill>
                  <a:srgbClr val="555555"/>
                </a:solidFill>
                <a:cs typeface="Arial" panose="020B0604020202020204" pitchFamily="34" charset="0"/>
              </a:rPr>
              <a:t>Аудит </a:t>
            </a:r>
            <a:r>
              <a:rPr lang="ru-RU" altLang="en-US" sz="1200" dirty="0">
                <a:solidFill>
                  <a:srgbClr val="555555"/>
                </a:solidFill>
                <a:cs typeface="Arial" panose="020B0604020202020204" pitchFamily="34" charset="0"/>
              </a:rPr>
              <a:t>аппаратного и программного </a:t>
            </a:r>
            <a:r>
              <a:rPr lang="ru-RU" altLang="en-US" sz="1200" dirty="0" smtClean="0">
                <a:solidFill>
                  <a:srgbClr val="555555"/>
                </a:solidFill>
                <a:cs typeface="Arial" panose="020B0604020202020204" pitchFamily="34" charset="0"/>
              </a:rPr>
              <a:t>обеспечения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</a:pPr>
            <a:r>
              <a:rPr lang="ru-RU" altLang="en-US" sz="1200" dirty="0">
                <a:solidFill>
                  <a:srgbClr val="555555"/>
                </a:solidFill>
                <a:cs typeface="Arial" panose="020B0604020202020204" pitchFamily="34" charset="0"/>
              </a:rPr>
              <a:t>П</a:t>
            </a:r>
            <a:r>
              <a:rPr lang="ru-RU" altLang="en-US" sz="1200" dirty="0" smtClean="0">
                <a:solidFill>
                  <a:srgbClr val="555555"/>
                </a:solidFill>
                <a:cs typeface="Arial" panose="020B0604020202020204" pitchFamily="34" charset="0"/>
              </a:rPr>
              <a:t>роверка </a:t>
            </a:r>
            <a:r>
              <a:rPr lang="ru-RU" altLang="en-US" sz="1200" dirty="0">
                <a:solidFill>
                  <a:srgbClr val="555555"/>
                </a:solidFill>
                <a:cs typeface="Arial" panose="020B0604020202020204" pitchFamily="34" charset="0"/>
              </a:rPr>
              <a:t>нарушения политик</a:t>
            </a:r>
            <a:endParaRPr lang="en-US" altLang="en-US" sz="1200" dirty="0">
              <a:solidFill>
                <a:srgbClr val="555555"/>
              </a:solidFill>
              <a:cs typeface="Arial" panose="020B0604020202020204" pitchFamily="34" charset="0"/>
            </a:endParaRPr>
          </a:p>
        </p:txBody>
      </p:sp>
      <p:sp>
        <p:nvSpPr>
          <p:cNvPr id="24" name="TextBox 20"/>
          <p:cNvSpPr txBox="1">
            <a:spLocks noChangeArrowheads="1"/>
          </p:cNvSpPr>
          <p:nvPr/>
        </p:nvSpPr>
        <p:spPr bwMode="auto">
          <a:xfrm>
            <a:off x="8940051" y="1560628"/>
            <a:ext cx="13335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rgbClr val="CC3300"/>
              </a:buClr>
              <a:buFont typeface="Arial" panose="020B0604020202020204" pitchFamily="34" charset="0"/>
              <a:buNone/>
            </a:pPr>
            <a:r>
              <a:rPr lang="ru-RU" altLang="en-US" sz="1200" dirty="0">
                <a:solidFill>
                  <a:srgbClr val="555555"/>
                </a:solidFill>
                <a:cs typeface="Arial" panose="020B0604020202020204" pitchFamily="34" charset="0"/>
              </a:rPr>
              <a:t>Каждый узел </a:t>
            </a:r>
            <a:r>
              <a:rPr lang="ru-RU" altLang="en-US" sz="1200" dirty="0" smtClean="0">
                <a:solidFill>
                  <a:srgbClr val="555555"/>
                </a:solidFill>
                <a:cs typeface="Arial" panose="020B0604020202020204" pitchFamily="34" charset="0"/>
              </a:rPr>
              <a:t>получает оценку уровня </a:t>
            </a:r>
            <a:r>
              <a:rPr lang="ru-RU" altLang="en-US" sz="1200" dirty="0">
                <a:solidFill>
                  <a:srgbClr val="555555"/>
                </a:solidFill>
                <a:cs typeface="Arial" panose="020B0604020202020204" pitchFamily="34" charset="0"/>
              </a:rPr>
              <a:t>безопасности</a:t>
            </a:r>
            <a:endParaRPr lang="en-US" altLang="en-US" sz="1200" dirty="0">
              <a:solidFill>
                <a:srgbClr val="555555"/>
              </a:solidFill>
              <a:cs typeface="Arial" panose="020B0604020202020204" pitchFamily="34" charset="0"/>
            </a:endParaRPr>
          </a:p>
        </p:txBody>
      </p:sp>
      <p:sp>
        <p:nvSpPr>
          <p:cNvPr id="25" name="TextBox 23"/>
          <p:cNvSpPr txBox="1">
            <a:spLocks noChangeArrowheads="1"/>
          </p:cNvSpPr>
          <p:nvPr/>
        </p:nvSpPr>
        <p:spPr bwMode="auto">
          <a:xfrm>
            <a:off x="9152848" y="4725801"/>
            <a:ext cx="274659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marL="228600" indent="-228600">
              <a:spcBef>
                <a:spcPct val="50000"/>
              </a:spcBef>
              <a:buFont typeface="+mj-lt"/>
              <a:buAutoNum type="arabicPeriod"/>
              <a:defRPr sz="1200">
                <a:solidFill>
                  <a:srgbClr val="555555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 eaLnBrk="0" hangingPunct="0">
              <a:defRPr sz="1100"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100"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100"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100"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ru-RU" altLang="en-US" dirty="0"/>
              <a:t>Установка недостающих патчей</a:t>
            </a:r>
            <a:endParaRPr lang="en-US" altLang="en-US" dirty="0"/>
          </a:p>
          <a:p>
            <a:r>
              <a:rPr lang="ru-RU" altLang="en-US" dirty="0"/>
              <a:t>Обновление ПО</a:t>
            </a:r>
          </a:p>
          <a:p>
            <a:r>
              <a:rPr lang="ru-RU" altLang="en-US" dirty="0"/>
              <a:t>Устранение обнаруженных уязвимостей</a:t>
            </a:r>
            <a:endParaRPr lang="en-US" altLang="en-US" dirty="0"/>
          </a:p>
        </p:txBody>
      </p:sp>
      <p:sp>
        <p:nvSpPr>
          <p:cNvPr id="26" name="TextBox 24"/>
          <p:cNvSpPr txBox="1">
            <a:spLocks noChangeArrowheads="1"/>
          </p:cNvSpPr>
          <p:nvPr/>
        </p:nvSpPr>
        <p:spPr bwMode="auto">
          <a:xfrm>
            <a:off x="3966126" y="4893604"/>
            <a:ext cx="21113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rgbClr val="CC3300"/>
              </a:buClr>
              <a:buFont typeface="Arial" panose="020B0604020202020204" pitchFamily="34" charset="0"/>
              <a:buNone/>
            </a:pPr>
            <a:r>
              <a:rPr lang="ru-RU" altLang="en-US" sz="1200" dirty="0">
                <a:solidFill>
                  <a:srgbClr val="555555"/>
                </a:solidFill>
                <a:cs typeface="Arial" panose="020B0604020202020204" pitchFamily="34" charset="0"/>
              </a:rPr>
              <a:t>Всегда актуальная база данных уязвимостей</a:t>
            </a:r>
            <a:endParaRPr lang="en-US" altLang="en-US" sz="1200" dirty="0">
              <a:solidFill>
                <a:srgbClr val="555555"/>
              </a:solidFill>
              <a:cs typeface="Arial" panose="020B0604020202020204" pitchFamily="34" charset="0"/>
            </a:endParaRPr>
          </a:p>
        </p:txBody>
      </p:sp>
      <p:pic>
        <p:nvPicPr>
          <p:cNvPr id="31" name="Picture 13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0047" y="3676986"/>
            <a:ext cx="787400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14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074" y="1861138"/>
            <a:ext cx="787400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14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244" y="4972828"/>
            <a:ext cx="787400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157" descr="GFILanGuardBoxShot_EN_GEN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303" y="3736850"/>
            <a:ext cx="1016000" cy="124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7972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71474" y="2960688"/>
            <a:ext cx="5508501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 smtClean="0">
                <a:solidFill>
                  <a:srgbClr val="272727"/>
                </a:solidFill>
              </a:rPr>
              <a:t>15 </a:t>
            </a:r>
            <a:r>
              <a:rPr lang="ru-RU" dirty="0">
                <a:solidFill>
                  <a:srgbClr val="272727"/>
                </a:solidFill>
              </a:rPr>
              <a:t>настраиваемых фильтров от спама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5 антивирусных ядер (Sophos, Cyren, BitDefender, Avira, </a:t>
            </a:r>
            <a:r>
              <a:rPr lang="en-US" dirty="0">
                <a:solidFill>
                  <a:srgbClr val="272727"/>
                </a:solidFill>
              </a:rPr>
              <a:t>Kaspersky</a:t>
            </a:r>
            <a:r>
              <a:rPr lang="ru-RU" dirty="0" smtClean="0">
                <a:solidFill>
                  <a:srgbClr val="272727"/>
                </a:solidFill>
              </a:rPr>
              <a:t>)</a:t>
            </a:r>
            <a:endParaRPr lang="en-US" dirty="0" smtClean="0">
              <a:solidFill>
                <a:srgbClr val="272727"/>
              </a:solidFill>
            </a:endParaRP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 smtClean="0">
                <a:solidFill>
                  <a:srgbClr val="272727"/>
                </a:solidFill>
              </a:rPr>
              <a:t>Сканирует не только входящие, но и исходящие письма</a:t>
            </a:r>
            <a:endParaRPr lang="en-US" dirty="0">
              <a:solidFill>
                <a:srgbClr val="272727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19937" y="30378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978" y="2022885"/>
            <a:ext cx="2990044" cy="382831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7A9AAF3-9AFA-410D-8DDC-93605637D500}"/>
              </a:ext>
            </a:extLst>
          </p:cNvPr>
          <p:cNvSpPr/>
          <p:nvPr/>
        </p:nvSpPr>
        <p:spPr>
          <a:xfrm>
            <a:off x="6024563" y="2960688"/>
            <a:ext cx="6096000" cy="21185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Персональные черные\белые списки пользователей, управляемые из </a:t>
            </a:r>
            <a:r>
              <a:rPr lang="ru-RU" dirty="0" err="1">
                <a:solidFill>
                  <a:srgbClr val="272727"/>
                </a:solidFill>
              </a:rPr>
              <a:t>Outlook</a:t>
            </a:r>
            <a:endParaRPr lang="en-US" dirty="0">
              <a:solidFill>
                <a:srgbClr val="272727"/>
              </a:solidFill>
            </a:endParaRP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Карантин писем, веб-интерфейс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Обнаружение эксплойтов и анализ исполняемых файлов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711CD0E-94D9-4952-8480-C13108DF23DC}"/>
              </a:ext>
            </a:extLst>
          </p:cNvPr>
          <p:cNvSpPr txBox="1"/>
          <p:nvPr/>
        </p:nvSpPr>
        <p:spPr>
          <a:xfrm>
            <a:off x="1524000" y="116713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Продукты </a:t>
            </a:r>
            <a:r>
              <a:rPr lang="en-US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GFI</a:t>
            </a:r>
            <a:endParaRPr lang="ru-RU" sz="24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cxnSp>
        <p:nvCxnSpPr>
          <p:cNvPr id="12" name="Straight Connector 4">
            <a:extLst>
              <a:ext uri="{FF2B5EF4-FFF2-40B4-BE49-F238E27FC236}">
                <a16:creationId xmlns:a16="http://schemas.microsoft.com/office/drawing/2014/main" xmlns="" id="{C00704F5-D32F-430B-A9D9-E8A7F185624D}"/>
              </a:ext>
            </a:extLst>
          </p:cNvPr>
          <p:cNvCxnSpPr/>
          <p:nvPr/>
        </p:nvCxnSpPr>
        <p:spPr>
          <a:xfrm>
            <a:off x="5825970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0581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79425" y="2977555"/>
            <a:ext cx="4991221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 smtClean="0">
                <a:solidFill>
                  <a:srgbClr val="272727"/>
                </a:solidFill>
              </a:rPr>
              <a:t>Архивация писем, файлов и календарей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 smtClean="0">
                <a:solidFill>
                  <a:srgbClr val="272727"/>
                </a:solidFill>
              </a:rPr>
              <a:t>Дедупликация </a:t>
            </a:r>
            <a:r>
              <a:rPr lang="ru-RU" dirty="0">
                <a:solidFill>
                  <a:srgbClr val="272727"/>
                </a:solidFill>
              </a:rPr>
              <a:t>писем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 smtClean="0">
                <a:solidFill>
                  <a:srgbClr val="272727"/>
                </a:solidFill>
              </a:rPr>
              <a:t>Разгрузка почтового сервера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 smtClean="0">
                <a:solidFill>
                  <a:srgbClr val="272727"/>
                </a:solidFill>
              </a:rPr>
              <a:t>Доступ </a:t>
            </a:r>
            <a:r>
              <a:rPr lang="ru-RU" dirty="0">
                <a:solidFill>
                  <a:srgbClr val="272727"/>
                </a:solidFill>
              </a:rPr>
              <a:t>до архивных писем через привычные почтовые программы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3741" y="2010278"/>
            <a:ext cx="2104518" cy="38384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DFA7CA0-6463-4918-B457-17997B4B5D56}"/>
              </a:ext>
            </a:extLst>
          </p:cNvPr>
          <p:cNvSpPr txBox="1"/>
          <p:nvPr/>
        </p:nvSpPr>
        <p:spPr>
          <a:xfrm>
            <a:off x="1524000" y="116713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Продукты </a:t>
            </a:r>
            <a:r>
              <a:rPr lang="en-US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GFI</a:t>
            </a:r>
            <a:endParaRPr lang="ru-RU" sz="24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cxnSp>
        <p:nvCxnSpPr>
          <p:cNvPr id="10" name="Straight Connector 4">
            <a:extLst>
              <a:ext uri="{FF2B5EF4-FFF2-40B4-BE49-F238E27FC236}">
                <a16:creationId xmlns:a16="http://schemas.microsoft.com/office/drawing/2014/main" xmlns="" id="{38119A4C-2270-4F42-99D1-0F290CA9F49E}"/>
              </a:ext>
            </a:extLst>
          </p:cNvPr>
          <p:cNvCxnSpPr/>
          <p:nvPr/>
        </p:nvCxnSpPr>
        <p:spPr>
          <a:xfrm>
            <a:off x="5825970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06109CE4-DFE9-4D90-A728-314210D2956F}"/>
              </a:ext>
            </a:extLst>
          </p:cNvPr>
          <p:cNvSpPr/>
          <p:nvPr/>
        </p:nvSpPr>
        <p:spPr>
          <a:xfrm>
            <a:off x="6034088" y="2971376"/>
            <a:ext cx="6096000" cy="21698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 smtClean="0">
                <a:solidFill>
                  <a:srgbClr val="272727"/>
                </a:solidFill>
              </a:rPr>
              <a:t>Анализ </a:t>
            </a:r>
            <a:r>
              <a:rPr lang="ru-RU" dirty="0">
                <a:solidFill>
                  <a:srgbClr val="272727"/>
                </a:solidFill>
              </a:rPr>
              <a:t>эффективности работы сотрудников и обнаружение утечек информации с помощью отчетов MailInsights</a:t>
            </a:r>
            <a:r>
              <a:rPr lang="ru-RU" baseline="30000" dirty="0" smtClean="0">
                <a:solidFill>
                  <a:srgbClr val="272727"/>
                </a:solidFill>
              </a:rPr>
              <a:t>®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Анализ переписок по ключевым словам и приложенным </a:t>
            </a:r>
            <a:r>
              <a:rPr lang="ru-RU" dirty="0" smtClean="0">
                <a:solidFill>
                  <a:srgbClr val="272727"/>
                </a:solidFill>
              </a:rPr>
              <a:t>файлам</a:t>
            </a:r>
            <a:endParaRPr lang="ru-RU" dirty="0">
              <a:solidFill>
                <a:srgbClr val="27272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74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87647" y="2968700"/>
            <a:ext cx="5040238" cy="1703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en-US" dirty="0">
                <a:solidFill>
                  <a:srgbClr val="272727"/>
                </a:solidFill>
              </a:rPr>
              <a:t>SIEM</a:t>
            </a:r>
            <a:r>
              <a:rPr lang="ru-RU" dirty="0">
                <a:solidFill>
                  <a:srgbClr val="272727"/>
                </a:solidFill>
              </a:rPr>
              <a:t> для малого и среднего бизнеса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Сбор событий </a:t>
            </a:r>
            <a:r>
              <a:rPr lang="ru-RU" dirty="0" err="1">
                <a:solidFill>
                  <a:srgbClr val="272727"/>
                </a:solidFill>
              </a:rPr>
              <a:t>Windows</a:t>
            </a:r>
            <a:r>
              <a:rPr lang="ru-RU" dirty="0">
                <a:solidFill>
                  <a:srgbClr val="272727"/>
                </a:solidFill>
              </a:rPr>
              <a:t> </a:t>
            </a:r>
            <a:r>
              <a:rPr lang="en-US" dirty="0">
                <a:solidFill>
                  <a:srgbClr val="272727"/>
                </a:solidFill>
              </a:rPr>
              <a:t>Events</a:t>
            </a:r>
            <a:r>
              <a:rPr lang="ru-RU" dirty="0">
                <a:solidFill>
                  <a:srgbClr val="272727"/>
                </a:solidFill>
              </a:rPr>
              <a:t>,</a:t>
            </a:r>
            <a:r>
              <a:rPr lang="en-US" dirty="0">
                <a:solidFill>
                  <a:srgbClr val="272727"/>
                </a:solidFill>
              </a:rPr>
              <a:t> S</a:t>
            </a:r>
            <a:r>
              <a:rPr lang="ru-RU" dirty="0" err="1">
                <a:solidFill>
                  <a:srgbClr val="272727"/>
                </a:solidFill>
              </a:rPr>
              <a:t>yslog</a:t>
            </a:r>
            <a:r>
              <a:rPr lang="ru-RU" dirty="0">
                <a:solidFill>
                  <a:srgbClr val="272727"/>
                </a:solidFill>
              </a:rPr>
              <a:t>, SNMP и их анализ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Мониторинг доступности узлов</a:t>
            </a:r>
            <a:endParaRPr lang="en-US" dirty="0">
              <a:solidFill>
                <a:srgbClr val="272727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645" y="2018458"/>
            <a:ext cx="3328710" cy="390293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D9407BC-7067-499B-A9D3-46A22C9C9F0C}"/>
              </a:ext>
            </a:extLst>
          </p:cNvPr>
          <p:cNvSpPr/>
          <p:nvPr/>
        </p:nvSpPr>
        <p:spPr>
          <a:xfrm>
            <a:off x="6038850" y="2970213"/>
            <a:ext cx="6096000" cy="17030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Фильтрация важных событий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Автоматические действия на события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Оповещения по электронной почте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Подробная отчетность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694E243-233B-40A4-9902-A1F248BD0CFE}"/>
              </a:ext>
            </a:extLst>
          </p:cNvPr>
          <p:cNvSpPr txBox="1"/>
          <p:nvPr/>
        </p:nvSpPr>
        <p:spPr>
          <a:xfrm>
            <a:off x="1524000" y="116713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Продукты </a:t>
            </a:r>
            <a:r>
              <a:rPr lang="en-US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GFI</a:t>
            </a:r>
            <a:endParaRPr lang="ru-RU" sz="24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cxnSp>
        <p:nvCxnSpPr>
          <p:cNvPr id="13" name="Straight Connector 4">
            <a:extLst>
              <a:ext uri="{FF2B5EF4-FFF2-40B4-BE49-F238E27FC236}">
                <a16:creationId xmlns:a16="http://schemas.microsoft.com/office/drawing/2014/main" xmlns="" id="{8F8EDF7D-239C-4C5C-A70B-7A3CB9B48A65}"/>
              </a:ext>
            </a:extLst>
          </p:cNvPr>
          <p:cNvCxnSpPr/>
          <p:nvPr/>
        </p:nvCxnSpPr>
        <p:spPr>
          <a:xfrm>
            <a:off x="5825970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4518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81778" y="2969826"/>
            <a:ext cx="5398197" cy="2118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VoIP АТС для вашей компании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Маршрутизация вызовов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Автосекретарь с голосовым меню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Голосовые и видеовызовы с автоответчиком</a:t>
            </a:r>
          </a:p>
          <a:p>
            <a:pPr>
              <a:lnSpc>
                <a:spcPct val="150000"/>
              </a:lnSpc>
            </a:pPr>
            <a:endParaRPr lang="ru-RU" dirty="0">
              <a:solidFill>
                <a:srgbClr val="272727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828" y="1988841"/>
            <a:ext cx="3008344" cy="409907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420015B-7802-420D-8FB9-F8E763B89940}"/>
              </a:ext>
            </a:extLst>
          </p:cNvPr>
          <p:cNvSpPr/>
          <p:nvPr/>
        </p:nvSpPr>
        <p:spPr>
          <a:xfrm>
            <a:off x="6024563" y="2969826"/>
            <a:ext cx="6096000" cy="17030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Добавочные номера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Встроенная защита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Удобные приложения для ваших сотрудников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Отправка </a:t>
            </a:r>
            <a:r>
              <a:rPr lang="en-US" dirty="0">
                <a:solidFill>
                  <a:srgbClr val="272727"/>
                </a:solidFill>
              </a:rPr>
              <a:t>SMS</a:t>
            </a:r>
            <a:endParaRPr lang="ru-RU" dirty="0">
              <a:solidFill>
                <a:srgbClr val="272727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0CA08A5-7F9E-4496-8C77-FC5DDE4DA819}"/>
              </a:ext>
            </a:extLst>
          </p:cNvPr>
          <p:cNvSpPr txBox="1"/>
          <p:nvPr/>
        </p:nvSpPr>
        <p:spPr>
          <a:xfrm>
            <a:off x="1524000" y="116713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Продукты </a:t>
            </a:r>
            <a:r>
              <a:rPr lang="en-US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GFI</a:t>
            </a:r>
            <a:endParaRPr lang="ru-RU" sz="24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cxnSp>
        <p:nvCxnSpPr>
          <p:cNvPr id="12" name="Straight Connector 4">
            <a:extLst>
              <a:ext uri="{FF2B5EF4-FFF2-40B4-BE49-F238E27FC236}">
                <a16:creationId xmlns:a16="http://schemas.microsoft.com/office/drawing/2014/main" xmlns="" id="{30E5B586-57BE-46D4-9A71-7465D21A8BF6}"/>
              </a:ext>
            </a:extLst>
          </p:cNvPr>
          <p:cNvCxnSpPr/>
          <p:nvPr/>
        </p:nvCxnSpPr>
        <p:spPr>
          <a:xfrm>
            <a:off x="5825970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4705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87647" y="2968700"/>
            <a:ext cx="5274978" cy="2118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Отправка и получение факсов через </a:t>
            </a:r>
            <a:r>
              <a:rPr lang="en-US" dirty="0">
                <a:solidFill>
                  <a:srgbClr val="272727"/>
                </a:solidFill>
              </a:rPr>
              <a:t>e-mail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Интеграция с любым почтовым сервером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Отправка и получение факса из почтового клиента</a:t>
            </a:r>
          </a:p>
          <a:p>
            <a:pPr>
              <a:lnSpc>
                <a:spcPct val="150000"/>
              </a:lnSpc>
            </a:pPr>
            <a:endParaRPr lang="ru-RU" dirty="0">
              <a:solidFill>
                <a:srgbClr val="272727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869" y="2013335"/>
            <a:ext cx="2376263" cy="392659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8F4251EF-D0D6-4C9F-A19D-EE238D5DC28F}"/>
              </a:ext>
            </a:extLst>
          </p:cNvPr>
          <p:cNvSpPr/>
          <p:nvPr/>
        </p:nvSpPr>
        <p:spPr>
          <a:xfrm>
            <a:off x="6024563" y="2968700"/>
            <a:ext cx="6096000" cy="17030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Маршрутизация входящих факсов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Распознавание текста 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Поддержка </a:t>
            </a:r>
            <a:r>
              <a:rPr lang="ru-RU" dirty="0" err="1">
                <a:solidFill>
                  <a:srgbClr val="272727"/>
                </a:solidFill>
              </a:rPr>
              <a:t>доп.номеров</a:t>
            </a:r>
            <a:endParaRPr lang="ru-RU" dirty="0">
              <a:solidFill>
                <a:srgbClr val="272727"/>
              </a:solidFill>
            </a:endParaRP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Поддержка </a:t>
            </a:r>
            <a:r>
              <a:rPr lang="ru-RU" dirty="0" err="1">
                <a:solidFill>
                  <a:srgbClr val="272727"/>
                </a:solidFill>
              </a:rPr>
              <a:t>VoIP</a:t>
            </a:r>
            <a:r>
              <a:rPr lang="ru-RU" dirty="0">
                <a:solidFill>
                  <a:srgbClr val="272727"/>
                </a:solidFill>
              </a:rPr>
              <a:t> (</a:t>
            </a:r>
            <a:r>
              <a:rPr lang="ru-RU" dirty="0" err="1">
                <a:solidFill>
                  <a:srgbClr val="272727"/>
                </a:solidFill>
              </a:rPr>
              <a:t>FoIP</a:t>
            </a:r>
            <a:r>
              <a:rPr lang="ru-RU" dirty="0">
                <a:solidFill>
                  <a:srgbClr val="272727"/>
                </a:solidFill>
              </a:rPr>
              <a:t>), модемов и факс-плат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4E436F0-A34D-45E5-8F89-17210A770B29}"/>
              </a:ext>
            </a:extLst>
          </p:cNvPr>
          <p:cNvSpPr txBox="1"/>
          <p:nvPr/>
        </p:nvSpPr>
        <p:spPr>
          <a:xfrm>
            <a:off x="1524000" y="116713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Продукты </a:t>
            </a:r>
            <a:r>
              <a:rPr lang="en-US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GFI</a:t>
            </a:r>
            <a:endParaRPr lang="ru-RU" sz="24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cxnSp>
        <p:nvCxnSpPr>
          <p:cNvPr id="12" name="Straight Connector 4">
            <a:extLst>
              <a:ext uri="{FF2B5EF4-FFF2-40B4-BE49-F238E27FC236}">
                <a16:creationId xmlns:a16="http://schemas.microsoft.com/office/drawing/2014/main" xmlns="" id="{511F81AB-F21B-453B-A703-37040E397481}"/>
              </a:ext>
            </a:extLst>
          </p:cNvPr>
          <p:cNvCxnSpPr/>
          <p:nvPr/>
        </p:nvCxnSpPr>
        <p:spPr>
          <a:xfrm>
            <a:off x="5825970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088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1908" y="1193605"/>
            <a:ext cx="9428216" cy="4958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8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7082" y="1332630"/>
            <a:ext cx="8891692" cy="4416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90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9599" y="1604640"/>
            <a:ext cx="9017051" cy="383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565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35560" y="1535751"/>
            <a:ext cx="434668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ru-RU" sz="1400" dirty="0">
                <a:solidFill>
                  <a:srgbClr val="555555"/>
                </a:solidFill>
                <a:cs typeface="Segoe UI" panose="020B0502040204020203" pitchFamily="34" charset="0"/>
              </a:rPr>
              <a:t>GFI </a:t>
            </a:r>
            <a:r>
              <a:rPr lang="en-US" altLang="ru-RU" sz="1400" dirty="0">
                <a:solidFill>
                  <a:srgbClr val="555555"/>
                </a:solidFill>
                <a:cs typeface="Segoe UI" panose="020B0502040204020203" pitchFamily="34" charset="0"/>
              </a:rPr>
              <a:t>– </a:t>
            </a:r>
            <a:r>
              <a:rPr lang="ru-RU" altLang="ru-RU" sz="1400" dirty="0">
                <a:solidFill>
                  <a:srgbClr val="555555"/>
                </a:solidFill>
                <a:cs typeface="Segoe UI" panose="020B0502040204020203" pitchFamily="34" charset="0"/>
              </a:rPr>
              <a:t>международная компания-разработчик программного обеспечения, которое помогает </a:t>
            </a:r>
            <a:r>
              <a:rPr lang="ru-RU" altLang="ru-RU" sz="1400" dirty="0" smtClean="0">
                <a:solidFill>
                  <a:srgbClr val="555555"/>
                </a:solidFill>
                <a:cs typeface="Segoe UI" panose="020B0502040204020203" pitchFamily="34" charset="0"/>
              </a:rPr>
              <a:t>среднему и малому бизнесу в </a:t>
            </a:r>
            <a:r>
              <a:rPr lang="ru-RU" altLang="ru-RU" sz="1400" dirty="0">
                <a:solidFill>
                  <a:srgbClr val="555555"/>
                </a:solidFill>
                <a:cs typeface="Segoe UI" panose="020B0502040204020203" pitchFamily="34" charset="0"/>
              </a:rPr>
              <a:t>обеспечении </a:t>
            </a:r>
            <a:r>
              <a:rPr lang="ru-RU" altLang="ru-RU" sz="1400" dirty="0" smtClean="0">
                <a:solidFill>
                  <a:srgbClr val="555555"/>
                </a:solidFill>
                <a:cs typeface="Segoe UI" panose="020B0502040204020203" pitchFamily="34" charset="0"/>
              </a:rPr>
              <a:t>безопасности сети, организации коммуникаций, мониторинга и </a:t>
            </a:r>
            <a:r>
              <a:rPr lang="ru-RU" altLang="ru-RU" sz="1400" dirty="0">
                <a:solidFill>
                  <a:srgbClr val="555555"/>
                </a:solidFill>
                <a:cs typeface="Segoe UI" panose="020B0502040204020203" pitchFamily="34" charset="0"/>
              </a:rPr>
              <a:t>управления </a:t>
            </a:r>
            <a:r>
              <a:rPr lang="en-US" altLang="ru-RU" sz="1400" dirty="0" smtClean="0">
                <a:solidFill>
                  <a:srgbClr val="555555"/>
                </a:solidFill>
                <a:cs typeface="Segoe UI" panose="020B0502040204020203" pitchFamily="34" charset="0"/>
              </a:rPr>
              <a:t>IT </a:t>
            </a:r>
            <a:r>
              <a:rPr lang="ru-RU" altLang="ru-RU" sz="1400" dirty="0" smtClean="0">
                <a:solidFill>
                  <a:srgbClr val="555555"/>
                </a:solidFill>
                <a:cs typeface="Segoe UI" panose="020B0502040204020203" pitchFamily="34" charset="0"/>
              </a:rPr>
              <a:t>инфраструктурой.</a:t>
            </a:r>
            <a:endParaRPr lang="en-GB" altLang="ru-RU" sz="1400" dirty="0">
              <a:solidFill>
                <a:srgbClr val="555555"/>
              </a:solidFill>
              <a:cs typeface="Segoe UI" panose="020B0502040204020203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35561" y="1011017"/>
            <a:ext cx="29619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2800" dirty="0">
                <a:solidFill>
                  <a:srgbClr val="118EDA"/>
                </a:solidFill>
                <a:ea typeface="ＭＳ Ｐゴシック" panose="020B0600070205080204" pitchFamily="34" charset="-128"/>
                <a:cs typeface="Segoe UI" panose="020B0502040204020203" pitchFamily="34" charset="0"/>
              </a:rPr>
              <a:t>GFI: </a:t>
            </a:r>
            <a:r>
              <a:rPr lang="ru-RU" altLang="ru-RU" sz="2800" dirty="0">
                <a:solidFill>
                  <a:srgbClr val="118EDA"/>
                </a:solidFill>
                <a:ea typeface="ＭＳ Ｐゴシック" panose="020B0600070205080204" pitchFamily="34" charset="-128"/>
                <a:cs typeface="Segoe UI" panose="020B0502040204020203" pitchFamily="34" charset="0"/>
              </a:rPr>
              <a:t>О компании</a:t>
            </a:r>
            <a:endParaRPr lang="ru-RU" sz="2800" dirty="0">
              <a:solidFill>
                <a:srgbClr val="118EDA"/>
              </a:solidFill>
            </a:endParaRPr>
          </a:p>
        </p:txBody>
      </p:sp>
      <p:grpSp>
        <p:nvGrpSpPr>
          <p:cNvPr id="5" name="Group 9"/>
          <p:cNvGrpSpPr>
            <a:grpSpLocks/>
          </p:cNvGrpSpPr>
          <p:nvPr/>
        </p:nvGrpSpPr>
        <p:grpSpPr bwMode="auto">
          <a:xfrm>
            <a:off x="2231140" y="2708328"/>
            <a:ext cx="889467" cy="888066"/>
            <a:chOff x="1814490" y="4837065"/>
            <a:chExt cx="2089150" cy="2089282"/>
          </a:xfrm>
        </p:grpSpPr>
        <p:sp>
          <p:nvSpPr>
            <p:cNvPr id="7" name="Rectangle 15"/>
            <p:cNvSpPr>
              <a:spLocks noChangeArrowheads="1"/>
            </p:cNvSpPr>
            <p:nvPr/>
          </p:nvSpPr>
          <p:spPr bwMode="auto">
            <a:xfrm>
              <a:off x="1814490" y="4837065"/>
              <a:ext cx="2089150" cy="2089282"/>
            </a:xfrm>
            <a:prstGeom prst="rect">
              <a:avLst/>
            </a:prstGeom>
            <a:solidFill>
              <a:srgbClr val="0079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40341" rIns="40341" anchor="ctr"/>
            <a:lstStyle>
              <a:lvl1pPr marL="179388">
                <a:buClr>
                  <a:srgbClr val="CC3300"/>
                </a:buClr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79C1"/>
                </a:buClr>
                <a:buSzPct val="120000"/>
                <a:buFont typeface="Vrinda" panose="020B0502040204020203" pitchFamily="34" charset="0"/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79C1"/>
                </a:buClr>
                <a:buSzPct val="120000"/>
                <a:buFont typeface="Arial" panose="020B0604020202020204" pitchFamily="34" charset="0"/>
                <a:buChar char="□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&gt;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ru-RU" sz="1588">
                <a:solidFill>
                  <a:srgbClr val="272727"/>
                </a:solidFill>
              </a:endParaRPr>
            </a:p>
          </p:txBody>
        </p:sp>
        <p:pic>
          <p:nvPicPr>
            <p:cNvPr id="8" name="Users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73016" y="5490475"/>
              <a:ext cx="783283" cy="7845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2231139" y="3657221"/>
            <a:ext cx="890868" cy="890868"/>
          </a:xfrm>
          <a:prstGeom prst="rect">
            <a:avLst/>
          </a:prstGeom>
          <a:solidFill>
            <a:srgbClr val="0079C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40341" rIns="40341" anchor="ctr"/>
          <a:lstStyle>
            <a:lvl1pPr marL="179388">
              <a:buClr>
                <a:srgbClr val="CC3300"/>
              </a:buClr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79C1"/>
              </a:buClr>
              <a:buSzPct val="120000"/>
              <a:buFont typeface="Vrinda" panose="020B0502040204020203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79C1"/>
              </a:buClr>
              <a:buSzPct val="120000"/>
              <a:buFont typeface="Arial" panose="020B0604020202020204" pitchFamily="34" charset="0"/>
              <a:buChar char="□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&gt;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ru-RU" sz="1588">
              <a:solidFill>
                <a:srgbClr val="272727"/>
              </a:solidFill>
            </a:endParaRPr>
          </a:p>
        </p:txBody>
      </p:sp>
      <p:grpSp>
        <p:nvGrpSpPr>
          <p:cNvPr id="10" name="Group 12"/>
          <p:cNvGrpSpPr>
            <a:grpSpLocks/>
          </p:cNvGrpSpPr>
          <p:nvPr/>
        </p:nvGrpSpPr>
        <p:grpSpPr bwMode="auto">
          <a:xfrm>
            <a:off x="2509185" y="3935968"/>
            <a:ext cx="333375" cy="333375"/>
            <a:chOff x="788767" y="6126269"/>
            <a:chExt cx="377612" cy="377612"/>
          </a:xfrm>
        </p:grpSpPr>
        <p:pic>
          <p:nvPicPr>
            <p:cNvPr id="11" name="Group 15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7879" y="6199062"/>
              <a:ext cx="237610" cy="2315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Circle"/>
            <p:cNvSpPr>
              <a:spLocks noChangeAspect="1" noEditPoints="1"/>
            </p:cNvSpPr>
            <p:nvPr/>
          </p:nvSpPr>
          <p:spPr bwMode="auto">
            <a:xfrm>
              <a:off x="788767" y="6126269"/>
              <a:ext cx="377612" cy="377612"/>
            </a:xfrm>
            <a:custGeom>
              <a:avLst/>
              <a:gdLst>
                <a:gd name="T0" fmla="*/ 2147483646 w 1327"/>
                <a:gd name="T1" fmla="*/ 0 h 1326"/>
                <a:gd name="T2" fmla="*/ 2147483646 w 1327"/>
                <a:gd name="T3" fmla="*/ 2147483646 h 1326"/>
                <a:gd name="T4" fmla="*/ 2147483646 w 1327"/>
                <a:gd name="T5" fmla="*/ 2147483646 h 1326"/>
                <a:gd name="T6" fmla="*/ 0 w 1327"/>
                <a:gd name="T7" fmla="*/ 2147483646 h 1326"/>
                <a:gd name="T8" fmla="*/ 2147483646 w 1327"/>
                <a:gd name="T9" fmla="*/ 0 h 1326"/>
                <a:gd name="T10" fmla="*/ 2147483646 w 1327"/>
                <a:gd name="T11" fmla="*/ 2147483646 h 1326"/>
                <a:gd name="T12" fmla="*/ 2147483646 w 1327"/>
                <a:gd name="T13" fmla="*/ 2147483646 h 1326"/>
                <a:gd name="T14" fmla="*/ 2147483646 w 1327"/>
                <a:gd name="T15" fmla="*/ 2147483646 h 1326"/>
                <a:gd name="T16" fmla="*/ 2147483646 w 1327"/>
                <a:gd name="T17" fmla="*/ 2147483646 h 1326"/>
                <a:gd name="T18" fmla="*/ 2147483646 w 1327"/>
                <a:gd name="T19" fmla="*/ 2147483646 h 132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27" h="1326">
                  <a:moveTo>
                    <a:pt x="663" y="0"/>
                  </a:moveTo>
                  <a:cubicBezTo>
                    <a:pt x="1030" y="0"/>
                    <a:pt x="1327" y="297"/>
                    <a:pt x="1327" y="663"/>
                  </a:cubicBezTo>
                  <a:cubicBezTo>
                    <a:pt x="1327" y="1029"/>
                    <a:pt x="1030" y="1326"/>
                    <a:pt x="663" y="1326"/>
                  </a:cubicBezTo>
                  <a:cubicBezTo>
                    <a:pt x="297" y="1326"/>
                    <a:pt x="0" y="1029"/>
                    <a:pt x="0" y="663"/>
                  </a:cubicBezTo>
                  <a:cubicBezTo>
                    <a:pt x="0" y="297"/>
                    <a:pt x="297" y="0"/>
                    <a:pt x="663" y="0"/>
                  </a:cubicBezTo>
                  <a:close/>
                  <a:moveTo>
                    <a:pt x="663" y="85"/>
                  </a:moveTo>
                  <a:cubicBezTo>
                    <a:pt x="344" y="85"/>
                    <a:pt x="85" y="344"/>
                    <a:pt x="85" y="663"/>
                  </a:cubicBezTo>
                  <a:cubicBezTo>
                    <a:pt x="85" y="983"/>
                    <a:pt x="344" y="1242"/>
                    <a:pt x="663" y="1242"/>
                  </a:cubicBezTo>
                  <a:cubicBezTo>
                    <a:pt x="983" y="1242"/>
                    <a:pt x="1242" y="983"/>
                    <a:pt x="1242" y="663"/>
                  </a:cubicBezTo>
                  <a:cubicBezTo>
                    <a:pt x="1242" y="344"/>
                    <a:pt x="983" y="85"/>
                    <a:pt x="663" y="8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588">
                <a:solidFill>
                  <a:srgbClr val="272727"/>
                </a:solidFill>
              </a:endParaRPr>
            </a:p>
          </p:txBody>
        </p:sp>
      </p:grpSp>
      <p:grpSp>
        <p:nvGrpSpPr>
          <p:cNvPr id="13" name="Group 8"/>
          <p:cNvGrpSpPr>
            <a:grpSpLocks/>
          </p:cNvGrpSpPr>
          <p:nvPr/>
        </p:nvGrpSpPr>
        <p:grpSpPr bwMode="auto">
          <a:xfrm>
            <a:off x="2231140" y="4628873"/>
            <a:ext cx="893669" cy="895070"/>
            <a:chOff x="6149239" y="4838521"/>
            <a:chExt cx="2089150" cy="2089282"/>
          </a:xfrm>
        </p:grpSpPr>
        <p:sp>
          <p:nvSpPr>
            <p:cNvPr id="14" name="Rectangle 16"/>
            <p:cNvSpPr>
              <a:spLocks noChangeArrowheads="1"/>
            </p:cNvSpPr>
            <p:nvPr/>
          </p:nvSpPr>
          <p:spPr bwMode="auto">
            <a:xfrm>
              <a:off x="6149239" y="4838521"/>
              <a:ext cx="2089150" cy="2089282"/>
            </a:xfrm>
            <a:prstGeom prst="rect">
              <a:avLst/>
            </a:prstGeom>
            <a:solidFill>
              <a:srgbClr val="0079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40341" rIns="40341" anchor="ctr"/>
            <a:lstStyle>
              <a:lvl1pPr marL="179388">
                <a:buClr>
                  <a:srgbClr val="CC3300"/>
                </a:buClr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79C1"/>
                </a:buClr>
                <a:buSzPct val="120000"/>
                <a:buFont typeface="Vrinda" panose="020B0502040204020203" pitchFamily="34" charset="0"/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79C1"/>
                </a:buClr>
                <a:buSzPct val="120000"/>
                <a:buFont typeface="Arial" panose="020B0604020202020204" pitchFamily="34" charset="0"/>
                <a:buChar char="□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&gt;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ru-RU" sz="1588">
                <a:solidFill>
                  <a:srgbClr val="272727"/>
                </a:solidFill>
              </a:endParaRPr>
            </a:p>
          </p:txBody>
        </p:sp>
        <p:pic>
          <p:nvPicPr>
            <p:cNvPr id="15" name="Connect Network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4669" y="5494012"/>
              <a:ext cx="779600" cy="778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3190932" y="2708328"/>
            <a:ext cx="2804272" cy="888066"/>
          </a:xfrm>
          <a:prstGeom prst="rect">
            <a:avLst/>
          </a:prstGeom>
          <a:solidFill>
            <a:srgbClr val="E2E2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40341" rIns="40341" anchor="ctr"/>
          <a:lstStyle>
            <a:lvl1pPr>
              <a:buClr>
                <a:srgbClr val="CC3300"/>
              </a:buClr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79C1"/>
              </a:buClr>
              <a:buSzPct val="120000"/>
              <a:buFont typeface="Vrinda" panose="020B0502040204020203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79C1"/>
              </a:buClr>
              <a:buSzPct val="120000"/>
              <a:buFont typeface="Arial" panose="020B0604020202020204" pitchFamily="34" charset="0"/>
              <a:buChar char="□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&gt;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ru-RU" altLang="ru-RU" sz="1412" dirty="0" smtClean="0">
                <a:solidFill>
                  <a:srgbClr val="555555"/>
                </a:solidFill>
                <a:cs typeface="Segoe UI" panose="020B0502040204020203" pitchFamily="34" charset="0"/>
              </a:rPr>
              <a:t>Коммуникации</a:t>
            </a:r>
            <a:endParaRPr lang="en-US" altLang="ru-RU" sz="1412" dirty="0">
              <a:solidFill>
                <a:srgbClr val="555555"/>
              </a:solidFill>
              <a:cs typeface="Segoe UI" panose="020B0502040204020203" pitchFamily="34" charset="0"/>
            </a:endParaRPr>
          </a:p>
        </p:txBody>
      </p:sp>
      <p:sp>
        <p:nvSpPr>
          <p:cNvPr id="17" name="Rectangle 13"/>
          <p:cNvSpPr/>
          <p:nvPr/>
        </p:nvSpPr>
        <p:spPr bwMode="auto">
          <a:xfrm>
            <a:off x="3204940" y="3660155"/>
            <a:ext cx="2790265" cy="889467"/>
          </a:xfrm>
          <a:prstGeom prst="rect">
            <a:avLst/>
          </a:prstGeom>
          <a:solidFill>
            <a:srgbClr val="E2E2E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40341" rIns="40341" anchor="ctr"/>
          <a:lstStyle/>
          <a:p>
            <a:pPr algn="ctr">
              <a:defRPr/>
            </a:pPr>
            <a:r>
              <a:rPr lang="ru-RU" sz="1412" dirty="0" smtClean="0">
                <a:solidFill>
                  <a:srgbClr val="555555"/>
                </a:solidFill>
                <a:ea typeface="Segoe UI" pitchFamily="34" charset="0"/>
                <a:cs typeface="Segoe UI" pitchFamily="34" charset="0"/>
              </a:rPr>
              <a:t>Контроль</a:t>
            </a:r>
            <a:endParaRPr lang="en-US" sz="1412" dirty="0">
              <a:solidFill>
                <a:srgbClr val="555555"/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9" name="Rectangle 14"/>
          <p:cNvSpPr>
            <a:spLocks noChangeArrowheads="1"/>
          </p:cNvSpPr>
          <p:nvPr/>
        </p:nvSpPr>
        <p:spPr bwMode="auto">
          <a:xfrm>
            <a:off x="3204939" y="4613381"/>
            <a:ext cx="2795868" cy="883864"/>
          </a:xfrm>
          <a:prstGeom prst="rect">
            <a:avLst/>
          </a:prstGeom>
          <a:solidFill>
            <a:srgbClr val="E2E2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40341" rIns="40341" anchor="ctr"/>
          <a:lstStyle>
            <a:lvl1pPr>
              <a:buClr>
                <a:srgbClr val="CC3300"/>
              </a:buClr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79C1"/>
              </a:buClr>
              <a:buSzPct val="120000"/>
              <a:buFont typeface="Vrinda" panose="020B0502040204020203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79C1"/>
              </a:buClr>
              <a:buSzPct val="120000"/>
              <a:buFont typeface="Arial" panose="020B0604020202020204" pitchFamily="34" charset="0"/>
              <a:buChar char="□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&gt;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ru-RU" altLang="ru-RU" sz="1412" dirty="0">
                <a:solidFill>
                  <a:srgbClr val="555555"/>
                </a:solidFill>
                <a:cs typeface="Segoe UI" panose="020B0502040204020203" pitchFamily="34" charset="0"/>
              </a:rPr>
              <a:t>Безопасность</a:t>
            </a:r>
            <a:endParaRPr lang="en-US" altLang="ru-RU" sz="1412" dirty="0">
              <a:solidFill>
                <a:srgbClr val="555555"/>
              </a:solidFill>
              <a:cs typeface="Segoe UI" panose="020B0502040204020203" pitchFamily="34" charset="0"/>
            </a:endParaRPr>
          </a:p>
        </p:txBody>
      </p:sp>
      <p:pic>
        <p:nvPicPr>
          <p:cNvPr id="20" name="Picture 3" descr="malta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443" y="917900"/>
            <a:ext cx="1843368" cy="183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4" descr="scotland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539" y="917900"/>
            <a:ext cx="1844768" cy="183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5" descr="germany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5250" y="2780114"/>
            <a:ext cx="1843368" cy="183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8" descr="NortCarolina.jp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850" y="4642328"/>
            <a:ext cx="1844768" cy="18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" descr="http://www.radisson.ru/images/en/royalhotel-moscow/location/1369345491409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31" b="20140"/>
          <a:stretch/>
        </p:blipFill>
        <p:spPr bwMode="auto">
          <a:xfrm>
            <a:off x="2249638" y="5604727"/>
            <a:ext cx="3745566" cy="832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64169" y="5989056"/>
            <a:ext cx="9407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white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Россия</a:t>
            </a:r>
            <a:endParaRPr lang="en-US" dirty="0">
              <a:solidFill>
                <a:prstClr val="white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26" name="Picture 6" descr="england.jp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764" y="2775606"/>
            <a:ext cx="1844769" cy="18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7" descr="Florida.jpg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8204" y="4634712"/>
            <a:ext cx="1846169" cy="18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7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0072" y="56164"/>
            <a:ext cx="1414130" cy="679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70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5"/>
          <p:cNvSpPr txBox="1">
            <a:spLocks noGrp="1"/>
          </p:cNvSpPr>
          <p:nvPr>
            <p:ph type="title"/>
          </p:nvPr>
        </p:nvSpPr>
        <p:spPr>
          <a:xfrm>
            <a:off x="1905205" y="2424976"/>
            <a:ext cx="4455729" cy="99417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>
            <a:noAutofit/>
          </a:bodyPr>
          <a:lstStyle/>
          <a:p>
            <a:r>
              <a:rPr lang="en-US" dirty="0" smtClean="0"/>
              <a:t>GFI </a:t>
            </a:r>
            <a:r>
              <a:rPr lang="en-US" dirty="0"/>
              <a:t>Unlimited</a:t>
            </a:r>
            <a:endParaRPr dirty="0"/>
          </a:p>
        </p:txBody>
      </p:sp>
      <p:sp>
        <p:nvSpPr>
          <p:cNvPr id="229" name="Google Shape;229;p25"/>
          <p:cNvSpPr txBox="1">
            <a:spLocks noGrp="1"/>
          </p:cNvSpPr>
          <p:nvPr>
            <p:ph type="body" idx="1"/>
          </p:nvPr>
        </p:nvSpPr>
        <p:spPr>
          <a:xfrm>
            <a:off x="2147889" y="3592573"/>
            <a:ext cx="4455729" cy="46507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en-US" dirty="0">
                <a:solidFill>
                  <a:schemeClr val="tx1"/>
                </a:solidFill>
              </a:rPr>
              <a:t>Smartly Engineered | Trusted Experience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230" name="Google Shape;230;p25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27497" r="33964"/>
          <a:stretch/>
        </p:blipFill>
        <p:spPr>
          <a:xfrm>
            <a:off x="6960096" y="847398"/>
            <a:ext cx="3539728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9204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6168008" y="1696751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170259" y="2479125"/>
            <a:ext cx="511256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r>
              <a:rPr lang="en-US" sz="1600" dirty="0"/>
              <a:t>GFI Unlimited – </a:t>
            </a:r>
            <a:r>
              <a:rPr lang="ru-RU" sz="1600" dirty="0"/>
              <a:t>уникальная подписка, ориентированная на выгоду для партнера и клиента</a:t>
            </a:r>
          </a:p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r>
              <a:rPr lang="ru-RU" sz="1600" dirty="0"/>
              <a:t>Клиент получает все ПО, необходимое для комфортной и надежной работы</a:t>
            </a:r>
          </a:p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r>
              <a:rPr lang="en-US" sz="1600" dirty="0"/>
              <a:t>GFI Unlimited – </a:t>
            </a:r>
            <a:r>
              <a:rPr lang="ru-RU" sz="1600" dirty="0"/>
              <a:t>это принцип приобретения у одного производителя</a:t>
            </a:r>
          </a:p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r>
              <a:rPr lang="ru-RU" sz="1600" dirty="0"/>
              <a:t>Удобная лицензия, которая автоматически дает доступ до растущей линейки ПО </a:t>
            </a:r>
          </a:p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endParaRPr lang="ru-RU" sz="1600" dirty="0"/>
          </a:p>
          <a:p>
            <a:endParaRPr lang="ru-RU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1919536" y="1235087"/>
            <a:ext cx="8352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Myriad Pro" panose="020B0503030403020204" pitchFamily="34" charset="0"/>
              </a:rPr>
              <a:t>Преимущества для клиента</a:t>
            </a:r>
          </a:p>
        </p:txBody>
      </p:sp>
      <p:pic>
        <p:nvPicPr>
          <p:cNvPr id="6" name="Picture 1014"/>
          <p:cNvPicPr/>
          <p:nvPr/>
        </p:nvPicPr>
        <p:blipFill>
          <a:blip r:embed="rId3"/>
          <a:stretch>
            <a:fillRect/>
          </a:stretch>
        </p:blipFill>
        <p:spPr>
          <a:xfrm>
            <a:off x="2279576" y="2636912"/>
            <a:ext cx="2451988" cy="2027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75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6168008" y="1696751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231582" y="2348881"/>
            <a:ext cx="5112568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r>
              <a:rPr lang="ru-RU" sz="1600" dirty="0"/>
              <a:t>Увеличивайте свою прибыль с новой удобной подпиской</a:t>
            </a:r>
          </a:p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r>
              <a:rPr lang="ru-RU" sz="1600" dirty="0"/>
              <a:t>Стоимость фиксирована и не меняется</a:t>
            </a:r>
          </a:p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r>
              <a:rPr lang="ru-RU" sz="1600" dirty="0"/>
              <a:t>Заранее известная прибыль в соответствии со статусом</a:t>
            </a:r>
          </a:p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r>
              <a:rPr lang="ru-RU" sz="1600" dirty="0"/>
              <a:t>Отличная возможность расширить количество клиентов</a:t>
            </a:r>
          </a:p>
          <a:p>
            <a:endParaRPr lang="ru-RU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1919536" y="1235087"/>
            <a:ext cx="8352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Myriad Pro" panose="020B0503030403020204" pitchFamily="34" charset="0"/>
              </a:rPr>
              <a:t>Преимущества для партнера</a:t>
            </a:r>
          </a:p>
        </p:txBody>
      </p:sp>
      <p:pic>
        <p:nvPicPr>
          <p:cNvPr id="6" name="Picture 1533"/>
          <p:cNvPicPr/>
          <p:nvPr/>
        </p:nvPicPr>
        <p:blipFill>
          <a:blip r:embed="rId3"/>
          <a:stretch>
            <a:fillRect/>
          </a:stretch>
        </p:blipFill>
        <p:spPr>
          <a:xfrm>
            <a:off x="2351584" y="2771760"/>
            <a:ext cx="2379980" cy="1737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329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25463" y="1550855"/>
            <a:ext cx="685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272727"/>
                </a:solidFill>
                <a:latin typeface="Myriad Pro" panose="020B0503030403020204" pitchFamily="34" charset="0"/>
              </a:rPr>
              <a:t>GFI Unlimited</a:t>
            </a:r>
            <a:endParaRPr lang="ru-RU" sz="40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5009322" y="2500602"/>
            <a:ext cx="2156791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923230" y="3050776"/>
            <a:ext cx="479220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14313" indent="-214313">
              <a:buBlip>
                <a:blip r:embed="rId2"/>
              </a:buBlip>
            </a:pPr>
            <a:r>
              <a:rPr lang="ru-RU" dirty="0">
                <a:solidFill>
                  <a:srgbClr val="272727"/>
                </a:solidFill>
                <a:latin typeface="Arial"/>
              </a:rPr>
              <a:t>Доступ ко всей линейке </a:t>
            </a:r>
            <a:r>
              <a:rPr lang="ru-RU" dirty="0" smtClean="0">
                <a:solidFill>
                  <a:srgbClr val="272727"/>
                </a:solidFill>
                <a:latin typeface="Arial"/>
              </a:rPr>
              <a:t>ПО</a:t>
            </a:r>
          </a:p>
          <a:p>
            <a:pPr marL="214313" indent="-214313">
              <a:buBlip>
                <a:blip r:embed="rId2"/>
              </a:buBlip>
            </a:pPr>
            <a:endParaRPr lang="ru-RU" dirty="0">
              <a:solidFill>
                <a:srgbClr val="272727"/>
              </a:solidFill>
              <a:latin typeface="Arial"/>
            </a:endParaRPr>
          </a:p>
          <a:p>
            <a:pPr marL="214313" indent="-214313">
              <a:buBlip>
                <a:blip r:embed="rId2"/>
              </a:buBlip>
            </a:pPr>
            <a:r>
              <a:rPr lang="ru-RU" dirty="0" smtClean="0">
                <a:solidFill>
                  <a:srgbClr val="272727"/>
                </a:solidFill>
              </a:rPr>
              <a:t>Максимальные </a:t>
            </a:r>
            <a:r>
              <a:rPr lang="ru-RU" dirty="0">
                <a:solidFill>
                  <a:srgbClr val="272727"/>
                </a:solidFill>
              </a:rPr>
              <a:t>редакции всех продуктов</a:t>
            </a:r>
            <a:r>
              <a:rPr lang="ru-RU" dirty="0">
                <a:solidFill>
                  <a:srgbClr val="272727"/>
                </a:solidFill>
                <a:latin typeface="Arial"/>
              </a:rPr>
              <a:t/>
            </a:r>
            <a:br>
              <a:rPr lang="ru-RU" dirty="0">
                <a:solidFill>
                  <a:srgbClr val="272727"/>
                </a:solidFill>
                <a:latin typeface="Arial"/>
              </a:rPr>
            </a:br>
            <a:endParaRPr lang="ru-RU" dirty="0">
              <a:solidFill>
                <a:srgbClr val="272727"/>
              </a:solidFill>
              <a:latin typeface="Arial"/>
            </a:endParaRPr>
          </a:p>
          <a:p>
            <a:pPr marL="214313" indent="-214313">
              <a:buBlip>
                <a:blip r:embed="rId2"/>
              </a:buBlip>
            </a:pPr>
            <a:r>
              <a:rPr lang="ru-RU" dirty="0">
                <a:solidFill>
                  <a:srgbClr val="272727"/>
                </a:solidFill>
                <a:latin typeface="Arial"/>
              </a:rPr>
              <a:t>Годовая подписка </a:t>
            </a:r>
            <a:r>
              <a:rPr lang="ru-RU" dirty="0" smtClean="0">
                <a:solidFill>
                  <a:srgbClr val="272727"/>
                </a:solidFill>
                <a:latin typeface="Arial"/>
              </a:rPr>
              <a:t>на </a:t>
            </a:r>
            <a:r>
              <a:rPr lang="en-US" dirty="0" smtClean="0">
                <a:solidFill>
                  <a:srgbClr val="272727"/>
                </a:solidFill>
                <a:latin typeface="Arial"/>
              </a:rPr>
              <a:t>1, 2 </a:t>
            </a:r>
            <a:r>
              <a:rPr lang="ru-RU" dirty="0" smtClean="0">
                <a:solidFill>
                  <a:srgbClr val="272727"/>
                </a:solidFill>
                <a:latin typeface="Arial"/>
              </a:rPr>
              <a:t>или 3 года</a:t>
            </a:r>
            <a:br>
              <a:rPr lang="ru-RU" dirty="0" smtClean="0">
                <a:solidFill>
                  <a:srgbClr val="272727"/>
                </a:solidFill>
                <a:latin typeface="Arial"/>
              </a:rPr>
            </a:br>
            <a:endParaRPr lang="ru-RU" dirty="0" smtClean="0">
              <a:solidFill>
                <a:srgbClr val="272727"/>
              </a:solidFill>
              <a:latin typeface="Arial"/>
            </a:endParaRPr>
          </a:p>
          <a:p>
            <a:pPr marL="214313" indent="-214313">
              <a:buBlip>
                <a:blip r:embed="rId2"/>
              </a:buBlip>
            </a:pPr>
            <a:r>
              <a:rPr lang="ru-RU" dirty="0" smtClean="0">
                <a:solidFill>
                  <a:srgbClr val="272727"/>
                </a:solidFill>
                <a:latin typeface="Arial"/>
              </a:rPr>
              <a:t>Растущий каталог решений</a:t>
            </a:r>
          </a:p>
          <a:p>
            <a:endParaRPr lang="ru-RU" dirty="0">
              <a:solidFill>
                <a:srgbClr val="272727"/>
              </a:solidFill>
              <a:latin typeface="Arial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090" y="3349181"/>
            <a:ext cx="1785938" cy="173974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96276" y="2981202"/>
            <a:ext cx="365837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8000" dirty="0" smtClean="0"/>
              <a:t>1728</a:t>
            </a:r>
            <a:r>
              <a:rPr lang="ru-RU" sz="6000" dirty="0" smtClean="0"/>
              <a:t> </a:t>
            </a:r>
            <a:r>
              <a:rPr lang="ru-RU" sz="4000" dirty="0" smtClean="0"/>
              <a:t>руб</a:t>
            </a:r>
            <a:r>
              <a:rPr lang="ru-RU" sz="4000" dirty="0"/>
              <a:t>.</a:t>
            </a:r>
            <a:endParaRPr lang="ru-RU" sz="4000" dirty="0" smtClean="0"/>
          </a:p>
          <a:p>
            <a:pPr algn="ctr"/>
            <a:r>
              <a:rPr lang="ru-RU" sz="4000" dirty="0" smtClean="0"/>
              <a:t>за место в год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424153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работает </a:t>
            </a:r>
            <a:r>
              <a:rPr lang="en-US" dirty="0"/>
              <a:t>GFI Unlimited</a:t>
            </a:r>
          </a:p>
        </p:txBody>
      </p:sp>
      <p:pic>
        <p:nvPicPr>
          <p:cNvPr id="4" name="Picture 2" descr="https://cdn4.iconfinder.com/data/icons/small-n-flat/24/user-25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2578" y="2329804"/>
            <a:ext cx="2464416" cy="246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cdn2.iconfinder.com/data/icons/picol-vector/32/computer-25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7829" y="2651376"/>
            <a:ext cx="2754910" cy="2067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370" y="2931817"/>
            <a:ext cx="1729829" cy="879199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>
            <a:off x="4270993" y="3013380"/>
            <a:ext cx="3442839" cy="10972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sym typeface="Arial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516409" y="2931815"/>
            <a:ext cx="2400047" cy="114446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r>
              <a:rPr lang="ru-RU" b="1" kern="0" dirty="0">
                <a:solidFill>
                  <a:srgbClr val="FFFFFF"/>
                </a:solidFill>
                <a:sym typeface="Arial"/>
              </a:rPr>
              <a:t>Лицензия </a:t>
            </a:r>
            <a:r>
              <a:rPr lang="en-US" b="1" kern="0" dirty="0">
                <a:solidFill>
                  <a:srgbClr val="FFFFFF"/>
                </a:solidFill>
                <a:sym typeface="Arial"/>
              </a:rPr>
              <a:t>GFI unlimited </a:t>
            </a:r>
            <a:r>
              <a:rPr lang="ru-RU" b="1" kern="0" dirty="0">
                <a:solidFill>
                  <a:srgbClr val="FFFFFF"/>
                </a:solidFill>
                <a:sym typeface="Arial"/>
              </a:rPr>
              <a:t>на </a:t>
            </a:r>
            <a:r>
              <a:rPr lang="en-US" b="1" kern="0" dirty="0">
                <a:solidFill>
                  <a:srgbClr val="FFFFFF"/>
                </a:solidFill>
                <a:sym typeface="Arial"/>
              </a:rPr>
              <a:t>100 </a:t>
            </a:r>
            <a:r>
              <a:rPr lang="ru-RU" b="1" kern="0" dirty="0">
                <a:solidFill>
                  <a:srgbClr val="FFFFFF"/>
                </a:solidFill>
                <a:sym typeface="Arial"/>
              </a:rPr>
              <a:t>мест</a:t>
            </a:r>
            <a:endParaRPr lang="en-US" b="1" kern="0" dirty="0">
              <a:solidFill>
                <a:srgbClr val="FFFFFF"/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97615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работает </a:t>
            </a:r>
            <a:r>
              <a:rPr lang="en-US" dirty="0"/>
              <a:t>GFI Unlimited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211" y="1904789"/>
            <a:ext cx="7743308" cy="3935597"/>
          </a:xfrm>
          <a:prstGeom prst="rect">
            <a:avLst/>
          </a:prstGeom>
        </p:spPr>
      </p:pic>
      <p:pic>
        <p:nvPicPr>
          <p:cNvPr id="21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578" y="2861376"/>
            <a:ext cx="363295" cy="36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707" y="2861376"/>
            <a:ext cx="363295" cy="36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835" y="2851981"/>
            <a:ext cx="363295" cy="36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5849" y="2851981"/>
            <a:ext cx="363295" cy="36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577" y="3999610"/>
            <a:ext cx="363295" cy="36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707" y="4007872"/>
            <a:ext cx="363295" cy="36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835" y="4007872"/>
            <a:ext cx="363295" cy="36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5849" y="4007872"/>
            <a:ext cx="363295" cy="36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577" y="5137843"/>
            <a:ext cx="363295" cy="36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590" y="5137843"/>
            <a:ext cx="363295" cy="36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282" y="5137842"/>
            <a:ext cx="363295" cy="36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Rectangle 31"/>
          <p:cNvSpPr/>
          <p:nvPr/>
        </p:nvSpPr>
        <p:spPr>
          <a:xfrm>
            <a:off x="4431506" y="2357439"/>
            <a:ext cx="1715378" cy="10072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sym typeface="Arial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8179141" y="2357439"/>
            <a:ext cx="1715378" cy="10072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sym typeface="Arial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431506" y="4602142"/>
            <a:ext cx="1715378" cy="10072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sym typeface="Arial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8179141" y="4602142"/>
            <a:ext cx="1617322" cy="10072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r>
              <a:rPr lang="ru-RU" sz="1500" kern="0" dirty="0">
                <a:solidFill>
                  <a:srgbClr val="FFFFFF"/>
                </a:solidFill>
                <a:sym typeface="Arial"/>
              </a:rPr>
              <a:t>Выбор любого количества продуктов</a:t>
            </a:r>
            <a:endParaRPr lang="en-US" sz="1500" kern="0" dirty="0">
              <a:solidFill>
                <a:srgbClr val="FFFFFF"/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1410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работает </a:t>
            </a:r>
            <a:r>
              <a:rPr lang="en-US" dirty="0"/>
              <a:t>GFI Unlimited</a:t>
            </a:r>
          </a:p>
        </p:txBody>
      </p:sp>
      <p:pic>
        <p:nvPicPr>
          <p:cNvPr id="4" name="Picture 2" descr="https://cdn4.iconfinder.com/data/icons/small-n-flat/24/user-25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186" y="1885046"/>
            <a:ext cx="1172417" cy="1172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cdn2.iconfinder.com/data/icons/picol-vector/32/computer-25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2425" y="1969334"/>
            <a:ext cx="1563034" cy="1172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310" y="2121692"/>
            <a:ext cx="981441" cy="498825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8166076" y="4503281"/>
            <a:ext cx="0" cy="66662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341933" y="4501046"/>
            <a:ext cx="3641454" cy="1687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8920184" y="4520770"/>
            <a:ext cx="0" cy="61623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341933" y="4498664"/>
            <a:ext cx="0" cy="44047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9983387" y="4513087"/>
            <a:ext cx="0" cy="28087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7298549" y="4510962"/>
            <a:ext cx="0" cy="44047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7899254" y="4874004"/>
            <a:ext cx="799943" cy="799942"/>
            <a:chOff x="3621995" y="2807871"/>
            <a:chExt cx="1218991" cy="1218988"/>
          </a:xfrm>
        </p:grpSpPr>
        <p:pic>
          <p:nvPicPr>
            <p:cNvPr id="14" name="Picture 13" descr="1464120140_PortableComputer.png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21995" y="2807871"/>
              <a:ext cx="761786" cy="761786"/>
            </a:xfrm>
            <a:prstGeom prst="rect">
              <a:avLst/>
            </a:prstGeom>
          </p:spPr>
        </p:pic>
        <p:pic>
          <p:nvPicPr>
            <p:cNvPr id="15" name="Picture 14" descr="1464120140_PortableComputer.png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74398" y="2960272"/>
              <a:ext cx="761787" cy="761787"/>
            </a:xfrm>
            <a:prstGeom prst="rect">
              <a:avLst/>
            </a:prstGeom>
          </p:spPr>
        </p:pic>
        <p:pic>
          <p:nvPicPr>
            <p:cNvPr id="16" name="Picture 15" descr="1464120140_PortableComputer.png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6799" y="3112672"/>
              <a:ext cx="761787" cy="761787"/>
            </a:xfrm>
            <a:prstGeom prst="rect">
              <a:avLst/>
            </a:prstGeom>
          </p:spPr>
        </p:pic>
        <p:pic>
          <p:nvPicPr>
            <p:cNvPr id="17" name="Picture 16" descr="1464120140_PortableComputer.png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79199" y="3265072"/>
              <a:ext cx="761787" cy="761787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7005229" y="4845466"/>
            <a:ext cx="874274" cy="874274"/>
            <a:chOff x="2215875" y="1504052"/>
            <a:chExt cx="1165698" cy="1165698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215875" y="1504052"/>
              <a:ext cx="708498" cy="708498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368275" y="1656452"/>
              <a:ext cx="708498" cy="708498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520675" y="1808852"/>
              <a:ext cx="708498" cy="708498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673075" y="1961252"/>
              <a:ext cx="708498" cy="708498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6181644" y="4890740"/>
            <a:ext cx="778371" cy="827598"/>
            <a:chOff x="4027758" y="4945427"/>
            <a:chExt cx="1037828" cy="1103464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027758" y="4945427"/>
              <a:ext cx="580628" cy="646264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180158" y="5097827"/>
              <a:ext cx="580628" cy="646264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332558" y="5250227"/>
              <a:ext cx="580628" cy="646264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484958" y="5402627"/>
              <a:ext cx="580628" cy="646264"/>
            </a:xfrm>
            <a:prstGeom prst="rect">
              <a:avLst/>
            </a:prstGeom>
          </p:spPr>
        </p:pic>
      </p:grpSp>
      <p:grpSp>
        <p:nvGrpSpPr>
          <p:cNvPr id="28" name="Group 27"/>
          <p:cNvGrpSpPr/>
          <p:nvPr/>
        </p:nvGrpSpPr>
        <p:grpSpPr>
          <a:xfrm>
            <a:off x="8651017" y="4940881"/>
            <a:ext cx="773707" cy="773707"/>
            <a:chOff x="5320792" y="4982808"/>
            <a:chExt cx="1031609" cy="103160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320792" y="4982808"/>
              <a:ext cx="574409" cy="574409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473192" y="5135208"/>
              <a:ext cx="574409" cy="574409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625592" y="5287608"/>
              <a:ext cx="574409" cy="574409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777992" y="5440008"/>
              <a:ext cx="574409" cy="574409"/>
            </a:xfrm>
            <a:prstGeom prst="rect">
              <a:avLst/>
            </a:prstGeom>
          </p:spPr>
        </p:pic>
      </p:grpSp>
      <p:grpSp>
        <p:nvGrpSpPr>
          <p:cNvPr id="33" name="Group 32"/>
          <p:cNvGrpSpPr/>
          <p:nvPr/>
        </p:nvGrpSpPr>
        <p:grpSpPr>
          <a:xfrm>
            <a:off x="9434693" y="4821689"/>
            <a:ext cx="1080000" cy="1080000"/>
            <a:chOff x="6876256" y="4802158"/>
            <a:chExt cx="1440000" cy="1440000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002658" y="5440008"/>
              <a:ext cx="532728" cy="532728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96768" y="5024221"/>
              <a:ext cx="371828" cy="371828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19522" y="5440008"/>
              <a:ext cx="584328" cy="584328"/>
            </a:xfrm>
            <a:prstGeom prst="rect">
              <a:avLst/>
            </a:prstGeom>
          </p:spPr>
        </p:pic>
        <p:pic>
          <p:nvPicPr>
            <p:cNvPr id="37" name="Picture 36" descr="1464122000_Telephone.png"/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02134" y="4943467"/>
              <a:ext cx="514873" cy="514873"/>
            </a:xfrm>
            <a:prstGeom prst="rect">
              <a:avLst/>
            </a:prstGeom>
          </p:spPr>
        </p:pic>
        <p:sp>
          <p:nvSpPr>
            <p:cNvPr id="38" name="Oval 37"/>
            <p:cNvSpPr/>
            <p:nvPr/>
          </p:nvSpPr>
          <p:spPr>
            <a:xfrm>
              <a:off x="6876256" y="4802158"/>
              <a:ext cx="1440000" cy="1440000"/>
            </a:xfrm>
            <a:prstGeom prst="ellipse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>
                  <a:srgbClr val="000000"/>
                </a:buClr>
                <a:defRPr/>
              </a:pPr>
              <a:endParaRPr lang="en-US" sz="1050" kern="0">
                <a:solidFill>
                  <a:srgbClr val="FFFFFF"/>
                </a:solidFill>
                <a:sym typeface="Arial"/>
              </a:endParaRPr>
            </a:p>
          </p:txBody>
        </p:sp>
      </p:grpSp>
      <p:sp>
        <p:nvSpPr>
          <p:cNvPr id="39" name="Rounded Rectangle 38"/>
          <p:cNvSpPr/>
          <p:nvPr/>
        </p:nvSpPr>
        <p:spPr>
          <a:xfrm>
            <a:off x="6861626" y="4223810"/>
            <a:ext cx="2400047" cy="45253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r>
              <a:rPr lang="ru-RU" b="1" kern="0" dirty="0">
                <a:solidFill>
                  <a:srgbClr val="FFFFFF"/>
                </a:solidFill>
                <a:sym typeface="Arial"/>
              </a:rPr>
              <a:t>Сеть клиента</a:t>
            </a:r>
            <a:endParaRPr lang="en-US" b="1" kern="0" dirty="0">
              <a:solidFill>
                <a:srgbClr val="FFFFFF"/>
              </a:solidFill>
              <a:sym typeface="Arial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4926270" y="1895424"/>
            <a:ext cx="1690844" cy="45253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r>
              <a:rPr lang="sk-SK" sz="1500" b="1" kern="0" dirty="0">
                <a:solidFill>
                  <a:srgbClr val="FFFFFF"/>
                </a:solidFill>
                <a:sym typeface="Arial"/>
              </a:rPr>
              <a:t>     </a:t>
            </a:r>
            <a:r>
              <a:rPr lang="ru-RU" sz="1500" b="1" kern="0" dirty="0">
                <a:solidFill>
                  <a:srgbClr val="FFFFFF"/>
                </a:solidFill>
                <a:sym typeface="Arial"/>
              </a:rPr>
              <a:t>Загрука</a:t>
            </a:r>
            <a:endParaRPr lang="en-US" sz="1500" b="1" kern="0" dirty="0">
              <a:solidFill>
                <a:srgbClr val="FFFFFF"/>
              </a:solidFill>
              <a:sym typeface="Arial"/>
            </a:endParaRPr>
          </a:p>
        </p:txBody>
      </p:sp>
      <p:pic>
        <p:nvPicPr>
          <p:cNvPr id="41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0665" y="1969334"/>
            <a:ext cx="295322" cy="304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Rounded Rectangle 41"/>
          <p:cNvSpPr/>
          <p:nvPr/>
        </p:nvSpPr>
        <p:spPr>
          <a:xfrm>
            <a:off x="4926270" y="2487891"/>
            <a:ext cx="1690844" cy="45253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685800">
              <a:buClr>
                <a:srgbClr val="000000"/>
              </a:buClr>
              <a:defRPr/>
            </a:pPr>
            <a:r>
              <a:rPr lang="sk-SK" sz="1500" b="1" kern="0" dirty="0">
                <a:solidFill>
                  <a:srgbClr val="FFFFFF"/>
                </a:solidFill>
                <a:sym typeface="Arial"/>
              </a:rPr>
              <a:t>     </a:t>
            </a:r>
            <a:r>
              <a:rPr lang="ru-RU" sz="1500" b="1" kern="0" dirty="0">
                <a:solidFill>
                  <a:srgbClr val="FFFFFF"/>
                </a:solidFill>
                <a:sym typeface="Arial"/>
              </a:rPr>
              <a:t>Установка</a:t>
            </a:r>
            <a:endParaRPr lang="en-US" sz="1500" b="1" kern="0" dirty="0">
              <a:solidFill>
                <a:srgbClr val="FFFFFF"/>
              </a:solidFill>
              <a:sym typeface="Arial"/>
            </a:endParaRPr>
          </a:p>
        </p:txBody>
      </p:sp>
      <p:pic>
        <p:nvPicPr>
          <p:cNvPr id="43" name="Picture 4" descr="https://cdn2.iconfinder.com/data/icons/flat-ui-icons-24-px/24/settings-24-256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0666" y="2546391"/>
            <a:ext cx="365855" cy="365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Rounded Rectangle 43"/>
          <p:cNvSpPr/>
          <p:nvPr/>
        </p:nvSpPr>
        <p:spPr>
          <a:xfrm>
            <a:off x="4912112" y="3044945"/>
            <a:ext cx="1719160" cy="77578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r>
              <a:rPr lang="sk-SK" sz="1500" b="1" kern="0" dirty="0">
                <a:solidFill>
                  <a:srgbClr val="FFFFFF"/>
                </a:solidFill>
                <a:sym typeface="Arial"/>
              </a:rPr>
              <a:t>100 </a:t>
            </a:r>
            <a:r>
              <a:rPr lang="ru-RU" sz="1500" b="1" kern="0" dirty="0">
                <a:solidFill>
                  <a:srgbClr val="FFFFFF"/>
                </a:solidFill>
                <a:sym typeface="Arial"/>
              </a:rPr>
              <a:t>узлов сети</a:t>
            </a:r>
            <a:endParaRPr lang="en-US" sz="1500" b="1" kern="0" dirty="0">
              <a:solidFill>
                <a:srgbClr val="FFFFFF"/>
              </a:solidFill>
              <a:sym typeface="Arial"/>
            </a:endParaRPr>
          </a:p>
        </p:txBody>
      </p:sp>
      <p:pic>
        <p:nvPicPr>
          <p:cNvPr id="45" name="Picture 6" descr="https://cdn0.iconfinder.com/data/icons/icocentre-free-icons/147/f-server_128-256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111" y="4365965"/>
            <a:ext cx="531541" cy="589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512" y="2297885"/>
            <a:ext cx="1769895" cy="232691"/>
          </a:xfrm>
          <a:prstGeom prst="rect">
            <a:avLst/>
          </a:prstGeom>
        </p:spPr>
      </p:pic>
      <p:cxnSp>
        <p:nvCxnSpPr>
          <p:cNvPr id="47" name="Straight Connector 46"/>
          <p:cNvCxnSpPr/>
          <p:nvPr/>
        </p:nvCxnSpPr>
        <p:spPr>
          <a:xfrm flipH="1">
            <a:off x="5994099" y="4497707"/>
            <a:ext cx="365405" cy="238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49" name="Picture 4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511" y="1931030"/>
            <a:ext cx="2376666" cy="270000"/>
          </a:xfrm>
          <a:prstGeom prst="rect">
            <a:avLst/>
          </a:prstGeom>
        </p:spPr>
      </p:pic>
      <p:sp>
        <p:nvSpPr>
          <p:cNvPr id="50" name="Down Arrow 49"/>
          <p:cNvSpPr/>
          <p:nvPr/>
        </p:nvSpPr>
        <p:spPr>
          <a:xfrm>
            <a:off x="5552691" y="3927210"/>
            <a:ext cx="390376" cy="3922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sym typeface="Arial"/>
            </a:endParaRPr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115" y="2672252"/>
            <a:ext cx="2697324" cy="294636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115" y="2997596"/>
            <a:ext cx="2284874" cy="248772"/>
          </a:xfrm>
          <a:prstGeom prst="rect">
            <a:avLst/>
          </a:prstGeom>
        </p:spPr>
      </p:pic>
      <p:pic>
        <p:nvPicPr>
          <p:cNvPr id="53" name="Grafik 8">
            <a:extLst>
              <a:ext uri="{FF2B5EF4-FFF2-40B4-BE49-F238E27FC236}">
                <a16:creationId xmlns:a16="http://schemas.microsoft.com/office/drawing/2014/main" xmlns="" id="{3F35B835-8E1C-4BDC-B94F-120B369D6E3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/>
        </p:blipFill>
        <p:spPr>
          <a:xfrm>
            <a:off x="7591511" y="3337500"/>
            <a:ext cx="1635304" cy="405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6474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работает </a:t>
            </a:r>
            <a:r>
              <a:rPr lang="en-US" dirty="0"/>
              <a:t>GFI Unlimited</a:t>
            </a:r>
          </a:p>
        </p:txBody>
      </p:sp>
      <p:pic>
        <p:nvPicPr>
          <p:cNvPr id="4" name="Picture 2" descr="https://cdn4.iconfinder.com/data/icons/small-n-flat/24/user-25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186" y="1885046"/>
            <a:ext cx="1172417" cy="1172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cdn2.iconfinder.com/data/icons/picol-vector/32/computer-25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2425" y="1969334"/>
            <a:ext cx="1563034" cy="1172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310" y="2121692"/>
            <a:ext cx="981441" cy="498825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8166076" y="4503281"/>
            <a:ext cx="0" cy="66662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341933" y="4501046"/>
            <a:ext cx="3641454" cy="1687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8920184" y="4520770"/>
            <a:ext cx="0" cy="61623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341933" y="4498664"/>
            <a:ext cx="0" cy="44047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9983387" y="4513087"/>
            <a:ext cx="0" cy="28087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7298549" y="4510962"/>
            <a:ext cx="0" cy="44047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7899254" y="4874004"/>
            <a:ext cx="799943" cy="799942"/>
            <a:chOff x="3621995" y="2807871"/>
            <a:chExt cx="1218991" cy="1218988"/>
          </a:xfrm>
        </p:grpSpPr>
        <p:pic>
          <p:nvPicPr>
            <p:cNvPr id="14" name="Picture 13" descr="1464120140_PortableComputer.png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21995" y="2807871"/>
              <a:ext cx="761786" cy="761786"/>
            </a:xfrm>
            <a:prstGeom prst="rect">
              <a:avLst/>
            </a:prstGeom>
          </p:spPr>
        </p:pic>
        <p:pic>
          <p:nvPicPr>
            <p:cNvPr id="15" name="Picture 14" descr="1464120140_PortableComputer.png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74398" y="2960272"/>
              <a:ext cx="761787" cy="761787"/>
            </a:xfrm>
            <a:prstGeom prst="rect">
              <a:avLst/>
            </a:prstGeom>
          </p:spPr>
        </p:pic>
        <p:pic>
          <p:nvPicPr>
            <p:cNvPr id="16" name="Picture 15" descr="1464120140_PortableComputer.png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6799" y="3112672"/>
              <a:ext cx="761787" cy="761787"/>
            </a:xfrm>
            <a:prstGeom prst="rect">
              <a:avLst/>
            </a:prstGeom>
          </p:spPr>
        </p:pic>
        <p:pic>
          <p:nvPicPr>
            <p:cNvPr id="17" name="Picture 16" descr="1464120140_PortableComputer.png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79199" y="3265072"/>
              <a:ext cx="761787" cy="761787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7005229" y="4845466"/>
            <a:ext cx="874274" cy="874274"/>
            <a:chOff x="2215875" y="1504052"/>
            <a:chExt cx="1165698" cy="1165698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215875" y="1504052"/>
              <a:ext cx="708498" cy="708498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368275" y="1656452"/>
              <a:ext cx="708498" cy="708498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520675" y="1808852"/>
              <a:ext cx="708498" cy="708498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673075" y="1961252"/>
              <a:ext cx="708498" cy="708498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6181644" y="4890740"/>
            <a:ext cx="778371" cy="827598"/>
            <a:chOff x="4027758" y="4945427"/>
            <a:chExt cx="1037828" cy="1103464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027758" y="4945427"/>
              <a:ext cx="580628" cy="646264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180158" y="5097827"/>
              <a:ext cx="580628" cy="646264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332558" y="5250227"/>
              <a:ext cx="580628" cy="646264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484958" y="5402627"/>
              <a:ext cx="580628" cy="646264"/>
            </a:xfrm>
            <a:prstGeom prst="rect">
              <a:avLst/>
            </a:prstGeom>
          </p:spPr>
        </p:pic>
      </p:grpSp>
      <p:grpSp>
        <p:nvGrpSpPr>
          <p:cNvPr id="28" name="Group 27"/>
          <p:cNvGrpSpPr/>
          <p:nvPr/>
        </p:nvGrpSpPr>
        <p:grpSpPr>
          <a:xfrm>
            <a:off x="8651017" y="4940881"/>
            <a:ext cx="773707" cy="773707"/>
            <a:chOff x="5320792" y="4982808"/>
            <a:chExt cx="1031609" cy="103160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320792" y="4982808"/>
              <a:ext cx="574409" cy="574409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473192" y="5135208"/>
              <a:ext cx="574409" cy="574409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625592" y="5287608"/>
              <a:ext cx="574409" cy="574409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777992" y="5440008"/>
              <a:ext cx="574409" cy="574409"/>
            </a:xfrm>
            <a:prstGeom prst="rect">
              <a:avLst/>
            </a:prstGeom>
          </p:spPr>
        </p:pic>
      </p:grpSp>
      <p:grpSp>
        <p:nvGrpSpPr>
          <p:cNvPr id="33" name="Group 32"/>
          <p:cNvGrpSpPr/>
          <p:nvPr/>
        </p:nvGrpSpPr>
        <p:grpSpPr>
          <a:xfrm>
            <a:off x="9434693" y="4821689"/>
            <a:ext cx="1080000" cy="1080000"/>
            <a:chOff x="6876256" y="4802158"/>
            <a:chExt cx="1440000" cy="1440000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002658" y="5440008"/>
              <a:ext cx="532728" cy="532728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96768" y="5024221"/>
              <a:ext cx="371828" cy="371828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19522" y="5440008"/>
              <a:ext cx="584328" cy="584328"/>
            </a:xfrm>
            <a:prstGeom prst="rect">
              <a:avLst/>
            </a:prstGeom>
          </p:spPr>
        </p:pic>
        <p:pic>
          <p:nvPicPr>
            <p:cNvPr id="37" name="Picture 36" descr="1464122000_Telephone.png"/>
            <p:cNvPicPr>
              <a:picLocks noChangeAspect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02134" y="4943467"/>
              <a:ext cx="514873" cy="514873"/>
            </a:xfrm>
            <a:prstGeom prst="rect">
              <a:avLst/>
            </a:prstGeom>
          </p:spPr>
        </p:pic>
        <p:sp>
          <p:nvSpPr>
            <p:cNvPr id="38" name="Oval 37"/>
            <p:cNvSpPr/>
            <p:nvPr/>
          </p:nvSpPr>
          <p:spPr>
            <a:xfrm>
              <a:off x="6876256" y="4802158"/>
              <a:ext cx="1440000" cy="1440000"/>
            </a:xfrm>
            <a:prstGeom prst="ellipse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>
                  <a:srgbClr val="000000"/>
                </a:buClr>
                <a:defRPr/>
              </a:pPr>
              <a:endParaRPr lang="en-US" sz="1050" kern="0">
                <a:solidFill>
                  <a:srgbClr val="FFFFFF"/>
                </a:solidFill>
                <a:sym typeface="Arial"/>
              </a:endParaRPr>
            </a:p>
          </p:txBody>
        </p:sp>
      </p:grpSp>
      <p:sp>
        <p:nvSpPr>
          <p:cNvPr id="39" name="Rounded Rectangle 38"/>
          <p:cNvSpPr/>
          <p:nvPr/>
        </p:nvSpPr>
        <p:spPr>
          <a:xfrm>
            <a:off x="6861626" y="4223810"/>
            <a:ext cx="2400047" cy="45253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r>
              <a:rPr lang="ru-RU" b="1" kern="0" dirty="0">
                <a:solidFill>
                  <a:srgbClr val="FFFFFF"/>
                </a:solidFill>
                <a:sym typeface="Arial"/>
              </a:rPr>
              <a:t>Сеть клиента</a:t>
            </a:r>
            <a:endParaRPr lang="en-US" b="1" kern="0" dirty="0">
              <a:solidFill>
                <a:srgbClr val="FFFFFF"/>
              </a:solidFill>
              <a:sym typeface="Arial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4926270" y="1895424"/>
            <a:ext cx="1690844" cy="45253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r>
              <a:rPr lang="sk-SK" sz="1500" b="1" kern="0" dirty="0">
                <a:solidFill>
                  <a:srgbClr val="FFFFFF"/>
                </a:solidFill>
                <a:sym typeface="Arial"/>
              </a:rPr>
              <a:t> </a:t>
            </a:r>
            <a:r>
              <a:rPr lang="en-US" sz="1500" b="1" kern="0" dirty="0">
                <a:solidFill>
                  <a:srgbClr val="FFFFFF"/>
                </a:solidFill>
                <a:sym typeface="Arial"/>
              </a:rPr>
              <a:t>    </a:t>
            </a:r>
            <a:r>
              <a:rPr lang="ru-RU" sz="1500" b="1" kern="0" dirty="0" err="1">
                <a:solidFill>
                  <a:srgbClr val="FFFFFF"/>
                </a:solidFill>
                <a:sym typeface="Arial"/>
              </a:rPr>
              <a:t>Загрука</a:t>
            </a:r>
            <a:endParaRPr lang="en-US" sz="1500" b="1" kern="0" dirty="0">
              <a:solidFill>
                <a:srgbClr val="FFFFFF"/>
              </a:solidFill>
              <a:sym typeface="Arial"/>
            </a:endParaRPr>
          </a:p>
        </p:txBody>
      </p:sp>
      <p:pic>
        <p:nvPicPr>
          <p:cNvPr id="41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0665" y="1969334"/>
            <a:ext cx="295322" cy="304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Rounded Rectangle 41"/>
          <p:cNvSpPr/>
          <p:nvPr/>
        </p:nvSpPr>
        <p:spPr>
          <a:xfrm>
            <a:off x="4926270" y="2487891"/>
            <a:ext cx="1690844" cy="45253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685800">
              <a:buClr>
                <a:srgbClr val="000000"/>
              </a:buClr>
              <a:defRPr/>
            </a:pPr>
            <a:r>
              <a:rPr lang="sk-SK" sz="1500" b="1" kern="0" dirty="0">
                <a:solidFill>
                  <a:srgbClr val="FFFFFF"/>
                </a:solidFill>
                <a:sym typeface="Arial"/>
              </a:rPr>
              <a:t>     </a:t>
            </a:r>
            <a:r>
              <a:rPr lang="ru-RU" sz="1500" b="1" kern="0" dirty="0">
                <a:solidFill>
                  <a:srgbClr val="FFFFFF"/>
                </a:solidFill>
                <a:sym typeface="Arial"/>
              </a:rPr>
              <a:t>Установка</a:t>
            </a:r>
            <a:endParaRPr lang="en-US" sz="1500" b="1" kern="0" dirty="0">
              <a:solidFill>
                <a:srgbClr val="FFFFFF"/>
              </a:solidFill>
              <a:sym typeface="Arial"/>
            </a:endParaRPr>
          </a:p>
        </p:txBody>
      </p:sp>
      <p:pic>
        <p:nvPicPr>
          <p:cNvPr id="43" name="Picture 4" descr="https://cdn2.iconfinder.com/data/icons/flat-ui-icons-24-px/24/settings-24-256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0666" y="2546391"/>
            <a:ext cx="365855" cy="365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Rounded Rectangle 43"/>
          <p:cNvSpPr/>
          <p:nvPr/>
        </p:nvSpPr>
        <p:spPr>
          <a:xfrm>
            <a:off x="4912112" y="3044945"/>
            <a:ext cx="1719160" cy="77578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r>
              <a:rPr lang="ru-RU" sz="1500" b="1" kern="0" dirty="0">
                <a:solidFill>
                  <a:srgbClr val="FFFFFF"/>
                </a:solidFill>
                <a:sym typeface="Arial"/>
              </a:rPr>
              <a:t>100 пользователей</a:t>
            </a:r>
            <a:endParaRPr lang="en-US" sz="1500" b="1" kern="0" dirty="0">
              <a:solidFill>
                <a:srgbClr val="FFFFFF"/>
              </a:solidFill>
              <a:sym typeface="Arial"/>
            </a:endParaRPr>
          </a:p>
        </p:txBody>
      </p:sp>
      <p:pic>
        <p:nvPicPr>
          <p:cNvPr id="45" name="Picture 6" descr="https://cdn0.iconfinder.com/data/icons/icocentre-free-icons/147/f-server_128-256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111" y="4365965"/>
            <a:ext cx="531541" cy="589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6" name="Straight Connector 45"/>
          <p:cNvCxnSpPr/>
          <p:nvPr/>
        </p:nvCxnSpPr>
        <p:spPr>
          <a:xfrm flipH="1">
            <a:off x="5994099" y="4497707"/>
            <a:ext cx="365405" cy="238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8" name="Down Arrow 47"/>
          <p:cNvSpPr/>
          <p:nvPr/>
        </p:nvSpPr>
        <p:spPr>
          <a:xfrm>
            <a:off x="5552691" y="3927210"/>
            <a:ext cx="390376" cy="3922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sym typeface="Arial"/>
            </a:endParaRPr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4940" y="1957365"/>
            <a:ext cx="1789580" cy="230342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0178" y="2305392"/>
            <a:ext cx="2421458" cy="240998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4941" y="2633552"/>
            <a:ext cx="1670171" cy="234473"/>
          </a:xfrm>
          <a:prstGeom prst="rect">
            <a:avLst/>
          </a:prstGeom>
        </p:spPr>
      </p:pic>
      <p:pic>
        <p:nvPicPr>
          <p:cNvPr id="56" name="Grafik 16">
            <a:extLst>
              <a:ext uri="{FF2B5EF4-FFF2-40B4-BE49-F238E27FC236}">
                <a16:creationId xmlns:a16="http://schemas.microsoft.com/office/drawing/2014/main" xmlns="" id="{64597243-5AA7-4A53-A3C9-840014A01A16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/>
        </p:blipFill>
        <p:spPr>
          <a:xfrm>
            <a:off x="7777880" y="2948942"/>
            <a:ext cx="1635599" cy="405000"/>
          </a:xfrm>
          <a:prstGeom prst="rect">
            <a:avLst/>
          </a:prstGeom>
          <a:ln>
            <a:noFill/>
          </a:ln>
        </p:spPr>
      </p:pic>
      <p:pic>
        <p:nvPicPr>
          <p:cNvPr id="57" name="Picture 56" descr="VÃ½sledok vyhÄ¾adÃ¡vania obrÃ¡zkov pre dopyt Kerio connect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921" y="3344697"/>
            <a:ext cx="1680047" cy="416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6672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8289" y="406560"/>
            <a:ext cx="8299964" cy="754856"/>
          </a:xfrm>
        </p:spPr>
        <p:txBody>
          <a:bodyPr/>
          <a:lstStyle/>
          <a:p>
            <a:r>
              <a:rPr lang="ru-RU" sz="2400" dirty="0"/>
              <a:t>Комплементарность решений</a:t>
            </a:r>
            <a:r>
              <a:rPr lang="en-US" sz="2400" dirty="0"/>
              <a:t> </a:t>
            </a:r>
            <a:r>
              <a:rPr lang="ru-RU" sz="2400" dirty="0"/>
              <a:t>по безопасности </a:t>
            </a:r>
            <a:r>
              <a:rPr lang="en-US" sz="2400" dirty="0"/>
              <a:t>email </a:t>
            </a:r>
          </a:p>
        </p:txBody>
      </p:sp>
      <p:grpSp>
        <p:nvGrpSpPr>
          <p:cNvPr id="210" name="Group 209"/>
          <p:cNvGrpSpPr/>
          <p:nvPr/>
        </p:nvGrpSpPr>
        <p:grpSpPr>
          <a:xfrm>
            <a:off x="6244875" y="1949189"/>
            <a:ext cx="1048333" cy="3060090"/>
            <a:chOff x="7630132" y="2971754"/>
            <a:chExt cx="906005" cy="2644634"/>
          </a:xfrm>
        </p:grpSpPr>
        <p:sp>
          <p:nvSpPr>
            <p:cNvPr id="17" name="Rounded Rectangle 16"/>
            <p:cNvSpPr/>
            <p:nvPr/>
          </p:nvSpPr>
          <p:spPr>
            <a:xfrm>
              <a:off x="7630132" y="2971754"/>
              <a:ext cx="906005" cy="264463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>
                  <a:srgbClr val="000000"/>
                </a:buClr>
                <a:defRPr/>
              </a:pPr>
              <a:endParaRPr lang="en-US" sz="1050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7839036" y="3291523"/>
              <a:ext cx="554537" cy="586998"/>
              <a:chOff x="1978005" y="3236880"/>
              <a:chExt cx="554537" cy="586998"/>
            </a:xfrm>
          </p:grpSpPr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rot="885673">
                <a:off x="1978005" y="3269341"/>
                <a:ext cx="554537" cy="554537"/>
              </a:xfrm>
              <a:prstGeom prst="rect">
                <a:avLst/>
              </a:prstGeom>
            </p:spPr>
          </p:pic>
          <p:pic>
            <p:nvPicPr>
              <p:cNvPr id="20" name="Picture 19" descr="1465953391_Button_Biohazard-01.pn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027868" y="3236880"/>
                <a:ext cx="243039" cy="243039"/>
              </a:xfrm>
              <a:prstGeom prst="rect">
                <a:avLst/>
              </a:prstGeom>
            </p:spPr>
          </p:pic>
        </p:grp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940077" y="4187699"/>
              <a:ext cx="339375" cy="339375"/>
            </a:xfrm>
            <a:prstGeom prst="rect">
              <a:avLst/>
            </a:prstGeom>
          </p:spPr>
        </p:pic>
        <p:pic>
          <p:nvPicPr>
            <p:cNvPr id="22" name="Picture 2" descr="VÃ½sledok vyhÄ¾adÃ¡vania obrÃ¡zkov pre dopyt Kerio connect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82920" y="4747605"/>
              <a:ext cx="613103" cy="7493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" name="Group 2"/>
          <p:cNvGrpSpPr/>
          <p:nvPr/>
        </p:nvGrpSpPr>
        <p:grpSpPr>
          <a:xfrm>
            <a:off x="9017766" y="2022982"/>
            <a:ext cx="1252752" cy="1252752"/>
            <a:chOff x="2215875" y="1504052"/>
            <a:chExt cx="1165698" cy="1165698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215875" y="1504052"/>
              <a:ext cx="708498" cy="708498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368275" y="1656452"/>
              <a:ext cx="708498" cy="708498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520675" y="1808852"/>
              <a:ext cx="708498" cy="708498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673075" y="1961252"/>
              <a:ext cx="708498" cy="708498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9083454" y="3256456"/>
            <a:ext cx="1108649" cy="1108649"/>
            <a:chOff x="5320792" y="4982808"/>
            <a:chExt cx="1031609" cy="10316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320792" y="4982808"/>
              <a:ext cx="574409" cy="574409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473192" y="5135208"/>
              <a:ext cx="574409" cy="574409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625592" y="5287608"/>
              <a:ext cx="574409" cy="574409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777992" y="5440008"/>
              <a:ext cx="574409" cy="574409"/>
            </a:xfrm>
            <a:prstGeom prst="rect">
              <a:avLst/>
            </a:prstGeom>
          </p:spPr>
        </p:pic>
      </p:grpSp>
      <p:sp>
        <p:nvSpPr>
          <p:cNvPr id="23" name="Rounded Rectangle 22"/>
          <p:cNvSpPr/>
          <p:nvPr/>
        </p:nvSpPr>
        <p:spPr>
          <a:xfrm>
            <a:off x="8634043" y="1947353"/>
            <a:ext cx="1798926" cy="284476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77646" y="1200732"/>
            <a:ext cx="805181" cy="39008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455" y="2136641"/>
            <a:ext cx="400695" cy="200348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114" y="3278159"/>
            <a:ext cx="415915" cy="207958"/>
          </a:xfrm>
          <a:prstGeom prst="rect">
            <a:avLst/>
          </a:prstGeom>
        </p:spPr>
      </p:pic>
      <p:sp>
        <p:nvSpPr>
          <p:cNvPr id="62" name="Rectangle 61"/>
          <p:cNvSpPr/>
          <p:nvPr/>
        </p:nvSpPr>
        <p:spPr>
          <a:xfrm>
            <a:off x="6539136" y="1605233"/>
            <a:ext cx="1454019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buClr>
                <a:srgbClr val="000000"/>
              </a:buClr>
              <a:defRPr/>
            </a:pPr>
            <a:r>
              <a:rPr lang="en-GB" sz="1050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60</a:t>
            </a:r>
            <a:r>
              <a:rPr lang="sk-SK" sz="1050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%</a:t>
            </a:r>
            <a:r>
              <a:rPr lang="ru-RU" sz="1050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 Спама</a:t>
            </a:r>
            <a:endParaRPr lang="en-US" sz="1050" kern="0" dirty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7" name="Picture 7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815" y="3492127"/>
            <a:ext cx="415915" cy="207958"/>
          </a:xfrm>
          <a:prstGeom prst="rect">
            <a:avLst/>
          </a:prstGeom>
        </p:spPr>
      </p:pic>
      <p:pic>
        <p:nvPicPr>
          <p:cNvPr id="89" name="Picture 6" descr="VÃ½sledok vyhÄ¾adÃ¡vania obrÃ¡zkov pre dopyt gfi mailessentials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453" y="1566825"/>
            <a:ext cx="1934296" cy="190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4" name="Rectangle 93"/>
          <p:cNvSpPr/>
          <p:nvPr/>
        </p:nvSpPr>
        <p:spPr>
          <a:xfrm>
            <a:off x="5951984" y="1611798"/>
            <a:ext cx="1635452" cy="2456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r>
              <a:rPr lang="sk-SK" sz="1050" kern="0" dirty="0">
                <a:solidFill>
                  <a:srgbClr val="272727"/>
                </a:solidFill>
                <a:latin typeface="Arial"/>
                <a:sym typeface="Arial"/>
              </a:rPr>
              <a:t>99% </a:t>
            </a:r>
            <a:r>
              <a:rPr lang="ru-RU" sz="1050" kern="0" dirty="0">
                <a:solidFill>
                  <a:srgbClr val="272727"/>
                </a:solidFill>
                <a:latin typeface="Arial"/>
                <a:sym typeface="Arial"/>
              </a:rPr>
              <a:t>Спама отфильтровано</a:t>
            </a:r>
            <a:endParaRPr lang="en-US" sz="1050" kern="0" dirty="0">
              <a:solidFill>
                <a:srgbClr val="272727"/>
              </a:solidFill>
              <a:latin typeface="Arial"/>
              <a:sym typeface="Arial"/>
            </a:endParaRPr>
          </a:p>
        </p:txBody>
      </p:sp>
      <p:pic>
        <p:nvPicPr>
          <p:cNvPr id="117" name="Picture 1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1566" y="2353610"/>
            <a:ext cx="400695" cy="200348"/>
          </a:xfrm>
          <a:prstGeom prst="rect">
            <a:avLst/>
          </a:prstGeom>
        </p:spPr>
      </p:pic>
      <p:pic>
        <p:nvPicPr>
          <p:cNvPr id="155" name="Picture 15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796" y="2149019"/>
            <a:ext cx="400695" cy="200348"/>
          </a:xfrm>
          <a:prstGeom prst="rect">
            <a:avLst/>
          </a:prstGeom>
        </p:spPr>
      </p:pic>
      <p:pic>
        <p:nvPicPr>
          <p:cNvPr id="156" name="Picture 15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4075" y="2361647"/>
            <a:ext cx="400695" cy="200348"/>
          </a:xfrm>
          <a:prstGeom prst="rect">
            <a:avLst/>
          </a:prstGeom>
        </p:spPr>
      </p:pic>
      <p:pic>
        <p:nvPicPr>
          <p:cNvPr id="169" name="Picture 16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463" y="2153836"/>
            <a:ext cx="400695" cy="200348"/>
          </a:xfrm>
          <a:prstGeom prst="rect">
            <a:avLst/>
          </a:prstGeom>
        </p:spPr>
      </p:pic>
      <p:pic>
        <p:nvPicPr>
          <p:cNvPr id="170" name="Picture 16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3958" y="2367238"/>
            <a:ext cx="400695" cy="200348"/>
          </a:xfrm>
          <a:prstGeom prst="rect">
            <a:avLst/>
          </a:prstGeom>
        </p:spPr>
      </p:pic>
      <p:pic>
        <p:nvPicPr>
          <p:cNvPr id="172" name="Picture 17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573" y="2799955"/>
            <a:ext cx="415915" cy="207958"/>
          </a:xfrm>
          <a:prstGeom prst="rect">
            <a:avLst/>
          </a:prstGeom>
        </p:spPr>
      </p:pic>
      <p:pic>
        <p:nvPicPr>
          <p:cNvPr id="173" name="Picture 17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990" y="3019034"/>
            <a:ext cx="415915" cy="207958"/>
          </a:xfrm>
          <a:prstGeom prst="rect">
            <a:avLst/>
          </a:prstGeom>
        </p:spPr>
      </p:pic>
      <p:pic>
        <p:nvPicPr>
          <p:cNvPr id="198" name="Picture 19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579433">
            <a:off x="2183359" y="4377239"/>
            <a:ext cx="403495" cy="201748"/>
          </a:xfrm>
          <a:prstGeom prst="rect">
            <a:avLst/>
          </a:prstGeom>
        </p:spPr>
      </p:pic>
      <p:pic>
        <p:nvPicPr>
          <p:cNvPr id="200" name="Picture 19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579433">
            <a:off x="3331149" y="3598291"/>
            <a:ext cx="403495" cy="201748"/>
          </a:xfrm>
          <a:prstGeom prst="rect">
            <a:avLst/>
          </a:prstGeom>
        </p:spPr>
      </p:pic>
      <p:pic>
        <p:nvPicPr>
          <p:cNvPr id="215" name="Picture 2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248" y="2151980"/>
            <a:ext cx="400695" cy="200348"/>
          </a:xfrm>
          <a:prstGeom prst="rect">
            <a:avLst/>
          </a:prstGeom>
        </p:spPr>
      </p:pic>
      <p:pic>
        <p:nvPicPr>
          <p:cNvPr id="216" name="Picture 2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335" y="2365678"/>
            <a:ext cx="400695" cy="200348"/>
          </a:xfrm>
          <a:prstGeom prst="rect">
            <a:avLst/>
          </a:prstGeom>
        </p:spPr>
      </p:pic>
      <p:pic>
        <p:nvPicPr>
          <p:cNvPr id="217" name="Picture 2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318" y="3285730"/>
            <a:ext cx="415915" cy="207958"/>
          </a:xfrm>
          <a:prstGeom prst="rect">
            <a:avLst/>
          </a:prstGeom>
        </p:spPr>
      </p:pic>
      <p:pic>
        <p:nvPicPr>
          <p:cNvPr id="218" name="Picture 2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167" y="3492127"/>
            <a:ext cx="415915" cy="207958"/>
          </a:xfrm>
          <a:prstGeom prst="rect">
            <a:avLst/>
          </a:prstGeom>
        </p:spPr>
      </p:pic>
      <p:pic>
        <p:nvPicPr>
          <p:cNvPr id="220" name="Picture 2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094" y="2149019"/>
            <a:ext cx="400695" cy="200348"/>
          </a:xfrm>
          <a:prstGeom prst="rect">
            <a:avLst/>
          </a:prstGeom>
        </p:spPr>
      </p:pic>
      <p:pic>
        <p:nvPicPr>
          <p:cNvPr id="221" name="Picture 2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5167" y="2364278"/>
            <a:ext cx="400695" cy="200348"/>
          </a:xfrm>
          <a:prstGeom prst="rect">
            <a:avLst/>
          </a:prstGeom>
        </p:spPr>
      </p:pic>
      <p:grpSp>
        <p:nvGrpSpPr>
          <p:cNvPr id="213" name="Group 212"/>
          <p:cNvGrpSpPr/>
          <p:nvPr/>
        </p:nvGrpSpPr>
        <p:grpSpPr>
          <a:xfrm>
            <a:off x="4651055" y="1947353"/>
            <a:ext cx="767457" cy="3061910"/>
            <a:chOff x="5353887" y="2969303"/>
            <a:chExt cx="663482" cy="2647083"/>
          </a:xfrm>
        </p:grpSpPr>
        <p:sp>
          <p:nvSpPr>
            <p:cNvPr id="90" name="Rounded Rectangle 89"/>
            <p:cNvSpPr/>
            <p:nvPr/>
          </p:nvSpPr>
          <p:spPr>
            <a:xfrm>
              <a:off x="5381247" y="2969303"/>
              <a:ext cx="601648" cy="264708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>
                  <a:srgbClr val="000000"/>
                </a:buClr>
                <a:defRPr/>
              </a:pPr>
              <a:endParaRPr lang="en-US" sz="1050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pic>
          <p:nvPicPr>
            <p:cNvPr id="91" name="Picture 9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03435" y="3317679"/>
              <a:ext cx="339375" cy="339375"/>
            </a:xfrm>
            <a:prstGeom prst="rect">
              <a:avLst/>
            </a:prstGeom>
          </p:spPr>
        </p:pic>
        <p:sp>
          <p:nvSpPr>
            <p:cNvPr id="92" name="Rectangle 91"/>
            <p:cNvSpPr/>
            <p:nvPr/>
          </p:nvSpPr>
          <p:spPr>
            <a:xfrm>
              <a:off x="5353887" y="4063460"/>
              <a:ext cx="663482" cy="3991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685800">
                <a:buClr>
                  <a:srgbClr val="000000"/>
                </a:buClr>
                <a:defRPr/>
              </a:pPr>
              <a:r>
                <a:rPr lang="sk-SK" sz="2400" b="1" kern="0" dirty="0">
                  <a:solidFill>
                    <a:srgbClr val="00B050"/>
                  </a:solidFill>
                  <a:latin typeface="Arial"/>
                  <a:cs typeface="Arial"/>
                  <a:sym typeface="Arial"/>
                </a:rPr>
                <a:t>15x</a:t>
              </a:r>
              <a:endParaRPr lang="en-US" sz="2400" b="1" kern="0" dirty="0">
                <a:solidFill>
                  <a:srgbClr val="00B050"/>
                </a:solidFill>
                <a:latin typeface="Arial"/>
                <a:cs typeface="Arial"/>
                <a:sym typeface="Arial"/>
              </a:endParaRPr>
            </a:p>
          </p:txBody>
        </p:sp>
        <p:pic>
          <p:nvPicPr>
            <p:cNvPr id="93" name="Picture 4" descr="VÃ½sledok vyhÄ¾adÃ¡vania obrÃ¡zkov pre dopyt gear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83742" y="4897203"/>
              <a:ext cx="410768" cy="4000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1" name="Group 210"/>
          <p:cNvGrpSpPr/>
          <p:nvPr/>
        </p:nvGrpSpPr>
        <p:grpSpPr>
          <a:xfrm>
            <a:off x="2994957" y="1950593"/>
            <a:ext cx="775638" cy="3064568"/>
            <a:chOff x="3158043" y="2973624"/>
            <a:chExt cx="668880" cy="2642763"/>
          </a:xfrm>
        </p:grpSpPr>
        <p:sp>
          <p:nvSpPr>
            <p:cNvPr id="83" name="Rounded Rectangle 82"/>
            <p:cNvSpPr/>
            <p:nvPr/>
          </p:nvSpPr>
          <p:spPr>
            <a:xfrm>
              <a:off x="3158043" y="2973624"/>
              <a:ext cx="668880" cy="264276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>
                  <a:srgbClr val="000000"/>
                </a:buClr>
                <a:defRPr/>
              </a:pPr>
              <a:endParaRPr lang="en-US" sz="1050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grpSp>
          <p:nvGrpSpPr>
            <p:cNvPr id="84" name="Group 83"/>
            <p:cNvGrpSpPr/>
            <p:nvPr/>
          </p:nvGrpSpPr>
          <p:grpSpPr>
            <a:xfrm>
              <a:off x="3229273" y="3293164"/>
              <a:ext cx="554537" cy="586998"/>
              <a:chOff x="1978005" y="3236880"/>
              <a:chExt cx="554537" cy="586998"/>
            </a:xfrm>
          </p:grpSpPr>
          <p:pic>
            <p:nvPicPr>
              <p:cNvPr id="85" name="Picture 84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rot="885673">
                <a:off x="1978005" y="3269341"/>
                <a:ext cx="554537" cy="554537"/>
              </a:xfrm>
              <a:prstGeom prst="rect">
                <a:avLst/>
              </a:prstGeom>
            </p:spPr>
          </p:pic>
          <p:pic>
            <p:nvPicPr>
              <p:cNvPr id="86" name="Picture 85" descr="1465953391_Button_Biohazard-01.pn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027868" y="3236880"/>
                <a:ext cx="243039" cy="243039"/>
              </a:xfrm>
              <a:prstGeom prst="rect">
                <a:avLst/>
              </a:prstGeom>
            </p:spPr>
          </p:pic>
        </p:grpSp>
        <p:sp>
          <p:nvSpPr>
            <p:cNvPr id="87" name="Rectangle 86"/>
            <p:cNvSpPr/>
            <p:nvPr/>
          </p:nvSpPr>
          <p:spPr>
            <a:xfrm>
              <a:off x="3247182" y="4046952"/>
              <a:ext cx="491017" cy="43793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685800">
                <a:buClr>
                  <a:srgbClr val="000000"/>
                </a:buClr>
                <a:defRPr/>
              </a:pPr>
              <a:r>
                <a:rPr lang="sk-SK" sz="2700" b="1" kern="0" dirty="0">
                  <a:solidFill>
                    <a:srgbClr val="00B050"/>
                  </a:solidFill>
                  <a:latin typeface="Arial"/>
                  <a:cs typeface="Arial"/>
                  <a:sym typeface="Arial"/>
                </a:rPr>
                <a:t>5x</a:t>
              </a:r>
              <a:endParaRPr lang="en-US" sz="2700" b="1" kern="0" dirty="0">
                <a:solidFill>
                  <a:srgbClr val="00B050"/>
                </a:solidFill>
                <a:latin typeface="Arial"/>
                <a:cs typeface="Arial"/>
                <a:sym typeface="Arial"/>
              </a:endParaRPr>
            </a:p>
          </p:txBody>
        </p:sp>
        <p:pic>
          <p:nvPicPr>
            <p:cNvPr id="88" name="Picture 4" descr="VÃ½sledok vyhÄ¾adÃ¡vania obrÃ¡zkov pre dopyt gear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8633" y="4913861"/>
              <a:ext cx="410768" cy="4220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25" name="Picture 2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1305" y="2155741"/>
            <a:ext cx="400695" cy="200348"/>
          </a:xfrm>
          <a:prstGeom prst="rect">
            <a:avLst/>
          </a:prstGeom>
        </p:spPr>
      </p:pic>
      <p:pic>
        <p:nvPicPr>
          <p:cNvPr id="226" name="Picture 2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378" y="2370999"/>
            <a:ext cx="400695" cy="200348"/>
          </a:xfrm>
          <a:prstGeom prst="rect">
            <a:avLst/>
          </a:prstGeom>
        </p:spPr>
      </p:pic>
      <p:grpSp>
        <p:nvGrpSpPr>
          <p:cNvPr id="236" name="Group 235"/>
          <p:cNvGrpSpPr/>
          <p:nvPr/>
        </p:nvGrpSpPr>
        <p:grpSpPr>
          <a:xfrm>
            <a:off x="2697242" y="5465078"/>
            <a:ext cx="1228012" cy="479973"/>
            <a:chOff x="632012" y="1476895"/>
            <a:chExt cx="1637348" cy="639965"/>
          </a:xfrm>
        </p:grpSpPr>
        <p:pic>
          <p:nvPicPr>
            <p:cNvPr id="227" name="Picture 226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579433">
              <a:off x="704636" y="1883892"/>
              <a:ext cx="300683" cy="150342"/>
            </a:xfrm>
            <a:prstGeom prst="rect">
              <a:avLst/>
            </a:prstGeom>
          </p:spPr>
        </p:pic>
        <p:pic>
          <p:nvPicPr>
            <p:cNvPr id="228" name="Picture 227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009" y="1721210"/>
              <a:ext cx="309939" cy="154970"/>
            </a:xfrm>
            <a:prstGeom prst="rect">
              <a:avLst/>
            </a:prstGeom>
          </p:spPr>
        </p:pic>
        <p:pic>
          <p:nvPicPr>
            <p:cNvPr id="229" name="Picture 228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4415" y="1554203"/>
              <a:ext cx="298597" cy="149299"/>
            </a:xfrm>
            <a:prstGeom prst="rect">
              <a:avLst/>
            </a:prstGeom>
          </p:spPr>
        </p:pic>
        <p:sp>
          <p:nvSpPr>
            <p:cNvPr id="230" name="TextBox 229"/>
            <p:cNvSpPr txBox="1"/>
            <p:nvPr/>
          </p:nvSpPr>
          <p:spPr>
            <a:xfrm>
              <a:off x="1005767" y="1513864"/>
              <a:ext cx="6031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buClr>
                  <a:srgbClr val="000000"/>
                </a:buClr>
                <a:defRPr/>
              </a:pPr>
              <a:r>
                <a:rPr lang="ru-RU" sz="75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Почта</a:t>
              </a:r>
            </a:p>
          </p:txBody>
        </p:sp>
        <p:sp>
          <p:nvSpPr>
            <p:cNvPr id="232" name="TextBox 231"/>
            <p:cNvSpPr txBox="1"/>
            <p:nvPr/>
          </p:nvSpPr>
          <p:spPr>
            <a:xfrm>
              <a:off x="1013012" y="1681036"/>
              <a:ext cx="56468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buClr>
                  <a:srgbClr val="000000"/>
                </a:buClr>
                <a:defRPr/>
              </a:pPr>
              <a:r>
                <a:rPr lang="ru-RU" sz="75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Спам</a:t>
              </a:r>
            </a:p>
          </p:txBody>
        </p:sp>
        <p:sp>
          <p:nvSpPr>
            <p:cNvPr id="233" name="TextBox 232"/>
            <p:cNvSpPr txBox="1"/>
            <p:nvPr/>
          </p:nvSpPr>
          <p:spPr>
            <a:xfrm>
              <a:off x="1005767" y="1839861"/>
              <a:ext cx="126359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buClr>
                  <a:srgbClr val="000000"/>
                </a:buClr>
                <a:defRPr/>
              </a:pPr>
              <a:r>
                <a:rPr lang="ru-RU" sz="75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Вредоносное ПО</a:t>
              </a:r>
            </a:p>
          </p:txBody>
        </p:sp>
        <p:sp>
          <p:nvSpPr>
            <p:cNvPr id="234" name="Rounded Rectangle 233"/>
            <p:cNvSpPr/>
            <p:nvPr/>
          </p:nvSpPr>
          <p:spPr>
            <a:xfrm>
              <a:off x="632012" y="1476895"/>
              <a:ext cx="1574726" cy="609187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>
                  <a:srgbClr val="000000"/>
                </a:buClr>
                <a:defRPr/>
              </a:pPr>
              <a:endParaRPr lang="ru-RU" sz="1050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666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2651" y="404664"/>
            <a:ext cx="8515351" cy="754856"/>
          </a:xfrm>
        </p:spPr>
        <p:txBody>
          <a:bodyPr/>
          <a:lstStyle/>
          <a:p>
            <a:r>
              <a:rPr lang="ru-RU" sz="2400" dirty="0" smtClean="0"/>
              <a:t>Комплементарность </a:t>
            </a:r>
            <a:r>
              <a:rPr lang="ru-RU" sz="2400" dirty="0"/>
              <a:t>решений по архивации </a:t>
            </a:r>
            <a:r>
              <a:rPr lang="en-US" sz="2400" dirty="0"/>
              <a:t>email </a:t>
            </a: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3584" y="3068960"/>
            <a:ext cx="805181" cy="390088"/>
          </a:xfrm>
          <a:prstGeom prst="rect">
            <a:avLst/>
          </a:prstGeom>
        </p:spPr>
      </p:pic>
      <p:sp>
        <p:nvSpPr>
          <p:cNvPr id="63" name="Rounded Rectangle 62"/>
          <p:cNvSpPr/>
          <p:nvPr/>
        </p:nvSpPr>
        <p:spPr>
          <a:xfrm>
            <a:off x="6455763" y="1378735"/>
            <a:ext cx="997312" cy="62412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r>
              <a:rPr lang="ru-RU" sz="1500" kern="0" dirty="0">
                <a:solidFill>
                  <a:srgbClr val="92D050"/>
                </a:solidFill>
                <a:latin typeface="Arial"/>
                <a:sym typeface="Arial"/>
              </a:rPr>
              <a:t>Прямой доступ</a:t>
            </a:r>
            <a:endParaRPr lang="en-US" sz="1500" kern="0" dirty="0">
              <a:solidFill>
                <a:srgbClr val="92D050"/>
              </a:solidFill>
              <a:latin typeface="Arial"/>
              <a:sym typeface="Arial"/>
            </a:endParaRPr>
          </a:p>
        </p:txBody>
      </p:sp>
      <p:pic>
        <p:nvPicPr>
          <p:cNvPr id="64" name="Picture 2" descr="https://cdn3.iconfinder.com/data/icons/message-and-communication-sets/50/Icon_Chating_People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134" y="1268760"/>
            <a:ext cx="1014854" cy="1014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Right Arrow 64"/>
          <p:cNvSpPr/>
          <p:nvPr/>
        </p:nvSpPr>
        <p:spPr>
          <a:xfrm rot="16200000">
            <a:off x="4901580" y="2492723"/>
            <a:ext cx="532857" cy="2359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66" name="Rounded Rectangle 65"/>
          <p:cNvSpPr/>
          <p:nvPr/>
        </p:nvSpPr>
        <p:spPr>
          <a:xfrm>
            <a:off x="6461903" y="2323338"/>
            <a:ext cx="966755" cy="707597"/>
          </a:xfrm>
          <a:prstGeom prst="roundRect">
            <a:avLst/>
          </a:prstGeom>
          <a:ln>
            <a:solidFill>
              <a:srgbClr val="92D05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r>
              <a:rPr lang="sk-SK" sz="1050" kern="0" dirty="0">
                <a:solidFill>
                  <a:srgbClr val="FFFFFF"/>
                </a:solidFill>
                <a:latin typeface="Arial"/>
                <a:sym typeface="Arial"/>
              </a:rPr>
              <a:t>Web UI</a:t>
            </a:r>
          </a:p>
          <a:p>
            <a:pPr algn="ctr" defTabSz="685800">
              <a:buClr>
                <a:srgbClr val="000000"/>
              </a:buClr>
              <a:defRPr/>
            </a:pPr>
            <a:r>
              <a:rPr lang="sk-SK" sz="1050" kern="0" dirty="0">
                <a:solidFill>
                  <a:srgbClr val="FFFFFF"/>
                </a:solidFill>
                <a:latin typeface="Arial"/>
                <a:sym typeface="Arial"/>
              </a:rPr>
              <a:t>Outlook</a:t>
            </a:r>
          </a:p>
          <a:p>
            <a:pPr algn="ctr" defTabSz="685800">
              <a:buClr>
                <a:srgbClr val="000000"/>
              </a:buClr>
              <a:defRPr/>
            </a:pPr>
            <a:r>
              <a:rPr lang="sk-SK" sz="1050" kern="0" dirty="0">
                <a:solidFill>
                  <a:srgbClr val="FFFFFF"/>
                </a:solidFill>
                <a:latin typeface="Arial"/>
                <a:sym typeface="Arial"/>
              </a:rPr>
              <a:t>Win. App</a:t>
            </a:r>
          </a:p>
          <a:p>
            <a:pPr algn="ctr" defTabSz="685800">
              <a:buClr>
                <a:srgbClr val="000000"/>
              </a:buClr>
              <a:defRPr/>
            </a:pPr>
            <a:r>
              <a:rPr lang="sk-SK" sz="1050" kern="0" dirty="0">
                <a:solidFill>
                  <a:srgbClr val="FFFFFF"/>
                </a:solidFill>
                <a:latin typeface="Arial"/>
                <a:sym typeface="Arial"/>
              </a:rPr>
              <a:t>IMAP</a:t>
            </a:r>
            <a:endParaRPr lang="en-US" sz="1050" kern="0" dirty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67" name="Right Arrow 66"/>
          <p:cNvSpPr/>
          <p:nvPr/>
        </p:nvSpPr>
        <p:spPr>
          <a:xfrm>
            <a:off x="5709056" y="1611213"/>
            <a:ext cx="532857" cy="2359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68" name="Right Arrow 67"/>
          <p:cNvSpPr/>
          <p:nvPr/>
        </p:nvSpPr>
        <p:spPr>
          <a:xfrm rot="5400000">
            <a:off x="6823233" y="2055588"/>
            <a:ext cx="231188" cy="2359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74" name="Right Arrow 73"/>
          <p:cNvSpPr/>
          <p:nvPr/>
        </p:nvSpPr>
        <p:spPr>
          <a:xfrm rot="16200000">
            <a:off x="6825905" y="3075651"/>
            <a:ext cx="257028" cy="2359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4922317" y="5091043"/>
            <a:ext cx="508304" cy="562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569794" y="3535470"/>
            <a:ext cx="1014854" cy="2206484"/>
            <a:chOff x="4405677" y="4029143"/>
            <a:chExt cx="906005" cy="2483793"/>
          </a:xfrm>
          <a:solidFill>
            <a:schemeClr val="tx2"/>
          </a:solidFill>
        </p:grpSpPr>
        <p:sp>
          <p:nvSpPr>
            <p:cNvPr id="40" name="Rounded Rectangle 39"/>
            <p:cNvSpPr/>
            <p:nvPr/>
          </p:nvSpPr>
          <p:spPr>
            <a:xfrm>
              <a:off x="4405677" y="4029143"/>
              <a:ext cx="906005" cy="2483793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685800">
                <a:buClr>
                  <a:srgbClr val="000000"/>
                </a:buClr>
                <a:defRPr/>
              </a:pPr>
              <a:endParaRPr lang="en-US" sz="1050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pic>
          <p:nvPicPr>
            <p:cNvPr id="41" name="Picture 2" descr="VÃ½sledok vyhÄ¾adÃ¡vania obrÃ¡zkov pre dopyt file archive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31089" y="4331554"/>
              <a:ext cx="669983" cy="669983"/>
            </a:xfrm>
            <a:prstGeom prst="rect">
              <a:avLst/>
            </a:prstGeom>
            <a:grpFill/>
            <a:extLst/>
          </p:spPr>
        </p:pic>
      </p:grpSp>
      <p:grpSp>
        <p:nvGrpSpPr>
          <p:cNvPr id="7" name="Group 6"/>
          <p:cNvGrpSpPr/>
          <p:nvPr/>
        </p:nvGrpSpPr>
        <p:grpSpPr>
          <a:xfrm>
            <a:off x="6513723" y="3429000"/>
            <a:ext cx="1099535" cy="2312952"/>
            <a:chOff x="6652964" y="3995734"/>
            <a:chExt cx="1196632" cy="2517202"/>
          </a:xfrm>
          <a:solidFill>
            <a:schemeClr val="bg2">
              <a:lumMod val="40000"/>
              <a:lumOff val="60000"/>
            </a:schemeClr>
          </a:solidFill>
        </p:grpSpPr>
        <p:sp>
          <p:nvSpPr>
            <p:cNvPr id="53" name="Rounded Rectangle 52"/>
            <p:cNvSpPr/>
            <p:nvPr/>
          </p:nvSpPr>
          <p:spPr>
            <a:xfrm>
              <a:off x="6652964" y="3995734"/>
              <a:ext cx="1196632" cy="2517202"/>
            </a:xfrm>
            <a:prstGeom prst="roundRect">
              <a:avLst/>
            </a:prstGeom>
            <a:grpFill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>
                  <a:srgbClr val="000000"/>
                </a:buClr>
                <a:defRPr/>
              </a:pPr>
              <a:endParaRPr lang="en-US" sz="1050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pic>
          <p:nvPicPr>
            <p:cNvPr id="54" name="Picture 2" descr="VÃ½sledok vyhÄ¾adÃ¡vania obrÃ¡zkov pre dopyt file archive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16288" y="4329636"/>
              <a:ext cx="669983" cy="669983"/>
            </a:xfrm>
            <a:prstGeom prst="rect">
              <a:avLst/>
            </a:prstGeom>
            <a:grpFill/>
            <a:extLst/>
          </p:spPr>
        </p:pic>
        <p:sp>
          <p:nvSpPr>
            <p:cNvPr id="79" name="Rectangle 78"/>
            <p:cNvSpPr/>
            <p:nvPr/>
          </p:nvSpPr>
          <p:spPr>
            <a:xfrm>
              <a:off x="6747357" y="5782932"/>
              <a:ext cx="1035405" cy="50790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>
                  <a:srgbClr val="000000"/>
                </a:buClr>
                <a:defRPr/>
              </a:pPr>
              <a:endParaRPr lang="en-US" sz="1050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pic>
          <p:nvPicPr>
            <p:cNvPr id="80" name="Picture 4" descr="VÃ½sledok vyhÄ¾adÃ¡vania obrÃ¡zkov pre dopyt GFI ARchiver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6205" y="5976427"/>
              <a:ext cx="950641" cy="169817"/>
            </a:xfrm>
            <a:prstGeom prst="rect">
              <a:avLst/>
            </a:prstGeom>
            <a:grpFill/>
            <a:extLst/>
          </p:spPr>
        </p:pic>
      </p:grpSp>
      <p:pic>
        <p:nvPicPr>
          <p:cNvPr id="81" name="Picture 16" descr="VÃ½sledok vyhÄ¾adÃ¡vania obrÃ¡zkov pre dopyt report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0961" y="4049309"/>
            <a:ext cx="809825" cy="808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18" descr="VÃ½sledok vyhÄ¾adÃ¡vania obrÃ¡zkov pre dopyt audi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0403" y="4917207"/>
            <a:ext cx="782231" cy="658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208" y="4153126"/>
            <a:ext cx="400695" cy="200348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208" y="5214120"/>
            <a:ext cx="400695" cy="200348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208" y="4860455"/>
            <a:ext cx="400695" cy="200348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208" y="4506790"/>
            <a:ext cx="400695" cy="200348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446" y="4153126"/>
            <a:ext cx="400695" cy="200348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446" y="5214120"/>
            <a:ext cx="400695" cy="200348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446" y="4860455"/>
            <a:ext cx="400695" cy="200348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446" y="4506790"/>
            <a:ext cx="400695" cy="200348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396" y="4153126"/>
            <a:ext cx="400695" cy="200348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396" y="5214120"/>
            <a:ext cx="400695" cy="200348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396" y="4860455"/>
            <a:ext cx="400695" cy="200348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396" y="4506790"/>
            <a:ext cx="400695" cy="200348"/>
          </a:xfrm>
          <a:prstGeom prst="rect">
            <a:avLst/>
          </a:prstGeom>
        </p:spPr>
      </p:pic>
      <p:pic>
        <p:nvPicPr>
          <p:cNvPr id="36" name="Picture 2" descr="VÃ½sledok vyhÄ¾adÃ¡vania obrÃ¡zkov pre dopyt Kerio connect">
            <a:extLst>
              <a:ext uri="{FF2B5EF4-FFF2-40B4-BE49-F238E27FC236}">
                <a16:creationId xmlns:a16="http://schemas.microsoft.com/office/drawing/2014/main" xmlns="" id="{FE0250B0-77E0-43B8-9CE8-3E80FC828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298" y="4707139"/>
            <a:ext cx="709418" cy="867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7078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Компании, входящие в состав </a:t>
            </a:r>
            <a:r>
              <a:rPr lang="en-US" dirty="0"/>
              <a:t>GFI</a:t>
            </a:r>
            <a:endParaRPr lang="ru-RU" dirty="0"/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2777F0DF-A20A-49DC-AB3C-E94E0093BC6E}"/>
              </a:ext>
            </a:extLst>
          </p:cNvPr>
          <p:cNvGrpSpPr/>
          <p:nvPr/>
        </p:nvGrpSpPr>
        <p:grpSpPr>
          <a:xfrm>
            <a:off x="4856025" y="1816734"/>
            <a:ext cx="2727517" cy="2922351"/>
            <a:chOff x="3282366" y="2458100"/>
            <a:chExt cx="2727517" cy="292235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21694" y="2458100"/>
              <a:ext cx="2248861" cy="355321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3282366" y="2918238"/>
              <a:ext cx="2727517" cy="24622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14313" indent="-214313" defTabSz="685800">
                <a:lnSpc>
                  <a:spcPct val="15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Основана в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1997</a:t>
              </a:r>
            </a:p>
            <a:p>
              <a:pPr marL="214313" indent="-214313" defTabSz="685800">
                <a:lnSpc>
                  <a:spcPct val="15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ПО для сетевой безопасности и коммуникаций</a:t>
              </a:r>
              <a:endPara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  <a:p>
              <a:pPr marL="214313" indent="-214313" defTabSz="685800">
                <a:lnSpc>
                  <a:spcPct val="15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Награды 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CRN </a:t>
              </a: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в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2013-2015</a:t>
              </a:r>
            </a:p>
            <a:p>
              <a:pPr marL="214313" indent="-214313" defTabSz="685800">
                <a:lnSpc>
                  <a:spcPct val="15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Присоединена </a:t>
              </a:r>
              <a:r>
                <a:rPr lang="ru-RU" sz="1400" kern="0" dirty="0" smtClean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в 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2017</a:t>
              </a:r>
            </a:p>
            <a:p>
              <a:pPr marL="214313" indent="-214313" defTabSz="685800">
                <a:lnSpc>
                  <a:spcPct val="20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endParaRPr lang="ru-RU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xmlns="" id="{ABF5D80E-9EE2-43EB-982C-A59C84E8E101}"/>
              </a:ext>
            </a:extLst>
          </p:cNvPr>
          <p:cNvGrpSpPr/>
          <p:nvPr/>
        </p:nvGrpSpPr>
        <p:grpSpPr>
          <a:xfrm>
            <a:off x="7940484" y="1816734"/>
            <a:ext cx="2727517" cy="2922351"/>
            <a:chOff x="6273050" y="2458100"/>
            <a:chExt cx="2727517" cy="2922351"/>
          </a:xfrm>
        </p:grpSpPr>
        <p:pic>
          <p:nvPicPr>
            <p:cNvPr id="6" name="Picture 7" descr="logo-01.png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63782" y="2458100"/>
              <a:ext cx="1546053" cy="3553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6273050" y="2918238"/>
              <a:ext cx="2727517" cy="24622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14313" indent="-214313" defTabSz="685800">
                <a:lnSpc>
                  <a:spcPct val="15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Основана в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2002</a:t>
              </a:r>
            </a:p>
            <a:p>
              <a:pPr marL="214313" indent="-214313" defTabSz="685800">
                <a:lnSpc>
                  <a:spcPct val="15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ПО для оптимизации 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WAN </a:t>
              </a: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каналов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</a:t>
              </a: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и приоритезации сетевого трафика</a:t>
              </a:r>
              <a:endPara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  <a:p>
              <a:pPr marL="214313" indent="-214313" defTabSz="685800">
                <a:lnSpc>
                  <a:spcPct val="15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Gartner Visionary </a:t>
              </a: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в 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201</a:t>
              </a: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6</a:t>
              </a:r>
              <a:endPara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  <a:p>
              <a:pPr marL="214313" indent="-214313" defTabSz="685800">
                <a:lnSpc>
                  <a:spcPct val="15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Присоединена </a:t>
              </a:r>
              <a:r>
                <a:rPr lang="ru-RU" sz="1400" kern="0" dirty="0" smtClean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в 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2017</a:t>
              </a:r>
            </a:p>
            <a:p>
              <a:pPr marL="214313" indent="-214313" defTabSz="685800">
                <a:lnSpc>
                  <a:spcPct val="20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endParaRPr lang="ru-RU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" name="Группа 2">
            <a:extLst>
              <a:ext uri="{FF2B5EF4-FFF2-40B4-BE49-F238E27FC236}">
                <a16:creationId xmlns:a16="http://schemas.microsoft.com/office/drawing/2014/main" xmlns="" id="{1577588A-60FB-445D-AD16-EC70FC60DFB2}"/>
              </a:ext>
            </a:extLst>
          </p:cNvPr>
          <p:cNvGrpSpPr/>
          <p:nvPr/>
        </p:nvGrpSpPr>
        <p:grpSpPr>
          <a:xfrm>
            <a:off x="1282261" y="1851560"/>
            <a:ext cx="3219591" cy="2532308"/>
            <a:chOff x="548337" y="2458100"/>
            <a:chExt cx="2884277" cy="2532308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25847" y="2458100"/>
              <a:ext cx="772501" cy="355321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548337" y="2918238"/>
              <a:ext cx="2884277" cy="20721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14313" indent="-214313" defTabSz="685800">
                <a:lnSpc>
                  <a:spcPct val="15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Основана в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1992</a:t>
              </a:r>
            </a:p>
            <a:p>
              <a:pPr marL="214313" indent="-214313" defTabSz="685800">
                <a:lnSpc>
                  <a:spcPct val="15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ПО для сетевой безопасности и коммуникаций</a:t>
              </a:r>
              <a:endPara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  <a:p>
              <a:pPr marL="214313" indent="-214313" defTabSz="685800">
                <a:lnSpc>
                  <a:spcPct val="15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Многочисленные награды</a:t>
              </a:r>
              <a:endPara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  <a:p>
              <a:pPr marL="214313" indent="-214313" defTabSz="685800">
                <a:lnSpc>
                  <a:spcPct val="15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Присоединена </a:t>
              </a:r>
              <a:r>
                <a:rPr lang="ru-RU" sz="1400" kern="0" dirty="0" smtClean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в 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2015</a:t>
              </a:r>
            </a:p>
            <a:p>
              <a:pPr marL="214313" indent="-214313" defTabSz="685800">
                <a:lnSpc>
                  <a:spcPct val="20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endParaRPr lang="ru-RU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2470180" y="4739085"/>
            <a:ext cx="6860167" cy="131502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TO BE CONTINUED…</a:t>
            </a:r>
            <a:endParaRPr lang="ru-RU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66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Многоуровневое решение по безопасности сети</a:t>
            </a:r>
            <a:endParaRPr lang="ru-RU" dirty="0"/>
          </a:p>
        </p:txBody>
      </p:sp>
      <p:cxnSp>
        <p:nvCxnSpPr>
          <p:cNvPr id="3" name="Straight Connector 153"/>
          <p:cNvCxnSpPr/>
          <p:nvPr/>
        </p:nvCxnSpPr>
        <p:spPr>
          <a:xfrm flipH="1">
            <a:off x="6123612" y="2103007"/>
            <a:ext cx="166" cy="4914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4" name="Grafik 8">
            <a:extLst>
              <a:ext uri="{FF2B5EF4-FFF2-40B4-BE49-F238E27FC236}">
                <a16:creationId xmlns:a16="http://schemas.microsoft.com/office/drawing/2014/main" xmlns="" id="{3F35B835-8E1C-4BDC-B94F-120B369D6E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6315105" y="3234148"/>
            <a:ext cx="1043105" cy="258336"/>
          </a:xfrm>
          <a:prstGeom prst="rect">
            <a:avLst/>
          </a:prstGeom>
          <a:ln>
            <a:noFill/>
          </a:ln>
        </p:spPr>
      </p:pic>
      <p:pic>
        <p:nvPicPr>
          <p:cNvPr id="5" name="Picture 6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4639" y="2370425"/>
            <a:ext cx="348904" cy="3489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98980" y="3320235"/>
            <a:ext cx="24994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72A48"/>
                </a:solidFill>
                <a:effectLst/>
                <a:uLnTx/>
                <a:uFillTx/>
                <a:latin typeface="Arial" charset="0"/>
                <a:cs typeface="Arial" charset="0"/>
              </a:rPr>
              <a:t>Intrusion Prevention System (IPS)</a:t>
            </a:r>
          </a:p>
        </p:txBody>
      </p:sp>
      <p:pic>
        <p:nvPicPr>
          <p:cNvPr id="7" name="Picture 90" descr="1464120140_PortableComputer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1154" y="1836682"/>
            <a:ext cx="428720" cy="42872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06527" y="2836513"/>
            <a:ext cx="7729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72A48"/>
                </a:solidFill>
                <a:effectLst/>
                <a:uLnTx/>
                <a:uFillTx/>
                <a:latin typeface="Arial" charset="0"/>
                <a:cs typeface="Arial" charset="0"/>
              </a:rPr>
              <a:t>Antivirus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21698" y="2416042"/>
            <a:ext cx="7120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72A48"/>
                </a:solidFill>
                <a:effectLst/>
                <a:uLnTx/>
                <a:uFillTx/>
                <a:latin typeface="Arial" charset="0"/>
                <a:cs typeface="Arial" charset="0"/>
              </a:rPr>
              <a:t>Firewall</a:t>
            </a:r>
          </a:p>
        </p:txBody>
      </p:sp>
      <p:pic>
        <p:nvPicPr>
          <p:cNvPr id="10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38866" y="3197001"/>
            <a:ext cx="451868" cy="451868"/>
          </a:xfrm>
          <a:prstGeom prst="rect">
            <a:avLst/>
          </a:prstGeom>
        </p:spPr>
      </p:pic>
      <p:sp>
        <p:nvSpPr>
          <p:cNvPr id="11" name="Bent Arrow 95"/>
          <p:cNvSpPr/>
          <p:nvPr/>
        </p:nvSpPr>
        <p:spPr>
          <a:xfrm rot="16200000" flipH="1">
            <a:off x="7059174" y="2601162"/>
            <a:ext cx="2384627" cy="1456599"/>
          </a:xfrm>
          <a:prstGeom prst="bentArrow">
            <a:avLst>
              <a:gd name="adj1" fmla="val 2251"/>
              <a:gd name="adj2" fmla="val 5289"/>
              <a:gd name="adj3" fmla="val 10110"/>
              <a:gd name="adj4" fmla="val 19535"/>
            </a:avLst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272A48"/>
              </a:solidFill>
              <a:effectLst/>
              <a:uLnTx/>
              <a:uFillTx/>
              <a:latin typeface="Segoe UI"/>
              <a:cs typeface="Arial"/>
            </a:endParaRPr>
          </a:p>
        </p:txBody>
      </p:sp>
      <p:pic>
        <p:nvPicPr>
          <p:cNvPr id="12" name="Picture 9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97167" y="1767553"/>
            <a:ext cx="602872" cy="6028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250319" y="3780629"/>
            <a:ext cx="882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72A48"/>
                </a:solidFill>
                <a:effectLst/>
                <a:uLnTx/>
                <a:uFillTx/>
                <a:latin typeface="Arial" charset="0"/>
                <a:cs typeface="Arial" charset="0"/>
              </a:rPr>
              <a:t>Web Filter</a:t>
            </a:r>
          </a:p>
        </p:txBody>
      </p:sp>
      <p:grpSp>
        <p:nvGrpSpPr>
          <p:cNvPr id="14" name="Group 8"/>
          <p:cNvGrpSpPr>
            <a:grpSpLocks noChangeAspect="1"/>
          </p:cNvGrpSpPr>
          <p:nvPr/>
        </p:nvGrpSpPr>
        <p:grpSpPr>
          <a:xfrm>
            <a:off x="4152963" y="3823465"/>
            <a:ext cx="631694" cy="197501"/>
            <a:chOff x="-777501" y="3316352"/>
            <a:chExt cx="2584758" cy="808133"/>
          </a:xfrm>
        </p:grpSpPr>
        <p:pic>
          <p:nvPicPr>
            <p:cNvPr id="15" name="Picture 10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777501" y="3316352"/>
              <a:ext cx="808132" cy="782878"/>
            </a:xfrm>
            <a:prstGeom prst="rect">
              <a:avLst/>
            </a:prstGeom>
          </p:spPr>
        </p:pic>
        <p:pic>
          <p:nvPicPr>
            <p:cNvPr id="16" name="Picture 10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41755" y="3316352"/>
              <a:ext cx="808132" cy="808133"/>
            </a:xfrm>
            <a:prstGeom prst="rect">
              <a:avLst/>
            </a:prstGeom>
          </p:spPr>
        </p:pic>
        <p:pic>
          <p:nvPicPr>
            <p:cNvPr id="17" name="Picture 106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99125" y="3316352"/>
              <a:ext cx="808132" cy="808133"/>
            </a:xfrm>
            <a:prstGeom prst="rect">
              <a:avLst/>
            </a:prstGeom>
          </p:spPr>
        </p:pic>
      </p:grpSp>
      <p:pic>
        <p:nvPicPr>
          <p:cNvPr id="18" name="Picture 102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1982" y="3761561"/>
            <a:ext cx="281868" cy="281868"/>
          </a:xfrm>
          <a:prstGeom prst="rect">
            <a:avLst/>
          </a:prstGeom>
        </p:spPr>
      </p:pic>
      <p:grpSp>
        <p:nvGrpSpPr>
          <p:cNvPr id="19" name="Group 68"/>
          <p:cNvGrpSpPr>
            <a:grpSpLocks noChangeAspect="1"/>
          </p:cNvGrpSpPr>
          <p:nvPr/>
        </p:nvGrpSpPr>
        <p:grpSpPr>
          <a:xfrm>
            <a:off x="9366951" y="1665699"/>
            <a:ext cx="1121616" cy="1044609"/>
            <a:chOff x="7438027" y="920064"/>
            <a:chExt cx="1121616" cy="1044609"/>
          </a:xfrm>
        </p:grpSpPr>
        <p:grpSp>
          <p:nvGrpSpPr>
            <p:cNvPr id="20" name="Group 65"/>
            <p:cNvGrpSpPr>
              <a:grpSpLocks noChangeAspect="1"/>
            </p:cNvGrpSpPr>
            <p:nvPr/>
          </p:nvGrpSpPr>
          <p:grpSpPr>
            <a:xfrm>
              <a:off x="7509243" y="1121560"/>
              <a:ext cx="966691" cy="799593"/>
              <a:chOff x="7857553" y="1344220"/>
              <a:chExt cx="1269966" cy="1050446"/>
            </a:xfrm>
          </p:grpSpPr>
          <p:pic>
            <p:nvPicPr>
              <p:cNvPr id="22" name="Picture 117"/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857553" y="1358917"/>
                <a:ext cx="708498" cy="708498"/>
              </a:xfrm>
              <a:prstGeom prst="rect">
                <a:avLst/>
              </a:prstGeom>
            </p:spPr>
          </p:pic>
          <p:pic>
            <p:nvPicPr>
              <p:cNvPr id="23" name="Picture 118"/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009953" y="1511317"/>
                <a:ext cx="708498" cy="708498"/>
              </a:xfrm>
              <a:prstGeom prst="rect">
                <a:avLst/>
              </a:prstGeom>
            </p:spPr>
          </p:pic>
          <p:pic>
            <p:nvPicPr>
              <p:cNvPr id="24" name="Picture 121" descr="1464120140_PortableComputer.png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146783" y="1728118"/>
                <a:ext cx="666547" cy="666548"/>
              </a:xfrm>
              <a:prstGeom prst="rect">
                <a:avLst/>
              </a:prstGeom>
            </p:spPr>
          </p:pic>
          <p:pic>
            <p:nvPicPr>
              <p:cNvPr id="25" name="Picture 123"/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553110" y="1344220"/>
                <a:ext cx="574409" cy="574409"/>
              </a:xfrm>
              <a:prstGeom prst="rect">
                <a:avLst/>
              </a:prstGeom>
            </p:spPr>
          </p:pic>
        </p:grpSp>
        <p:sp>
          <p:nvSpPr>
            <p:cNvPr id="21" name="Snip Same Side Corner Rectangle 67"/>
            <p:cNvSpPr>
              <a:spLocks noChangeAspect="1"/>
            </p:cNvSpPr>
            <p:nvPr/>
          </p:nvSpPr>
          <p:spPr>
            <a:xfrm>
              <a:off x="7438027" y="920064"/>
              <a:ext cx="1121616" cy="1044609"/>
            </a:xfrm>
            <a:prstGeom prst="snip2Same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endParaRPr>
            </a:p>
          </p:txBody>
        </p:sp>
      </p:grpSp>
      <p:pic>
        <p:nvPicPr>
          <p:cNvPr id="26" name="Picture 1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35295" y="1825472"/>
            <a:ext cx="602872" cy="602872"/>
          </a:xfrm>
          <a:prstGeom prst="rect">
            <a:avLst/>
          </a:prstGeom>
        </p:spPr>
      </p:pic>
      <p:pic>
        <p:nvPicPr>
          <p:cNvPr id="27" name="Picture 92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3316" y="3860350"/>
            <a:ext cx="183079" cy="183079"/>
          </a:xfrm>
          <a:prstGeom prst="rect">
            <a:avLst/>
          </a:prstGeom>
        </p:spPr>
      </p:pic>
      <p:grpSp>
        <p:nvGrpSpPr>
          <p:cNvPr id="28" name="Group 71"/>
          <p:cNvGrpSpPr>
            <a:grpSpLocks noChangeAspect="1"/>
          </p:cNvGrpSpPr>
          <p:nvPr/>
        </p:nvGrpSpPr>
        <p:grpSpPr>
          <a:xfrm>
            <a:off x="4275409" y="2795529"/>
            <a:ext cx="303978" cy="321772"/>
            <a:chOff x="1978005" y="3236880"/>
            <a:chExt cx="554537" cy="586998"/>
          </a:xfrm>
        </p:grpSpPr>
        <p:pic>
          <p:nvPicPr>
            <p:cNvPr id="29" name="Picture 72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 rot="885673">
              <a:off x="1978005" y="3269341"/>
              <a:ext cx="554537" cy="554537"/>
            </a:xfrm>
            <a:prstGeom prst="rect">
              <a:avLst/>
            </a:prstGeom>
          </p:spPr>
        </p:pic>
        <p:pic>
          <p:nvPicPr>
            <p:cNvPr id="30" name="Picture 73" descr="1465953391_Button_Biohazard-01.png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27868" y="3236880"/>
              <a:ext cx="243039" cy="243039"/>
            </a:xfrm>
            <a:prstGeom prst="rect">
              <a:avLst/>
            </a:prstGeom>
          </p:spPr>
        </p:pic>
      </p:grpSp>
      <p:cxnSp>
        <p:nvCxnSpPr>
          <p:cNvPr id="31" name="Straight Connector 129">
            <a:extLst>
              <a:ext uri="{FF2B5EF4-FFF2-40B4-BE49-F238E27FC236}">
                <a16:creationId xmlns:a16="http://schemas.microsoft.com/office/drawing/2014/main" xmlns="" id="{2192E0A7-3EF1-394D-A4E6-6F5F7723DA39}"/>
              </a:ext>
            </a:extLst>
          </p:cNvPr>
          <p:cNvCxnSpPr/>
          <p:nvPr/>
        </p:nvCxnSpPr>
        <p:spPr>
          <a:xfrm>
            <a:off x="6346028" y="4567985"/>
            <a:ext cx="0" cy="88883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132">
            <a:extLst>
              <a:ext uri="{FF2B5EF4-FFF2-40B4-BE49-F238E27FC236}">
                <a16:creationId xmlns:a16="http://schemas.microsoft.com/office/drawing/2014/main" xmlns="" id="{E958765C-FC2C-2E4E-B558-5D60E1017B0E}"/>
              </a:ext>
            </a:extLst>
          </p:cNvPr>
          <p:cNvCxnSpPr/>
          <p:nvPr/>
        </p:nvCxnSpPr>
        <p:spPr>
          <a:xfrm>
            <a:off x="3913837" y="4565006"/>
            <a:ext cx="4855272" cy="2250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133">
            <a:extLst>
              <a:ext uri="{FF2B5EF4-FFF2-40B4-BE49-F238E27FC236}">
                <a16:creationId xmlns:a16="http://schemas.microsoft.com/office/drawing/2014/main" xmlns="" id="{C8030BA9-B42C-4541-B5E4-41ADB9D1BEBD}"/>
              </a:ext>
            </a:extLst>
          </p:cNvPr>
          <p:cNvCxnSpPr/>
          <p:nvPr/>
        </p:nvCxnSpPr>
        <p:spPr>
          <a:xfrm>
            <a:off x="7351506" y="4591303"/>
            <a:ext cx="0" cy="82164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134">
            <a:extLst>
              <a:ext uri="{FF2B5EF4-FFF2-40B4-BE49-F238E27FC236}">
                <a16:creationId xmlns:a16="http://schemas.microsoft.com/office/drawing/2014/main" xmlns="" id="{4F68C5C7-73C6-284A-8DC5-3ED1558EEE93}"/>
              </a:ext>
            </a:extLst>
          </p:cNvPr>
          <p:cNvCxnSpPr/>
          <p:nvPr/>
        </p:nvCxnSpPr>
        <p:spPr>
          <a:xfrm>
            <a:off x="3913837" y="4561830"/>
            <a:ext cx="0" cy="58730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135">
            <a:extLst>
              <a:ext uri="{FF2B5EF4-FFF2-40B4-BE49-F238E27FC236}">
                <a16:creationId xmlns:a16="http://schemas.microsoft.com/office/drawing/2014/main" xmlns="" id="{BA2D3100-90A5-B442-9B73-7F933C7CE258}"/>
              </a:ext>
            </a:extLst>
          </p:cNvPr>
          <p:cNvCxnSpPr/>
          <p:nvPr/>
        </p:nvCxnSpPr>
        <p:spPr>
          <a:xfrm>
            <a:off x="8769109" y="4581061"/>
            <a:ext cx="0" cy="37449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136">
            <a:extLst>
              <a:ext uri="{FF2B5EF4-FFF2-40B4-BE49-F238E27FC236}">
                <a16:creationId xmlns:a16="http://schemas.microsoft.com/office/drawing/2014/main" xmlns="" id="{309B0210-8BD7-4E4E-834E-70543E27EA23}"/>
              </a:ext>
            </a:extLst>
          </p:cNvPr>
          <p:cNvCxnSpPr/>
          <p:nvPr/>
        </p:nvCxnSpPr>
        <p:spPr>
          <a:xfrm>
            <a:off x="5189326" y="4578227"/>
            <a:ext cx="0" cy="58730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137">
            <a:extLst>
              <a:ext uri="{FF2B5EF4-FFF2-40B4-BE49-F238E27FC236}">
                <a16:creationId xmlns:a16="http://schemas.microsoft.com/office/drawing/2014/main" xmlns="" id="{9EE5B06E-B027-0F49-A970-9BA14ADA26FC}"/>
              </a:ext>
            </a:extLst>
          </p:cNvPr>
          <p:cNvCxnSpPr>
            <a:cxnSpLocks/>
          </p:cNvCxnSpPr>
          <p:nvPr/>
        </p:nvCxnSpPr>
        <p:spPr>
          <a:xfrm flipV="1">
            <a:off x="6195017" y="2750863"/>
            <a:ext cx="0" cy="181096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38" name="Group 138">
            <a:extLst>
              <a:ext uri="{FF2B5EF4-FFF2-40B4-BE49-F238E27FC236}">
                <a16:creationId xmlns:a16="http://schemas.microsoft.com/office/drawing/2014/main" xmlns="" id="{2A85C04F-F18B-144B-A623-2724C8EF1227}"/>
              </a:ext>
            </a:extLst>
          </p:cNvPr>
          <p:cNvGrpSpPr/>
          <p:nvPr/>
        </p:nvGrpSpPr>
        <p:grpSpPr>
          <a:xfrm>
            <a:off x="5990263" y="5062283"/>
            <a:ext cx="1066591" cy="1066589"/>
            <a:chOff x="3621995" y="2807871"/>
            <a:chExt cx="1218991" cy="1218988"/>
          </a:xfrm>
        </p:grpSpPr>
        <p:pic>
          <p:nvPicPr>
            <p:cNvPr id="39" name="Picture 139" descr="1464120140_PortableComputer.png">
              <a:extLst>
                <a:ext uri="{FF2B5EF4-FFF2-40B4-BE49-F238E27FC236}">
                  <a16:creationId xmlns:a16="http://schemas.microsoft.com/office/drawing/2014/main" xmlns="" id="{B57A292D-841A-8B46-B948-02B62246606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21995" y="2807871"/>
              <a:ext cx="761786" cy="761786"/>
            </a:xfrm>
            <a:prstGeom prst="rect">
              <a:avLst/>
            </a:prstGeom>
          </p:spPr>
        </p:pic>
        <p:pic>
          <p:nvPicPr>
            <p:cNvPr id="40" name="Picture 140" descr="1464120140_PortableComputer.png">
              <a:extLst>
                <a:ext uri="{FF2B5EF4-FFF2-40B4-BE49-F238E27FC236}">
                  <a16:creationId xmlns:a16="http://schemas.microsoft.com/office/drawing/2014/main" xmlns="" id="{05FAF9F2-14C2-F844-B24D-5D8F8E20BF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74398" y="2960272"/>
              <a:ext cx="761787" cy="761787"/>
            </a:xfrm>
            <a:prstGeom prst="rect">
              <a:avLst/>
            </a:prstGeom>
          </p:spPr>
        </p:pic>
        <p:pic>
          <p:nvPicPr>
            <p:cNvPr id="41" name="Picture 141" descr="1464120140_PortableComputer.png">
              <a:extLst>
                <a:ext uri="{FF2B5EF4-FFF2-40B4-BE49-F238E27FC236}">
                  <a16:creationId xmlns:a16="http://schemas.microsoft.com/office/drawing/2014/main" xmlns="" id="{547C8843-C2BD-D841-B4C3-A5297290B5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6799" y="3112672"/>
              <a:ext cx="761787" cy="761787"/>
            </a:xfrm>
            <a:prstGeom prst="rect">
              <a:avLst/>
            </a:prstGeom>
          </p:spPr>
        </p:pic>
        <p:pic>
          <p:nvPicPr>
            <p:cNvPr id="42" name="Picture 142" descr="1464120140_PortableComputer.png">
              <a:extLst>
                <a:ext uri="{FF2B5EF4-FFF2-40B4-BE49-F238E27FC236}">
                  <a16:creationId xmlns:a16="http://schemas.microsoft.com/office/drawing/2014/main" xmlns="" id="{8EF9F46D-BD5E-9A43-8E0E-AB10ECFA69C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79199" y="3265072"/>
              <a:ext cx="761787" cy="761787"/>
            </a:xfrm>
            <a:prstGeom prst="rect">
              <a:avLst/>
            </a:prstGeom>
          </p:spPr>
        </p:pic>
      </p:grpSp>
      <p:grpSp>
        <p:nvGrpSpPr>
          <p:cNvPr id="43" name="Group 143">
            <a:extLst>
              <a:ext uri="{FF2B5EF4-FFF2-40B4-BE49-F238E27FC236}">
                <a16:creationId xmlns:a16="http://schemas.microsoft.com/office/drawing/2014/main" xmlns="" id="{9FC56B7F-EF21-C746-8861-4CD9B4BE0FFC}"/>
              </a:ext>
            </a:extLst>
          </p:cNvPr>
          <p:cNvGrpSpPr/>
          <p:nvPr/>
        </p:nvGrpSpPr>
        <p:grpSpPr>
          <a:xfrm>
            <a:off x="4798233" y="5024234"/>
            <a:ext cx="1165698" cy="1165698"/>
            <a:chOff x="2215875" y="1504052"/>
            <a:chExt cx="1165698" cy="1165698"/>
          </a:xfrm>
        </p:grpSpPr>
        <p:pic>
          <p:nvPicPr>
            <p:cNvPr id="44" name="Picture 144">
              <a:extLst>
                <a:ext uri="{FF2B5EF4-FFF2-40B4-BE49-F238E27FC236}">
                  <a16:creationId xmlns:a16="http://schemas.microsoft.com/office/drawing/2014/main" xmlns="" id="{40AB4D1E-E5A3-AF4E-9EB5-8A026880231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215875" y="1504052"/>
              <a:ext cx="708498" cy="708498"/>
            </a:xfrm>
            <a:prstGeom prst="rect">
              <a:avLst/>
            </a:prstGeom>
          </p:spPr>
        </p:pic>
        <p:pic>
          <p:nvPicPr>
            <p:cNvPr id="45" name="Picture 145">
              <a:extLst>
                <a:ext uri="{FF2B5EF4-FFF2-40B4-BE49-F238E27FC236}">
                  <a16:creationId xmlns:a16="http://schemas.microsoft.com/office/drawing/2014/main" xmlns="" id="{E6D2BBF3-2BA9-534D-A4A7-4650A3E29C4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368275" y="1656452"/>
              <a:ext cx="708498" cy="708498"/>
            </a:xfrm>
            <a:prstGeom prst="rect">
              <a:avLst/>
            </a:prstGeom>
          </p:spPr>
        </p:pic>
        <p:pic>
          <p:nvPicPr>
            <p:cNvPr id="46" name="Picture 161">
              <a:extLst>
                <a:ext uri="{FF2B5EF4-FFF2-40B4-BE49-F238E27FC236}">
                  <a16:creationId xmlns:a16="http://schemas.microsoft.com/office/drawing/2014/main" xmlns="" id="{D61EB7E1-1F0F-294F-B582-7E8568EFB99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520675" y="1808852"/>
              <a:ext cx="708498" cy="708498"/>
            </a:xfrm>
            <a:prstGeom prst="rect">
              <a:avLst/>
            </a:prstGeom>
          </p:spPr>
        </p:pic>
        <p:pic>
          <p:nvPicPr>
            <p:cNvPr id="47" name="Picture 183">
              <a:extLst>
                <a:ext uri="{FF2B5EF4-FFF2-40B4-BE49-F238E27FC236}">
                  <a16:creationId xmlns:a16="http://schemas.microsoft.com/office/drawing/2014/main" xmlns="" id="{322E92C0-2953-6048-A8F4-0F99479CD99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673075" y="1961252"/>
              <a:ext cx="708498" cy="708498"/>
            </a:xfrm>
            <a:prstGeom prst="rect">
              <a:avLst/>
            </a:prstGeom>
          </p:spPr>
        </p:pic>
      </p:grpSp>
      <p:grpSp>
        <p:nvGrpSpPr>
          <p:cNvPr id="48" name="Group 184">
            <a:extLst>
              <a:ext uri="{FF2B5EF4-FFF2-40B4-BE49-F238E27FC236}">
                <a16:creationId xmlns:a16="http://schemas.microsoft.com/office/drawing/2014/main" xmlns="" id="{F6826524-765A-424E-9087-13082E63D2A8}"/>
              </a:ext>
            </a:extLst>
          </p:cNvPr>
          <p:cNvGrpSpPr/>
          <p:nvPr/>
        </p:nvGrpSpPr>
        <p:grpSpPr>
          <a:xfrm>
            <a:off x="3700117" y="5084598"/>
            <a:ext cx="1037828" cy="1103464"/>
            <a:chOff x="4027758" y="4945427"/>
            <a:chExt cx="1037828" cy="1103464"/>
          </a:xfrm>
        </p:grpSpPr>
        <p:pic>
          <p:nvPicPr>
            <p:cNvPr id="49" name="Picture 185">
              <a:extLst>
                <a:ext uri="{FF2B5EF4-FFF2-40B4-BE49-F238E27FC236}">
                  <a16:creationId xmlns:a16="http://schemas.microsoft.com/office/drawing/2014/main" xmlns="" id="{6BE84B93-59C4-C041-9B6A-220962FC15AA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4027758" y="4945427"/>
              <a:ext cx="580628" cy="646264"/>
            </a:xfrm>
            <a:prstGeom prst="rect">
              <a:avLst/>
            </a:prstGeom>
          </p:spPr>
        </p:pic>
        <p:pic>
          <p:nvPicPr>
            <p:cNvPr id="50" name="Picture 186">
              <a:extLst>
                <a:ext uri="{FF2B5EF4-FFF2-40B4-BE49-F238E27FC236}">
                  <a16:creationId xmlns:a16="http://schemas.microsoft.com/office/drawing/2014/main" xmlns="" id="{E0DFBB48-0931-DE40-A47B-79CFEAD384B3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4180158" y="5097827"/>
              <a:ext cx="580628" cy="646264"/>
            </a:xfrm>
            <a:prstGeom prst="rect">
              <a:avLst/>
            </a:prstGeom>
          </p:spPr>
        </p:pic>
        <p:pic>
          <p:nvPicPr>
            <p:cNvPr id="51" name="Picture 187">
              <a:extLst>
                <a:ext uri="{FF2B5EF4-FFF2-40B4-BE49-F238E27FC236}">
                  <a16:creationId xmlns:a16="http://schemas.microsoft.com/office/drawing/2014/main" xmlns="" id="{E7CA42F8-564B-7D46-9B89-81C4BC66A6BA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4332558" y="5250227"/>
              <a:ext cx="580628" cy="646264"/>
            </a:xfrm>
            <a:prstGeom prst="rect">
              <a:avLst/>
            </a:prstGeom>
          </p:spPr>
        </p:pic>
        <p:pic>
          <p:nvPicPr>
            <p:cNvPr id="52" name="Picture 188">
              <a:extLst>
                <a:ext uri="{FF2B5EF4-FFF2-40B4-BE49-F238E27FC236}">
                  <a16:creationId xmlns:a16="http://schemas.microsoft.com/office/drawing/2014/main" xmlns="" id="{D87508D8-6920-B64D-A50A-050ADF141C0A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4484958" y="5402627"/>
              <a:ext cx="580628" cy="646264"/>
            </a:xfrm>
            <a:prstGeom prst="rect">
              <a:avLst/>
            </a:prstGeom>
          </p:spPr>
        </p:pic>
      </p:grpSp>
      <p:grpSp>
        <p:nvGrpSpPr>
          <p:cNvPr id="53" name="Group 189">
            <a:extLst>
              <a:ext uri="{FF2B5EF4-FFF2-40B4-BE49-F238E27FC236}">
                <a16:creationId xmlns:a16="http://schemas.microsoft.com/office/drawing/2014/main" xmlns="" id="{149B377D-243E-EE43-8573-86EBEB77E2BD}"/>
              </a:ext>
            </a:extLst>
          </p:cNvPr>
          <p:cNvGrpSpPr/>
          <p:nvPr/>
        </p:nvGrpSpPr>
        <p:grpSpPr>
          <a:xfrm>
            <a:off x="6992615" y="5151452"/>
            <a:ext cx="1031609" cy="1031609"/>
            <a:chOff x="5320792" y="4982808"/>
            <a:chExt cx="1031609" cy="1031609"/>
          </a:xfrm>
        </p:grpSpPr>
        <p:pic>
          <p:nvPicPr>
            <p:cNvPr id="54" name="Picture 190">
              <a:extLst>
                <a:ext uri="{FF2B5EF4-FFF2-40B4-BE49-F238E27FC236}">
                  <a16:creationId xmlns:a16="http://schemas.microsoft.com/office/drawing/2014/main" xmlns="" id="{EA789B40-8D88-F749-8B2C-87D33DB48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320792" y="4982808"/>
              <a:ext cx="574409" cy="574409"/>
            </a:xfrm>
            <a:prstGeom prst="rect">
              <a:avLst/>
            </a:prstGeom>
          </p:spPr>
        </p:pic>
        <p:pic>
          <p:nvPicPr>
            <p:cNvPr id="55" name="Picture 191">
              <a:extLst>
                <a:ext uri="{FF2B5EF4-FFF2-40B4-BE49-F238E27FC236}">
                  <a16:creationId xmlns:a16="http://schemas.microsoft.com/office/drawing/2014/main" xmlns="" id="{93E9288D-54B7-284F-8857-2F94522243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473192" y="5135208"/>
              <a:ext cx="574409" cy="574409"/>
            </a:xfrm>
            <a:prstGeom prst="rect">
              <a:avLst/>
            </a:prstGeom>
          </p:spPr>
        </p:pic>
        <p:pic>
          <p:nvPicPr>
            <p:cNvPr id="56" name="Picture 192">
              <a:extLst>
                <a:ext uri="{FF2B5EF4-FFF2-40B4-BE49-F238E27FC236}">
                  <a16:creationId xmlns:a16="http://schemas.microsoft.com/office/drawing/2014/main" xmlns="" id="{FBFF03B0-1F98-F049-94F4-8445D046E5F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625592" y="5287608"/>
              <a:ext cx="574409" cy="574409"/>
            </a:xfrm>
            <a:prstGeom prst="rect">
              <a:avLst/>
            </a:prstGeom>
          </p:spPr>
        </p:pic>
        <p:pic>
          <p:nvPicPr>
            <p:cNvPr id="57" name="Picture 193">
              <a:extLst>
                <a:ext uri="{FF2B5EF4-FFF2-40B4-BE49-F238E27FC236}">
                  <a16:creationId xmlns:a16="http://schemas.microsoft.com/office/drawing/2014/main" xmlns="" id="{EE31E351-F9FC-BF42-85BB-34EA2B0694D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777992" y="5440008"/>
              <a:ext cx="574409" cy="574409"/>
            </a:xfrm>
            <a:prstGeom prst="rect">
              <a:avLst/>
            </a:prstGeom>
          </p:spPr>
        </p:pic>
      </p:grpSp>
      <p:pic>
        <p:nvPicPr>
          <p:cNvPr id="58" name="Picture 194">
            <a:extLst>
              <a:ext uri="{FF2B5EF4-FFF2-40B4-BE49-F238E27FC236}">
                <a16:creationId xmlns:a16="http://schemas.microsoft.com/office/drawing/2014/main" xmlns="" id="{F0B943DA-4EA7-6947-A14F-1126F4B2B11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821856" y="1833007"/>
            <a:ext cx="709994" cy="709994"/>
          </a:xfrm>
          <a:prstGeom prst="rect">
            <a:avLst/>
          </a:prstGeom>
        </p:spPr>
      </p:pic>
      <p:grpSp>
        <p:nvGrpSpPr>
          <p:cNvPr id="59" name="Group 195">
            <a:extLst>
              <a:ext uri="{FF2B5EF4-FFF2-40B4-BE49-F238E27FC236}">
                <a16:creationId xmlns:a16="http://schemas.microsoft.com/office/drawing/2014/main" xmlns="" id="{494AEF12-0AF6-3D41-8182-C158CAF040D2}"/>
              </a:ext>
            </a:extLst>
          </p:cNvPr>
          <p:cNvGrpSpPr/>
          <p:nvPr/>
        </p:nvGrpSpPr>
        <p:grpSpPr>
          <a:xfrm>
            <a:off x="8024224" y="4970802"/>
            <a:ext cx="1440000" cy="1440000"/>
            <a:chOff x="6876256" y="4802158"/>
            <a:chExt cx="1440000" cy="1440000"/>
          </a:xfrm>
        </p:grpSpPr>
        <p:pic>
          <p:nvPicPr>
            <p:cNvPr id="60" name="Picture 196">
              <a:extLst>
                <a:ext uri="{FF2B5EF4-FFF2-40B4-BE49-F238E27FC236}">
                  <a16:creationId xmlns:a16="http://schemas.microsoft.com/office/drawing/2014/main" xmlns="" id="{58C99B72-C9D6-0345-94D8-D671437D36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7002658" y="5440008"/>
              <a:ext cx="532728" cy="532728"/>
            </a:xfrm>
            <a:prstGeom prst="rect">
              <a:avLst/>
            </a:prstGeom>
          </p:spPr>
        </p:pic>
        <p:pic>
          <p:nvPicPr>
            <p:cNvPr id="61" name="Picture 197">
              <a:extLst>
                <a:ext uri="{FF2B5EF4-FFF2-40B4-BE49-F238E27FC236}">
                  <a16:creationId xmlns:a16="http://schemas.microsoft.com/office/drawing/2014/main" xmlns="" id="{6FFB615D-DB67-5245-B501-14B58F4F04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96768" y="5024221"/>
              <a:ext cx="371828" cy="371828"/>
            </a:xfrm>
            <a:prstGeom prst="rect">
              <a:avLst/>
            </a:prstGeom>
          </p:spPr>
        </p:pic>
        <p:pic>
          <p:nvPicPr>
            <p:cNvPr id="62" name="Picture 198">
              <a:extLst>
                <a:ext uri="{FF2B5EF4-FFF2-40B4-BE49-F238E27FC236}">
                  <a16:creationId xmlns:a16="http://schemas.microsoft.com/office/drawing/2014/main" xmlns="" id="{3351B493-04CD-8F42-A5B7-E43CE4E688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19522" y="5440008"/>
              <a:ext cx="584328" cy="584328"/>
            </a:xfrm>
            <a:prstGeom prst="rect">
              <a:avLst/>
            </a:prstGeom>
          </p:spPr>
        </p:pic>
        <p:pic>
          <p:nvPicPr>
            <p:cNvPr id="63" name="Picture 199" descr="1464122000_Telephone.png">
              <a:extLst>
                <a:ext uri="{FF2B5EF4-FFF2-40B4-BE49-F238E27FC236}">
                  <a16:creationId xmlns:a16="http://schemas.microsoft.com/office/drawing/2014/main" xmlns="" id="{A90ABBC3-B76D-2B46-B726-94D3025F63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02134" y="4943467"/>
              <a:ext cx="514873" cy="514873"/>
            </a:xfrm>
            <a:prstGeom prst="rect">
              <a:avLst/>
            </a:prstGeom>
          </p:spPr>
        </p:pic>
        <p:sp>
          <p:nvSpPr>
            <p:cNvPr id="64" name="Oval 200">
              <a:extLst>
                <a:ext uri="{FF2B5EF4-FFF2-40B4-BE49-F238E27FC236}">
                  <a16:creationId xmlns:a16="http://schemas.microsoft.com/office/drawing/2014/main" xmlns="" id="{A45AFE41-322E-5749-AAC4-DA0D74B3FB78}"/>
                </a:ext>
              </a:extLst>
            </p:cNvPr>
            <p:cNvSpPr/>
            <p:nvPr/>
          </p:nvSpPr>
          <p:spPr>
            <a:xfrm>
              <a:off x="6876256" y="4802158"/>
              <a:ext cx="1440000" cy="1440000"/>
            </a:xfrm>
            <a:prstGeom prst="ellipse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endParaRPr>
            </a:p>
          </p:txBody>
        </p:sp>
      </p:grpSp>
      <p:pic>
        <p:nvPicPr>
          <p:cNvPr id="65" name="Picture 152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939750" y="2491919"/>
            <a:ext cx="537245" cy="537245"/>
          </a:xfrm>
          <a:prstGeom prst="rect">
            <a:avLst/>
          </a:prstGeom>
        </p:spPr>
      </p:pic>
      <p:sp>
        <p:nvSpPr>
          <p:cNvPr id="66" name="Bent Arrow 201"/>
          <p:cNvSpPr/>
          <p:nvPr/>
        </p:nvSpPr>
        <p:spPr>
          <a:xfrm rot="16200000" flipH="1" flipV="1">
            <a:off x="3247729" y="2376937"/>
            <a:ext cx="2384627" cy="1831619"/>
          </a:xfrm>
          <a:prstGeom prst="bentArrow">
            <a:avLst>
              <a:gd name="adj1" fmla="val 2251"/>
              <a:gd name="adj2" fmla="val 5289"/>
              <a:gd name="adj3" fmla="val 10110"/>
              <a:gd name="adj4" fmla="val 19535"/>
            </a:avLst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272A48"/>
              </a:solidFill>
              <a:effectLst/>
              <a:uLnTx/>
              <a:uFillTx/>
              <a:latin typeface="Segoe UI"/>
              <a:cs typeface="Arial"/>
            </a:endParaRPr>
          </a:p>
        </p:txBody>
      </p:sp>
      <p:pic>
        <p:nvPicPr>
          <p:cNvPr id="67" name="Picture 46">
            <a:extLst>
              <a:ext uri="{FF2B5EF4-FFF2-40B4-BE49-F238E27FC236}">
                <a16:creationId xmlns:a16="http://schemas.microsoft.com/office/drawing/2014/main" xmlns="" id="{8B249AC9-F922-4891-87A8-3C7E319DB75C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821856" y="3498371"/>
            <a:ext cx="828894" cy="30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64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Многоуровневое решение по безопасности сети</a:t>
            </a:r>
          </a:p>
        </p:txBody>
      </p:sp>
      <p:cxnSp>
        <p:nvCxnSpPr>
          <p:cNvPr id="3" name="Straight Connector 56">
            <a:extLst>
              <a:ext uri="{FF2B5EF4-FFF2-40B4-BE49-F238E27FC236}">
                <a16:creationId xmlns:a16="http://schemas.microsoft.com/office/drawing/2014/main" xmlns="" id="{2192E0A7-3EF1-394D-A4E6-6F5F7723DA39}"/>
              </a:ext>
            </a:extLst>
          </p:cNvPr>
          <p:cNvCxnSpPr/>
          <p:nvPr/>
        </p:nvCxnSpPr>
        <p:spPr>
          <a:xfrm>
            <a:off x="7485510" y="4400677"/>
            <a:ext cx="0" cy="88883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" name="Straight Connector 57">
            <a:extLst>
              <a:ext uri="{FF2B5EF4-FFF2-40B4-BE49-F238E27FC236}">
                <a16:creationId xmlns:a16="http://schemas.microsoft.com/office/drawing/2014/main" xmlns="" id="{E958765C-FC2C-2E4E-B558-5D60E1017B0E}"/>
              </a:ext>
            </a:extLst>
          </p:cNvPr>
          <p:cNvCxnSpPr/>
          <p:nvPr/>
        </p:nvCxnSpPr>
        <p:spPr>
          <a:xfrm>
            <a:off x="5053319" y="4397698"/>
            <a:ext cx="4855272" cy="2250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" name="Straight Connector 58">
            <a:extLst>
              <a:ext uri="{FF2B5EF4-FFF2-40B4-BE49-F238E27FC236}">
                <a16:creationId xmlns:a16="http://schemas.microsoft.com/office/drawing/2014/main" xmlns="" id="{C8030BA9-B42C-4541-B5E4-41ADB9D1BEBD}"/>
              </a:ext>
            </a:extLst>
          </p:cNvPr>
          <p:cNvCxnSpPr/>
          <p:nvPr/>
        </p:nvCxnSpPr>
        <p:spPr>
          <a:xfrm>
            <a:off x="8490988" y="4423995"/>
            <a:ext cx="0" cy="82164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9">
            <a:extLst>
              <a:ext uri="{FF2B5EF4-FFF2-40B4-BE49-F238E27FC236}">
                <a16:creationId xmlns:a16="http://schemas.microsoft.com/office/drawing/2014/main" xmlns="" id="{4F68C5C7-73C6-284A-8DC5-3ED1558EEE93}"/>
              </a:ext>
            </a:extLst>
          </p:cNvPr>
          <p:cNvCxnSpPr/>
          <p:nvPr/>
        </p:nvCxnSpPr>
        <p:spPr>
          <a:xfrm>
            <a:off x="5053319" y="4394522"/>
            <a:ext cx="0" cy="58730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0">
            <a:extLst>
              <a:ext uri="{FF2B5EF4-FFF2-40B4-BE49-F238E27FC236}">
                <a16:creationId xmlns:a16="http://schemas.microsoft.com/office/drawing/2014/main" xmlns="" id="{BA2D3100-90A5-B442-9B73-7F933C7CE258}"/>
              </a:ext>
            </a:extLst>
          </p:cNvPr>
          <p:cNvCxnSpPr/>
          <p:nvPr/>
        </p:nvCxnSpPr>
        <p:spPr>
          <a:xfrm>
            <a:off x="9908591" y="4413753"/>
            <a:ext cx="0" cy="37449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61">
            <a:extLst>
              <a:ext uri="{FF2B5EF4-FFF2-40B4-BE49-F238E27FC236}">
                <a16:creationId xmlns:a16="http://schemas.microsoft.com/office/drawing/2014/main" xmlns="" id="{309B0210-8BD7-4E4E-834E-70543E27EA23}"/>
              </a:ext>
            </a:extLst>
          </p:cNvPr>
          <p:cNvCxnSpPr/>
          <p:nvPr/>
        </p:nvCxnSpPr>
        <p:spPr>
          <a:xfrm>
            <a:off x="6328808" y="4410919"/>
            <a:ext cx="0" cy="58730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63">
            <a:extLst>
              <a:ext uri="{FF2B5EF4-FFF2-40B4-BE49-F238E27FC236}">
                <a16:creationId xmlns:a16="http://schemas.microsoft.com/office/drawing/2014/main" xmlns="" id="{9EE5B06E-B027-0F49-A970-9BA14ADA26FC}"/>
              </a:ext>
            </a:extLst>
          </p:cNvPr>
          <p:cNvCxnSpPr>
            <a:cxnSpLocks/>
          </p:cNvCxnSpPr>
          <p:nvPr/>
        </p:nvCxnSpPr>
        <p:spPr>
          <a:xfrm flipV="1">
            <a:off x="7334499" y="2583555"/>
            <a:ext cx="0" cy="181096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10" name="Group 64">
            <a:extLst>
              <a:ext uri="{FF2B5EF4-FFF2-40B4-BE49-F238E27FC236}">
                <a16:creationId xmlns:a16="http://schemas.microsoft.com/office/drawing/2014/main" xmlns="" id="{2A85C04F-F18B-144B-A623-2724C8EF1227}"/>
              </a:ext>
            </a:extLst>
          </p:cNvPr>
          <p:cNvGrpSpPr/>
          <p:nvPr/>
        </p:nvGrpSpPr>
        <p:grpSpPr>
          <a:xfrm>
            <a:off x="7129745" y="4894975"/>
            <a:ext cx="1066591" cy="1066589"/>
            <a:chOff x="3621995" y="2807871"/>
            <a:chExt cx="1218991" cy="1218988"/>
          </a:xfrm>
        </p:grpSpPr>
        <p:pic>
          <p:nvPicPr>
            <p:cNvPr id="11" name="Picture 65" descr="1464120140_PortableComputer.png">
              <a:extLst>
                <a:ext uri="{FF2B5EF4-FFF2-40B4-BE49-F238E27FC236}">
                  <a16:creationId xmlns:a16="http://schemas.microsoft.com/office/drawing/2014/main" xmlns="" id="{B57A292D-841A-8B46-B948-02B6224660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21995" y="2807871"/>
              <a:ext cx="761786" cy="761786"/>
            </a:xfrm>
            <a:prstGeom prst="rect">
              <a:avLst/>
            </a:prstGeom>
          </p:spPr>
        </p:pic>
        <p:pic>
          <p:nvPicPr>
            <p:cNvPr id="12" name="Picture 66" descr="1464120140_PortableComputer.png">
              <a:extLst>
                <a:ext uri="{FF2B5EF4-FFF2-40B4-BE49-F238E27FC236}">
                  <a16:creationId xmlns:a16="http://schemas.microsoft.com/office/drawing/2014/main" xmlns="" id="{05FAF9F2-14C2-F844-B24D-5D8F8E20BF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74398" y="2960272"/>
              <a:ext cx="761787" cy="761787"/>
            </a:xfrm>
            <a:prstGeom prst="rect">
              <a:avLst/>
            </a:prstGeom>
          </p:spPr>
        </p:pic>
        <p:pic>
          <p:nvPicPr>
            <p:cNvPr id="13" name="Picture 67" descr="1464120140_PortableComputer.png">
              <a:extLst>
                <a:ext uri="{FF2B5EF4-FFF2-40B4-BE49-F238E27FC236}">
                  <a16:creationId xmlns:a16="http://schemas.microsoft.com/office/drawing/2014/main" xmlns="" id="{547C8843-C2BD-D841-B4C3-A5297290B5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6799" y="3112672"/>
              <a:ext cx="761787" cy="761787"/>
            </a:xfrm>
            <a:prstGeom prst="rect">
              <a:avLst/>
            </a:prstGeom>
          </p:spPr>
        </p:pic>
        <p:pic>
          <p:nvPicPr>
            <p:cNvPr id="14" name="Picture 68" descr="1464120140_PortableComputer.png">
              <a:extLst>
                <a:ext uri="{FF2B5EF4-FFF2-40B4-BE49-F238E27FC236}">
                  <a16:creationId xmlns:a16="http://schemas.microsoft.com/office/drawing/2014/main" xmlns="" id="{8EF9F46D-BD5E-9A43-8E0E-AB10ECFA69C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79199" y="3265072"/>
              <a:ext cx="761787" cy="761787"/>
            </a:xfrm>
            <a:prstGeom prst="rect">
              <a:avLst/>
            </a:prstGeom>
          </p:spPr>
        </p:pic>
      </p:grpSp>
      <p:grpSp>
        <p:nvGrpSpPr>
          <p:cNvPr id="15" name="Group 69">
            <a:extLst>
              <a:ext uri="{FF2B5EF4-FFF2-40B4-BE49-F238E27FC236}">
                <a16:creationId xmlns:a16="http://schemas.microsoft.com/office/drawing/2014/main" xmlns="" id="{9FC56B7F-EF21-C746-8861-4CD9B4BE0FFC}"/>
              </a:ext>
            </a:extLst>
          </p:cNvPr>
          <p:cNvGrpSpPr/>
          <p:nvPr/>
        </p:nvGrpSpPr>
        <p:grpSpPr>
          <a:xfrm>
            <a:off x="5937715" y="4856926"/>
            <a:ext cx="1165698" cy="1165698"/>
            <a:chOff x="2215875" y="1504052"/>
            <a:chExt cx="1165698" cy="1165698"/>
          </a:xfrm>
        </p:grpSpPr>
        <p:pic>
          <p:nvPicPr>
            <p:cNvPr id="16" name="Picture 70">
              <a:extLst>
                <a:ext uri="{FF2B5EF4-FFF2-40B4-BE49-F238E27FC236}">
                  <a16:creationId xmlns:a16="http://schemas.microsoft.com/office/drawing/2014/main" xmlns="" id="{40AB4D1E-E5A3-AF4E-9EB5-8A02688023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15875" y="1504052"/>
              <a:ext cx="708498" cy="708498"/>
            </a:xfrm>
            <a:prstGeom prst="rect">
              <a:avLst/>
            </a:prstGeom>
          </p:spPr>
        </p:pic>
        <p:pic>
          <p:nvPicPr>
            <p:cNvPr id="17" name="Picture 71">
              <a:extLst>
                <a:ext uri="{FF2B5EF4-FFF2-40B4-BE49-F238E27FC236}">
                  <a16:creationId xmlns:a16="http://schemas.microsoft.com/office/drawing/2014/main" xmlns="" id="{E6D2BBF3-2BA9-534D-A4A7-4650A3E29C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68275" y="1656452"/>
              <a:ext cx="708498" cy="708498"/>
            </a:xfrm>
            <a:prstGeom prst="rect">
              <a:avLst/>
            </a:prstGeom>
          </p:spPr>
        </p:pic>
        <p:pic>
          <p:nvPicPr>
            <p:cNvPr id="18" name="Picture 72">
              <a:extLst>
                <a:ext uri="{FF2B5EF4-FFF2-40B4-BE49-F238E27FC236}">
                  <a16:creationId xmlns:a16="http://schemas.microsoft.com/office/drawing/2014/main" xmlns="" id="{D61EB7E1-1F0F-294F-B582-7E8568EFB99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20675" y="1808852"/>
              <a:ext cx="708498" cy="708498"/>
            </a:xfrm>
            <a:prstGeom prst="rect">
              <a:avLst/>
            </a:prstGeom>
          </p:spPr>
        </p:pic>
        <p:pic>
          <p:nvPicPr>
            <p:cNvPr id="19" name="Picture 73">
              <a:extLst>
                <a:ext uri="{FF2B5EF4-FFF2-40B4-BE49-F238E27FC236}">
                  <a16:creationId xmlns:a16="http://schemas.microsoft.com/office/drawing/2014/main" xmlns="" id="{322E92C0-2953-6048-A8F4-0F99479CD9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73075" y="1961252"/>
              <a:ext cx="708498" cy="708498"/>
            </a:xfrm>
            <a:prstGeom prst="rect">
              <a:avLst/>
            </a:prstGeom>
          </p:spPr>
        </p:pic>
      </p:grpSp>
      <p:grpSp>
        <p:nvGrpSpPr>
          <p:cNvPr id="20" name="Group 74">
            <a:extLst>
              <a:ext uri="{FF2B5EF4-FFF2-40B4-BE49-F238E27FC236}">
                <a16:creationId xmlns:a16="http://schemas.microsoft.com/office/drawing/2014/main" xmlns="" id="{F6826524-765A-424E-9087-13082E63D2A8}"/>
              </a:ext>
            </a:extLst>
          </p:cNvPr>
          <p:cNvGrpSpPr/>
          <p:nvPr/>
        </p:nvGrpSpPr>
        <p:grpSpPr>
          <a:xfrm>
            <a:off x="4839599" y="4917290"/>
            <a:ext cx="1037828" cy="1103464"/>
            <a:chOff x="4027758" y="4945427"/>
            <a:chExt cx="1037828" cy="1103464"/>
          </a:xfrm>
        </p:grpSpPr>
        <p:pic>
          <p:nvPicPr>
            <p:cNvPr id="21" name="Picture 75">
              <a:extLst>
                <a:ext uri="{FF2B5EF4-FFF2-40B4-BE49-F238E27FC236}">
                  <a16:creationId xmlns:a16="http://schemas.microsoft.com/office/drawing/2014/main" xmlns="" id="{6BE84B93-59C4-C041-9B6A-220962FC15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27758" y="4945427"/>
              <a:ext cx="580628" cy="646264"/>
            </a:xfrm>
            <a:prstGeom prst="rect">
              <a:avLst/>
            </a:prstGeom>
          </p:spPr>
        </p:pic>
        <p:pic>
          <p:nvPicPr>
            <p:cNvPr id="22" name="Picture 77">
              <a:extLst>
                <a:ext uri="{FF2B5EF4-FFF2-40B4-BE49-F238E27FC236}">
                  <a16:creationId xmlns:a16="http://schemas.microsoft.com/office/drawing/2014/main" xmlns="" id="{E0DFBB48-0931-DE40-A47B-79CFEAD384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80158" y="5097827"/>
              <a:ext cx="580628" cy="646264"/>
            </a:xfrm>
            <a:prstGeom prst="rect">
              <a:avLst/>
            </a:prstGeom>
          </p:spPr>
        </p:pic>
        <p:pic>
          <p:nvPicPr>
            <p:cNvPr id="23" name="Picture 78">
              <a:extLst>
                <a:ext uri="{FF2B5EF4-FFF2-40B4-BE49-F238E27FC236}">
                  <a16:creationId xmlns:a16="http://schemas.microsoft.com/office/drawing/2014/main" xmlns="" id="{E7CA42F8-564B-7D46-9B89-81C4BC66A6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32558" y="5250227"/>
              <a:ext cx="580628" cy="646264"/>
            </a:xfrm>
            <a:prstGeom prst="rect">
              <a:avLst/>
            </a:prstGeom>
          </p:spPr>
        </p:pic>
        <p:pic>
          <p:nvPicPr>
            <p:cNvPr id="24" name="Picture 79">
              <a:extLst>
                <a:ext uri="{FF2B5EF4-FFF2-40B4-BE49-F238E27FC236}">
                  <a16:creationId xmlns:a16="http://schemas.microsoft.com/office/drawing/2014/main" xmlns="" id="{D87508D8-6920-B64D-A50A-050ADF141C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84958" y="5402627"/>
              <a:ext cx="580628" cy="646264"/>
            </a:xfrm>
            <a:prstGeom prst="rect">
              <a:avLst/>
            </a:prstGeom>
          </p:spPr>
        </p:pic>
      </p:grpSp>
      <p:grpSp>
        <p:nvGrpSpPr>
          <p:cNvPr id="25" name="Group 80">
            <a:extLst>
              <a:ext uri="{FF2B5EF4-FFF2-40B4-BE49-F238E27FC236}">
                <a16:creationId xmlns:a16="http://schemas.microsoft.com/office/drawing/2014/main" xmlns="" id="{149B377D-243E-EE43-8573-86EBEB77E2BD}"/>
              </a:ext>
            </a:extLst>
          </p:cNvPr>
          <p:cNvGrpSpPr/>
          <p:nvPr/>
        </p:nvGrpSpPr>
        <p:grpSpPr>
          <a:xfrm>
            <a:off x="8132097" y="4984144"/>
            <a:ext cx="1031609" cy="1031609"/>
            <a:chOff x="5320792" y="4982808"/>
            <a:chExt cx="1031609" cy="1031609"/>
          </a:xfrm>
        </p:grpSpPr>
        <p:pic>
          <p:nvPicPr>
            <p:cNvPr id="26" name="Picture 81">
              <a:extLst>
                <a:ext uri="{FF2B5EF4-FFF2-40B4-BE49-F238E27FC236}">
                  <a16:creationId xmlns:a16="http://schemas.microsoft.com/office/drawing/2014/main" xmlns="" id="{EA789B40-8D88-F749-8B2C-87D33DB48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20792" y="4982808"/>
              <a:ext cx="574409" cy="574409"/>
            </a:xfrm>
            <a:prstGeom prst="rect">
              <a:avLst/>
            </a:prstGeom>
          </p:spPr>
        </p:pic>
        <p:pic>
          <p:nvPicPr>
            <p:cNvPr id="27" name="Picture 85">
              <a:extLst>
                <a:ext uri="{FF2B5EF4-FFF2-40B4-BE49-F238E27FC236}">
                  <a16:creationId xmlns:a16="http://schemas.microsoft.com/office/drawing/2014/main" xmlns="" id="{93E9288D-54B7-284F-8857-2F94522243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473192" y="5135208"/>
              <a:ext cx="574409" cy="574409"/>
            </a:xfrm>
            <a:prstGeom prst="rect">
              <a:avLst/>
            </a:prstGeom>
          </p:spPr>
        </p:pic>
        <p:pic>
          <p:nvPicPr>
            <p:cNvPr id="28" name="Picture 86">
              <a:extLst>
                <a:ext uri="{FF2B5EF4-FFF2-40B4-BE49-F238E27FC236}">
                  <a16:creationId xmlns:a16="http://schemas.microsoft.com/office/drawing/2014/main" xmlns="" id="{FBFF03B0-1F98-F049-94F4-8445D046E5F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625592" y="5287608"/>
              <a:ext cx="574409" cy="574409"/>
            </a:xfrm>
            <a:prstGeom prst="rect">
              <a:avLst/>
            </a:prstGeom>
          </p:spPr>
        </p:pic>
        <p:pic>
          <p:nvPicPr>
            <p:cNvPr id="29" name="Picture 87">
              <a:extLst>
                <a:ext uri="{FF2B5EF4-FFF2-40B4-BE49-F238E27FC236}">
                  <a16:creationId xmlns:a16="http://schemas.microsoft.com/office/drawing/2014/main" xmlns="" id="{EE31E351-F9FC-BF42-85BB-34EA2B0694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77992" y="5440008"/>
              <a:ext cx="574409" cy="574409"/>
            </a:xfrm>
            <a:prstGeom prst="rect">
              <a:avLst/>
            </a:prstGeom>
          </p:spPr>
        </p:pic>
      </p:grpSp>
      <p:pic>
        <p:nvPicPr>
          <p:cNvPr id="30" name="Picture 88">
            <a:extLst>
              <a:ext uri="{FF2B5EF4-FFF2-40B4-BE49-F238E27FC236}">
                <a16:creationId xmlns:a16="http://schemas.microsoft.com/office/drawing/2014/main" xmlns="" id="{F0B943DA-4EA7-6947-A14F-1126F4B2B1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61338" y="1665699"/>
            <a:ext cx="709994" cy="709994"/>
          </a:xfrm>
          <a:prstGeom prst="rect">
            <a:avLst/>
          </a:prstGeom>
        </p:spPr>
      </p:pic>
      <p:grpSp>
        <p:nvGrpSpPr>
          <p:cNvPr id="31" name="Group 89">
            <a:extLst>
              <a:ext uri="{FF2B5EF4-FFF2-40B4-BE49-F238E27FC236}">
                <a16:creationId xmlns:a16="http://schemas.microsoft.com/office/drawing/2014/main" xmlns="" id="{494AEF12-0AF6-3D41-8182-C158CAF040D2}"/>
              </a:ext>
            </a:extLst>
          </p:cNvPr>
          <p:cNvGrpSpPr/>
          <p:nvPr/>
        </p:nvGrpSpPr>
        <p:grpSpPr>
          <a:xfrm>
            <a:off x="9163706" y="4803494"/>
            <a:ext cx="1440000" cy="1440000"/>
            <a:chOff x="6876256" y="4802158"/>
            <a:chExt cx="1440000" cy="1440000"/>
          </a:xfrm>
        </p:grpSpPr>
        <p:pic>
          <p:nvPicPr>
            <p:cNvPr id="32" name="Picture 90">
              <a:extLst>
                <a:ext uri="{FF2B5EF4-FFF2-40B4-BE49-F238E27FC236}">
                  <a16:creationId xmlns:a16="http://schemas.microsoft.com/office/drawing/2014/main" xmlns="" id="{58C99B72-C9D6-0345-94D8-D671437D367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002658" y="5440008"/>
              <a:ext cx="532728" cy="532728"/>
            </a:xfrm>
            <a:prstGeom prst="rect">
              <a:avLst/>
            </a:prstGeom>
          </p:spPr>
        </p:pic>
        <p:pic>
          <p:nvPicPr>
            <p:cNvPr id="33" name="Picture 91">
              <a:extLst>
                <a:ext uri="{FF2B5EF4-FFF2-40B4-BE49-F238E27FC236}">
                  <a16:creationId xmlns:a16="http://schemas.microsoft.com/office/drawing/2014/main" xmlns="" id="{6FFB615D-DB67-5245-B501-14B58F4F04D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96768" y="5024221"/>
              <a:ext cx="371828" cy="371828"/>
            </a:xfrm>
            <a:prstGeom prst="rect">
              <a:avLst/>
            </a:prstGeom>
          </p:spPr>
        </p:pic>
        <p:pic>
          <p:nvPicPr>
            <p:cNvPr id="34" name="Picture 92">
              <a:extLst>
                <a:ext uri="{FF2B5EF4-FFF2-40B4-BE49-F238E27FC236}">
                  <a16:creationId xmlns:a16="http://schemas.microsoft.com/office/drawing/2014/main" xmlns="" id="{3351B493-04CD-8F42-A5B7-E43CE4E6882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19522" y="5440008"/>
              <a:ext cx="584328" cy="584328"/>
            </a:xfrm>
            <a:prstGeom prst="rect">
              <a:avLst/>
            </a:prstGeom>
          </p:spPr>
        </p:pic>
        <p:pic>
          <p:nvPicPr>
            <p:cNvPr id="35" name="Picture 94" descr="1464122000_Telephone.png">
              <a:extLst>
                <a:ext uri="{FF2B5EF4-FFF2-40B4-BE49-F238E27FC236}">
                  <a16:creationId xmlns:a16="http://schemas.microsoft.com/office/drawing/2014/main" xmlns="" id="{A90ABBC3-B76D-2B46-B726-94D3025F63C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02134" y="4943467"/>
              <a:ext cx="514873" cy="514873"/>
            </a:xfrm>
            <a:prstGeom prst="rect">
              <a:avLst/>
            </a:prstGeom>
          </p:spPr>
        </p:pic>
        <p:sp>
          <p:nvSpPr>
            <p:cNvPr id="36" name="Oval 107">
              <a:extLst>
                <a:ext uri="{FF2B5EF4-FFF2-40B4-BE49-F238E27FC236}">
                  <a16:creationId xmlns:a16="http://schemas.microsoft.com/office/drawing/2014/main" xmlns="" id="{A45AFE41-322E-5749-AAC4-DA0D74B3FB78}"/>
                </a:ext>
              </a:extLst>
            </p:cNvPr>
            <p:cNvSpPr/>
            <p:nvPr/>
          </p:nvSpPr>
          <p:spPr>
            <a:xfrm>
              <a:off x="6876256" y="4802158"/>
              <a:ext cx="1440000" cy="1440000"/>
            </a:xfrm>
            <a:prstGeom prst="ellipse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endParaRPr>
            </a:p>
          </p:txBody>
        </p:sp>
      </p:grpSp>
      <p:pic>
        <p:nvPicPr>
          <p:cNvPr id="37" name="Picture 115">
            <a:extLst>
              <a:ext uri="{FF2B5EF4-FFF2-40B4-BE49-F238E27FC236}">
                <a16:creationId xmlns:a16="http://schemas.microsoft.com/office/drawing/2014/main" xmlns="" id="{599D5D3A-451B-834B-8CFF-57BE15BC84B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649" y="3881684"/>
            <a:ext cx="1328761" cy="171621"/>
          </a:xfrm>
          <a:prstGeom prst="rect">
            <a:avLst/>
          </a:prstGeom>
        </p:spPr>
      </p:pic>
      <p:pic>
        <p:nvPicPr>
          <p:cNvPr id="38" name="Picture 120">
            <a:extLst>
              <a:ext uri="{FF2B5EF4-FFF2-40B4-BE49-F238E27FC236}">
                <a16:creationId xmlns:a16="http://schemas.microsoft.com/office/drawing/2014/main" xmlns="" id="{0F384C07-9914-014F-AF07-F20A532BACA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82917" y="3824286"/>
            <a:ext cx="917378" cy="645031"/>
          </a:xfrm>
          <a:prstGeom prst="rect">
            <a:avLst/>
          </a:prstGeom>
        </p:spPr>
      </p:pic>
      <p:sp>
        <p:nvSpPr>
          <p:cNvPr id="39" name="Punched Tape 124">
            <a:extLst>
              <a:ext uri="{FF2B5EF4-FFF2-40B4-BE49-F238E27FC236}">
                <a16:creationId xmlns:a16="http://schemas.microsoft.com/office/drawing/2014/main" xmlns="" id="{597B0A6F-5382-A741-AE08-71E65DE756B7}"/>
              </a:ext>
            </a:extLst>
          </p:cNvPr>
          <p:cNvSpPr/>
          <p:nvPr/>
        </p:nvSpPr>
        <p:spPr>
          <a:xfrm>
            <a:off x="893160" y="4420200"/>
            <a:ext cx="2646986" cy="669814"/>
          </a:xfrm>
          <a:prstGeom prst="flowChartPunchedTap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272A48"/>
                </a:solidFill>
                <a:effectLst/>
                <a:uLnTx/>
                <a:uFillTx/>
                <a:latin typeface="Open Sans" charset="0"/>
                <a:ea typeface="Open Sans" charset="0"/>
                <a:cs typeface="Open Sans" charset="0"/>
              </a:rPr>
              <a:t>Сканирование сети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srgbClr val="272A48"/>
              </a:solidFill>
              <a:effectLst/>
              <a:uLnTx/>
              <a:uFillTx/>
              <a:latin typeface="Open Sans" charset="0"/>
              <a:ea typeface="Open Sans" charset="0"/>
              <a:cs typeface="Open Sans" charset="0"/>
            </a:endParaRPr>
          </a:p>
        </p:txBody>
      </p:sp>
      <p:grpSp>
        <p:nvGrpSpPr>
          <p:cNvPr id="40" name="Group 127">
            <a:extLst>
              <a:ext uri="{FF2B5EF4-FFF2-40B4-BE49-F238E27FC236}">
                <a16:creationId xmlns:a16="http://schemas.microsoft.com/office/drawing/2014/main" xmlns="" id="{B787433E-C503-EA42-9A2E-49CB3B0CFB99}"/>
              </a:ext>
            </a:extLst>
          </p:cNvPr>
          <p:cNvGrpSpPr/>
          <p:nvPr/>
        </p:nvGrpSpPr>
        <p:grpSpPr>
          <a:xfrm>
            <a:off x="6305845" y="5323739"/>
            <a:ext cx="296541" cy="296541"/>
            <a:chOff x="1153580" y="5491955"/>
            <a:chExt cx="296541" cy="296541"/>
          </a:xfrm>
        </p:grpSpPr>
        <p:pic>
          <p:nvPicPr>
            <p:cNvPr id="41" name="Picture 129" descr="1465953391_Button_Biohazard-01.png">
              <a:extLst>
                <a:ext uri="{FF2B5EF4-FFF2-40B4-BE49-F238E27FC236}">
                  <a16:creationId xmlns:a16="http://schemas.microsoft.com/office/drawing/2014/main" xmlns="" id="{54859D80-47EC-9D43-9EC5-8DC8283730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153580" y="5491955"/>
              <a:ext cx="144141" cy="144141"/>
            </a:xfrm>
            <a:prstGeom prst="rect">
              <a:avLst/>
            </a:prstGeom>
          </p:spPr>
        </p:pic>
        <p:pic>
          <p:nvPicPr>
            <p:cNvPr id="42" name="Picture 130" descr="1465953391_Button_Biohazard-01.png">
              <a:extLst>
                <a:ext uri="{FF2B5EF4-FFF2-40B4-BE49-F238E27FC236}">
                  <a16:creationId xmlns:a16="http://schemas.microsoft.com/office/drawing/2014/main" xmlns="" id="{D01F6DB3-220B-F046-BA00-7181687BF3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305980" y="5644355"/>
              <a:ext cx="144141" cy="144141"/>
            </a:xfrm>
            <a:prstGeom prst="rect">
              <a:avLst/>
            </a:prstGeom>
          </p:spPr>
        </p:pic>
      </p:grpSp>
      <p:grpSp>
        <p:nvGrpSpPr>
          <p:cNvPr id="43" name="Group 131">
            <a:extLst>
              <a:ext uri="{FF2B5EF4-FFF2-40B4-BE49-F238E27FC236}">
                <a16:creationId xmlns:a16="http://schemas.microsoft.com/office/drawing/2014/main" xmlns="" id="{D5BE3ADA-292B-6D4C-AC75-23FF1879318A}"/>
              </a:ext>
            </a:extLst>
          </p:cNvPr>
          <p:cNvGrpSpPr/>
          <p:nvPr/>
        </p:nvGrpSpPr>
        <p:grpSpPr>
          <a:xfrm>
            <a:off x="7677378" y="5307028"/>
            <a:ext cx="296541" cy="296541"/>
            <a:chOff x="1153580" y="5491955"/>
            <a:chExt cx="296541" cy="296541"/>
          </a:xfrm>
        </p:grpSpPr>
        <p:pic>
          <p:nvPicPr>
            <p:cNvPr id="44" name="Picture 132" descr="1465953391_Button_Biohazard-01.png">
              <a:extLst>
                <a:ext uri="{FF2B5EF4-FFF2-40B4-BE49-F238E27FC236}">
                  <a16:creationId xmlns:a16="http://schemas.microsoft.com/office/drawing/2014/main" xmlns="" id="{3B0490C9-D87D-F345-B210-16E0D4F9F1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153580" y="5491955"/>
              <a:ext cx="144141" cy="144141"/>
            </a:xfrm>
            <a:prstGeom prst="rect">
              <a:avLst/>
            </a:prstGeom>
          </p:spPr>
        </p:pic>
        <p:pic>
          <p:nvPicPr>
            <p:cNvPr id="45" name="Picture 135" descr="1465953391_Button_Biohazard-01.png">
              <a:extLst>
                <a:ext uri="{FF2B5EF4-FFF2-40B4-BE49-F238E27FC236}">
                  <a16:creationId xmlns:a16="http://schemas.microsoft.com/office/drawing/2014/main" xmlns="" id="{7B941BE4-5FF1-744B-89BD-7A63FCADB3F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305980" y="5644355"/>
              <a:ext cx="144141" cy="144141"/>
            </a:xfrm>
            <a:prstGeom prst="rect">
              <a:avLst/>
            </a:prstGeom>
          </p:spPr>
        </p:pic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xmlns="" id="{7F09ADD9-DA8D-1247-AB1E-842322A3A83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21457" y="3868356"/>
            <a:ext cx="448526" cy="448526"/>
          </a:xfrm>
          <a:prstGeom prst="rect">
            <a:avLst/>
          </a:prstGeom>
        </p:spPr>
      </p:pic>
      <p:pic>
        <p:nvPicPr>
          <p:cNvPr id="47" name="Picture 139">
            <a:extLst>
              <a:ext uri="{FF2B5EF4-FFF2-40B4-BE49-F238E27FC236}">
                <a16:creationId xmlns:a16="http://schemas.microsoft.com/office/drawing/2014/main" xmlns="" id="{AE2C6CB1-1B2C-5345-B6ED-56582CF207A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flipH="1">
            <a:off x="6694831" y="3871938"/>
            <a:ext cx="476783" cy="476783"/>
          </a:xfrm>
          <a:prstGeom prst="rect">
            <a:avLst/>
          </a:prstGeom>
        </p:spPr>
      </p:pic>
      <p:sp>
        <p:nvSpPr>
          <p:cNvPr id="48" name="Punched Tape 141">
            <a:extLst>
              <a:ext uri="{FF2B5EF4-FFF2-40B4-BE49-F238E27FC236}">
                <a16:creationId xmlns:a16="http://schemas.microsoft.com/office/drawing/2014/main" xmlns="" id="{52445502-5F18-7141-89E8-5D1D050D6FD9}"/>
              </a:ext>
            </a:extLst>
          </p:cNvPr>
          <p:cNvSpPr/>
          <p:nvPr/>
        </p:nvSpPr>
        <p:spPr>
          <a:xfrm>
            <a:off x="913845" y="5025557"/>
            <a:ext cx="2634098" cy="630067"/>
          </a:xfrm>
          <a:prstGeom prst="flowChartPunchedTap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272A48"/>
                </a:solidFill>
                <a:effectLst/>
                <a:uLnTx/>
                <a:uFillTx/>
                <a:latin typeface="Open Sans" charset="0"/>
                <a:ea typeface="Open Sans" charset="0"/>
                <a:cs typeface="Open Sans" charset="0"/>
              </a:rPr>
              <a:t>Идентификация уязвимостей и приложений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srgbClr val="272A48"/>
              </a:solidFill>
              <a:effectLst/>
              <a:uLnTx/>
              <a:uFillTx/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49" name="Punched Tape 142">
            <a:extLst>
              <a:ext uri="{FF2B5EF4-FFF2-40B4-BE49-F238E27FC236}">
                <a16:creationId xmlns:a16="http://schemas.microsoft.com/office/drawing/2014/main" xmlns="" id="{DED87275-C0F3-3144-AA0F-4C94ECE31F88}"/>
              </a:ext>
            </a:extLst>
          </p:cNvPr>
          <p:cNvSpPr/>
          <p:nvPr/>
        </p:nvSpPr>
        <p:spPr>
          <a:xfrm>
            <a:off x="879068" y="5603569"/>
            <a:ext cx="2668875" cy="616608"/>
          </a:xfrm>
          <a:prstGeom prst="flowChartPunchedTap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272A48"/>
                </a:solidFill>
                <a:effectLst/>
                <a:uLnTx/>
                <a:uFillTx/>
                <a:latin typeface="Open Sans" charset="0"/>
                <a:ea typeface="Open Sans" charset="0"/>
                <a:cs typeface="Open Sans" charset="0"/>
              </a:rPr>
              <a:t>Установка патчей и удаление приложений</a:t>
            </a:r>
            <a:endParaRPr kumimoji="0" lang="en-GB" sz="1000" b="1" i="0" u="none" strike="noStrike" kern="1200" cap="none" spc="0" normalizeH="0" baseline="0" noProof="0" dirty="0">
              <a:ln>
                <a:noFill/>
              </a:ln>
              <a:solidFill>
                <a:srgbClr val="272A48"/>
              </a:solidFill>
              <a:effectLst/>
              <a:uLnTx/>
              <a:uFillTx/>
              <a:latin typeface="Open Sans" charset="0"/>
              <a:ea typeface="Open Sans" charset="0"/>
              <a:cs typeface="Open Sans" charset="0"/>
            </a:endParaRPr>
          </a:p>
        </p:txBody>
      </p:sp>
      <p:pic>
        <p:nvPicPr>
          <p:cNvPr id="50" name="Picture 8" descr="https://cdn2.iconfinder.com/data/icons/micon-social-pack/512/dropbox-256.png">
            <a:extLst>
              <a:ext uri="{FF2B5EF4-FFF2-40B4-BE49-F238E27FC236}">
                <a16:creationId xmlns:a16="http://schemas.microsoft.com/office/drawing/2014/main" xmlns="" id="{8AA27243-01BF-3144-9257-406BE7635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267" y="5286754"/>
            <a:ext cx="447966" cy="447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8" descr="https://cdn3.iconfinder.com/data/icons/tango-icon-library/48/x-office-presentation-256.png">
            <a:extLst>
              <a:ext uri="{FF2B5EF4-FFF2-40B4-BE49-F238E27FC236}">
                <a16:creationId xmlns:a16="http://schemas.microsoft.com/office/drawing/2014/main" xmlns="" id="{6DACA0D0-377B-104D-A5F3-139678D96F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4917" y="4558627"/>
            <a:ext cx="528146" cy="528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30" descr="https://cdn1.iconfinder.com/data/icons/social-media-glossy/512/76-office_social-256.png">
            <a:extLst>
              <a:ext uri="{FF2B5EF4-FFF2-40B4-BE49-F238E27FC236}">
                <a16:creationId xmlns:a16="http://schemas.microsoft.com/office/drawing/2014/main" xmlns="" id="{996C5368-912C-D046-AF08-7A99462ADB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1953" y="4518153"/>
            <a:ext cx="533415" cy="533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0583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Многоуровневое решение по безопасности сети</a:t>
            </a:r>
          </a:p>
        </p:txBody>
      </p:sp>
      <p:cxnSp>
        <p:nvCxnSpPr>
          <p:cNvPr id="3" name="Straight Connector 56">
            <a:extLst>
              <a:ext uri="{FF2B5EF4-FFF2-40B4-BE49-F238E27FC236}">
                <a16:creationId xmlns:a16="http://schemas.microsoft.com/office/drawing/2014/main" xmlns="" id="{2192E0A7-3EF1-394D-A4E6-6F5F7723DA39}"/>
              </a:ext>
            </a:extLst>
          </p:cNvPr>
          <p:cNvCxnSpPr/>
          <p:nvPr/>
        </p:nvCxnSpPr>
        <p:spPr>
          <a:xfrm>
            <a:off x="6824329" y="4400677"/>
            <a:ext cx="0" cy="88883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" name="Straight Connector 57">
            <a:extLst>
              <a:ext uri="{FF2B5EF4-FFF2-40B4-BE49-F238E27FC236}">
                <a16:creationId xmlns:a16="http://schemas.microsoft.com/office/drawing/2014/main" xmlns="" id="{E958765C-FC2C-2E4E-B558-5D60E1017B0E}"/>
              </a:ext>
            </a:extLst>
          </p:cNvPr>
          <p:cNvCxnSpPr/>
          <p:nvPr/>
        </p:nvCxnSpPr>
        <p:spPr>
          <a:xfrm>
            <a:off x="4392138" y="4397698"/>
            <a:ext cx="4855272" cy="2250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" name="Straight Connector 58">
            <a:extLst>
              <a:ext uri="{FF2B5EF4-FFF2-40B4-BE49-F238E27FC236}">
                <a16:creationId xmlns:a16="http://schemas.microsoft.com/office/drawing/2014/main" xmlns="" id="{C8030BA9-B42C-4541-B5E4-41ADB9D1BEBD}"/>
              </a:ext>
            </a:extLst>
          </p:cNvPr>
          <p:cNvCxnSpPr/>
          <p:nvPr/>
        </p:nvCxnSpPr>
        <p:spPr>
          <a:xfrm>
            <a:off x="7829807" y="4423995"/>
            <a:ext cx="0" cy="82164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9">
            <a:extLst>
              <a:ext uri="{FF2B5EF4-FFF2-40B4-BE49-F238E27FC236}">
                <a16:creationId xmlns:a16="http://schemas.microsoft.com/office/drawing/2014/main" xmlns="" id="{4F68C5C7-73C6-284A-8DC5-3ED1558EEE93}"/>
              </a:ext>
            </a:extLst>
          </p:cNvPr>
          <p:cNvCxnSpPr/>
          <p:nvPr/>
        </p:nvCxnSpPr>
        <p:spPr>
          <a:xfrm>
            <a:off x="4392138" y="4394522"/>
            <a:ext cx="0" cy="58730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0">
            <a:extLst>
              <a:ext uri="{FF2B5EF4-FFF2-40B4-BE49-F238E27FC236}">
                <a16:creationId xmlns:a16="http://schemas.microsoft.com/office/drawing/2014/main" xmlns="" id="{BA2D3100-90A5-B442-9B73-7F933C7CE258}"/>
              </a:ext>
            </a:extLst>
          </p:cNvPr>
          <p:cNvCxnSpPr/>
          <p:nvPr/>
        </p:nvCxnSpPr>
        <p:spPr>
          <a:xfrm>
            <a:off x="9247410" y="4413753"/>
            <a:ext cx="0" cy="37449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61">
            <a:extLst>
              <a:ext uri="{FF2B5EF4-FFF2-40B4-BE49-F238E27FC236}">
                <a16:creationId xmlns:a16="http://schemas.microsoft.com/office/drawing/2014/main" xmlns="" id="{309B0210-8BD7-4E4E-834E-70543E27EA23}"/>
              </a:ext>
            </a:extLst>
          </p:cNvPr>
          <p:cNvCxnSpPr/>
          <p:nvPr/>
        </p:nvCxnSpPr>
        <p:spPr>
          <a:xfrm>
            <a:off x="5667627" y="4410919"/>
            <a:ext cx="0" cy="58730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63">
            <a:extLst>
              <a:ext uri="{FF2B5EF4-FFF2-40B4-BE49-F238E27FC236}">
                <a16:creationId xmlns:a16="http://schemas.microsoft.com/office/drawing/2014/main" xmlns="" id="{9EE5B06E-B027-0F49-A970-9BA14ADA26FC}"/>
              </a:ext>
            </a:extLst>
          </p:cNvPr>
          <p:cNvCxnSpPr>
            <a:cxnSpLocks/>
          </p:cNvCxnSpPr>
          <p:nvPr/>
        </p:nvCxnSpPr>
        <p:spPr>
          <a:xfrm flipV="1">
            <a:off x="6673318" y="2583555"/>
            <a:ext cx="0" cy="181096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10" name="Group 64">
            <a:extLst>
              <a:ext uri="{FF2B5EF4-FFF2-40B4-BE49-F238E27FC236}">
                <a16:creationId xmlns:a16="http://schemas.microsoft.com/office/drawing/2014/main" xmlns="" id="{2A85C04F-F18B-144B-A623-2724C8EF1227}"/>
              </a:ext>
            </a:extLst>
          </p:cNvPr>
          <p:cNvGrpSpPr/>
          <p:nvPr/>
        </p:nvGrpSpPr>
        <p:grpSpPr>
          <a:xfrm>
            <a:off x="6468564" y="4894975"/>
            <a:ext cx="1066591" cy="1066589"/>
            <a:chOff x="3621995" y="2807871"/>
            <a:chExt cx="1218991" cy="1218988"/>
          </a:xfrm>
        </p:grpSpPr>
        <p:pic>
          <p:nvPicPr>
            <p:cNvPr id="11" name="Picture 65" descr="1464120140_PortableComputer.png">
              <a:extLst>
                <a:ext uri="{FF2B5EF4-FFF2-40B4-BE49-F238E27FC236}">
                  <a16:creationId xmlns:a16="http://schemas.microsoft.com/office/drawing/2014/main" xmlns="" id="{B57A292D-841A-8B46-B948-02B6224660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21995" y="2807871"/>
              <a:ext cx="761786" cy="761786"/>
            </a:xfrm>
            <a:prstGeom prst="rect">
              <a:avLst/>
            </a:prstGeom>
          </p:spPr>
        </p:pic>
        <p:pic>
          <p:nvPicPr>
            <p:cNvPr id="12" name="Picture 66" descr="1464120140_PortableComputer.png">
              <a:extLst>
                <a:ext uri="{FF2B5EF4-FFF2-40B4-BE49-F238E27FC236}">
                  <a16:creationId xmlns:a16="http://schemas.microsoft.com/office/drawing/2014/main" xmlns="" id="{05FAF9F2-14C2-F844-B24D-5D8F8E20BF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74398" y="2960272"/>
              <a:ext cx="761787" cy="761787"/>
            </a:xfrm>
            <a:prstGeom prst="rect">
              <a:avLst/>
            </a:prstGeom>
          </p:spPr>
        </p:pic>
        <p:pic>
          <p:nvPicPr>
            <p:cNvPr id="13" name="Picture 67" descr="1464120140_PortableComputer.png">
              <a:extLst>
                <a:ext uri="{FF2B5EF4-FFF2-40B4-BE49-F238E27FC236}">
                  <a16:creationId xmlns:a16="http://schemas.microsoft.com/office/drawing/2014/main" xmlns="" id="{547C8843-C2BD-D841-B4C3-A5297290B5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6799" y="3112672"/>
              <a:ext cx="761787" cy="761787"/>
            </a:xfrm>
            <a:prstGeom prst="rect">
              <a:avLst/>
            </a:prstGeom>
          </p:spPr>
        </p:pic>
        <p:pic>
          <p:nvPicPr>
            <p:cNvPr id="14" name="Picture 68" descr="1464120140_PortableComputer.png">
              <a:extLst>
                <a:ext uri="{FF2B5EF4-FFF2-40B4-BE49-F238E27FC236}">
                  <a16:creationId xmlns:a16="http://schemas.microsoft.com/office/drawing/2014/main" xmlns="" id="{8EF9F46D-BD5E-9A43-8E0E-AB10ECFA69C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79199" y="3265072"/>
              <a:ext cx="761787" cy="761787"/>
            </a:xfrm>
            <a:prstGeom prst="rect">
              <a:avLst/>
            </a:prstGeom>
          </p:spPr>
        </p:pic>
      </p:grpSp>
      <p:grpSp>
        <p:nvGrpSpPr>
          <p:cNvPr id="15" name="Group 69">
            <a:extLst>
              <a:ext uri="{FF2B5EF4-FFF2-40B4-BE49-F238E27FC236}">
                <a16:creationId xmlns:a16="http://schemas.microsoft.com/office/drawing/2014/main" xmlns="" id="{9FC56B7F-EF21-C746-8861-4CD9B4BE0FFC}"/>
              </a:ext>
            </a:extLst>
          </p:cNvPr>
          <p:cNvGrpSpPr/>
          <p:nvPr/>
        </p:nvGrpSpPr>
        <p:grpSpPr>
          <a:xfrm>
            <a:off x="5276534" y="4856926"/>
            <a:ext cx="1165698" cy="1165698"/>
            <a:chOff x="2215875" y="1504052"/>
            <a:chExt cx="1165698" cy="1165698"/>
          </a:xfrm>
        </p:grpSpPr>
        <p:pic>
          <p:nvPicPr>
            <p:cNvPr id="16" name="Picture 70">
              <a:extLst>
                <a:ext uri="{FF2B5EF4-FFF2-40B4-BE49-F238E27FC236}">
                  <a16:creationId xmlns:a16="http://schemas.microsoft.com/office/drawing/2014/main" xmlns="" id="{40AB4D1E-E5A3-AF4E-9EB5-8A02688023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15875" y="1504052"/>
              <a:ext cx="708498" cy="708498"/>
            </a:xfrm>
            <a:prstGeom prst="rect">
              <a:avLst/>
            </a:prstGeom>
          </p:spPr>
        </p:pic>
        <p:pic>
          <p:nvPicPr>
            <p:cNvPr id="17" name="Picture 71">
              <a:extLst>
                <a:ext uri="{FF2B5EF4-FFF2-40B4-BE49-F238E27FC236}">
                  <a16:creationId xmlns:a16="http://schemas.microsoft.com/office/drawing/2014/main" xmlns="" id="{E6D2BBF3-2BA9-534D-A4A7-4650A3E29C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68275" y="1656452"/>
              <a:ext cx="708498" cy="708498"/>
            </a:xfrm>
            <a:prstGeom prst="rect">
              <a:avLst/>
            </a:prstGeom>
          </p:spPr>
        </p:pic>
        <p:pic>
          <p:nvPicPr>
            <p:cNvPr id="18" name="Picture 72">
              <a:extLst>
                <a:ext uri="{FF2B5EF4-FFF2-40B4-BE49-F238E27FC236}">
                  <a16:creationId xmlns:a16="http://schemas.microsoft.com/office/drawing/2014/main" xmlns="" id="{D61EB7E1-1F0F-294F-B582-7E8568EFB99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20675" y="1808852"/>
              <a:ext cx="708498" cy="708498"/>
            </a:xfrm>
            <a:prstGeom prst="rect">
              <a:avLst/>
            </a:prstGeom>
          </p:spPr>
        </p:pic>
        <p:pic>
          <p:nvPicPr>
            <p:cNvPr id="19" name="Picture 73">
              <a:extLst>
                <a:ext uri="{FF2B5EF4-FFF2-40B4-BE49-F238E27FC236}">
                  <a16:creationId xmlns:a16="http://schemas.microsoft.com/office/drawing/2014/main" xmlns="" id="{322E92C0-2953-6048-A8F4-0F99479CD9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73075" y="1961252"/>
              <a:ext cx="708498" cy="708498"/>
            </a:xfrm>
            <a:prstGeom prst="rect">
              <a:avLst/>
            </a:prstGeom>
          </p:spPr>
        </p:pic>
      </p:grpSp>
      <p:grpSp>
        <p:nvGrpSpPr>
          <p:cNvPr id="20" name="Group 74">
            <a:extLst>
              <a:ext uri="{FF2B5EF4-FFF2-40B4-BE49-F238E27FC236}">
                <a16:creationId xmlns:a16="http://schemas.microsoft.com/office/drawing/2014/main" xmlns="" id="{F6826524-765A-424E-9087-13082E63D2A8}"/>
              </a:ext>
            </a:extLst>
          </p:cNvPr>
          <p:cNvGrpSpPr/>
          <p:nvPr/>
        </p:nvGrpSpPr>
        <p:grpSpPr>
          <a:xfrm>
            <a:off x="4178418" y="4917290"/>
            <a:ext cx="1037828" cy="1103464"/>
            <a:chOff x="4027758" y="4945427"/>
            <a:chExt cx="1037828" cy="1103464"/>
          </a:xfrm>
        </p:grpSpPr>
        <p:pic>
          <p:nvPicPr>
            <p:cNvPr id="21" name="Picture 75">
              <a:extLst>
                <a:ext uri="{FF2B5EF4-FFF2-40B4-BE49-F238E27FC236}">
                  <a16:creationId xmlns:a16="http://schemas.microsoft.com/office/drawing/2014/main" xmlns="" id="{6BE84B93-59C4-C041-9B6A-220962FC15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27758" y="4945427"/>
              <a:ext cx="580628" cy="646264"/>
            </a:xfrm>
            <a:prstGeom prst="rect">
              <a:avLst/>
            </a:prstGeom>
          </p:spPr>
        </p:pic>
        <p:pic>
          <p:nvPicPr>
            <p:cNvPr id="22" name="Picture 77">
              <a:extLst>
                <a:ext uri="{FF2B5EF4-FFF2-40B4-BE49-F238E27FC236}">
                  <a16:creationId xmlns:a16="http://schemas.microsoft.com/office/drawing/2014/main" xmlns="" id="{E0DFBB48-0931-DE40-A47B-79CFEAD384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80158" y="5097827"/>
              <a:ext cx="580628" cy="646264"/>
            </a:xfrm>
            <a:prstGeom prst="rect">
              <a:avLst/>
            </a:prstGeom>
          </p:spPr>
        </p:pic>
        <p:pic>
          <p:nvPicPr>
            <p:cNvPr id="23" name="Picture 78">
              <a:extLst>
                <a:ext uri="{FF2B5EF4-FFF2-40B4-BE49-F238E27FC236}">
                  <a16:creationId xmlns:a16="http://schemas.microsoft.com/office/drawing/2014/main" xmlns="" id="{E7CA42F8-564B-7D46-9B89-81C4BC66A6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32558" y="5250227"/>
              <a:ext cx="580628" cy="646264"/>
            </a:xfrm>
            <a:prstGeom prst="rect">
              <a:avLst/>
            </a:prstGeom>
          </p:spPr>
        </p:pic>
        <p:pic>
          <p:nvPicPr>
            <p:cNvPr id="24" name="Picture 79">
              <a:extLst>
                <a:ext uri="{FF2B5EF4-FFF2-40B4-BE49-F238E27FC236}">
                  <a16:creationId xmlns:a16="http://schemas.microsoft.com/office/drawing/2014/main" xmlns="" id="{D87508D8-6920-B64D-A50A-050ADF141C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84958" y="5402627"/>
              <a:ext cx="580628" cy="646264"/>
            </a:xfrm>
            <a:prstGeom prst="rect">
              <a:avLst/>
            </a:prstGeom>
          </p:spPr>
        </p:pic>
      </p:grpSp>
      <p:grpSp>
        <p:nvGrpSpPr>
          <p:cNvPr id="25" name="Group 80">
            <a:extLst>
              <a:ext uri="{FF2B5EF4-FFF2-40B4-BE49-F238E27FC236}">
                <a16:creationId xmlns:a16="http://schemas.microsoft.com/office/drawing/2014/main" xmlns="" id="{149B377D-243E-EE43-8573-86EBEB77E2BD}"/>
              </a:ext>
            </a:extLst>
          </p:cNvPr>
          <p:cNvGrpSpPr/>
          <p:nvPr/>
        </p:nvGrpSpPr>
        <p:grpSpPr>
          <a:xfrm>
            <a:off x="7470916" y="4984144"/>
            <a:ext cx="1031609" cy="1031609"/>
            <a:chOff x="5320792" y="4982808"/>
            <a:chExt cx="1031609" cy="1031609"/>
          </a:xfrm>
        </p:grpSpPr>
        <p:pic>
          <p:nvPicPr>
            <p:cNvPr id="26" name="Picture 81">
              <a:extLst>
                <a:ext uri="{FF2B5EF4-FFF2-40B4-BE49-F238E27FC236}">
                  <a16:creationId xmlns:a16="http://schemas.microsoft.com/office/drawing/2014/main" xmlns="" id="{EA789B40-8D88-F749-8B2C-87D33DB48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20792" y="4982808"/>
              <a:ext cx="574409" cy="574409"/>
            </a:xfrm>
            <a:prstGeom prst="rect">
              <a:avLst/>
            </a:prstGeom>
          </p:spPr>
        </p:pic>
        <p:pic>
          <p:nvPicPr>
            <p:cNvPr id="27" name="Picture 85">
              <a:extLst>
                <a:ext uri="{FF2B5EF4-FFF2-40B4-BE49-F238E27FC236}">
                  <a16:creationId xmlns:a16="http://schemas.microsoft.com/office/drawing/2014/main" xmlns="" id="{93E9288D-54B7-284F-8857-2F94522243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473192" y="5135208"/>
              <a:ext cx="574409" cy="574409"/>
            </a:xfrm>
            <a:prstGeom prst="rect">
              <a:avLst/>
            </a:prstGeom>
          </p:spPr>
        </p:pic>
        <p:pic>
          <p:nvPicPr>
            <p:cNvPr id="28" name="Picture 86">
              <a:extLst>
                <a:ext uri="{FF2B5EF4-FFF2-40B4-BE49-F238E27FC236}">
                  <a16:creationId xmlns:a16="http://schemas.microsoft.com/office/drawing/2014/main" xmlns="" id="{FBFF03B0-1F98-F049-94F4-8445D046E5F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625592" y="5287608"/>
              <a:ext cx="574409" cy="574409"/>
            </a:xfrm>
            <a:prstGeom prst="rect">
              <a:avLst/>
            </a:prstGeom>
          </p:spPr>
        </p:pic>
        <p:pic>
          <p:nvPicPr>
            <p:cNvPr id="29" name="Picture 87">
              <a:extLst>
                <a:ext uri="{FF2B5EF4-FFF2-40B4-BE49-F238E27FC236}">
                  <a16:creationId xmlns:a16="http://schemas.microsoft.com/office/drawing/2014/main" xmlns="" id="{EE31E351-F9FC-BF42-85BB-34EA2B0694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77992" y="5440008"/>
              <a:ext cx="574409" cy="574409"/>
            </a:xfrm>
            <a:prstGeom prst="rect">
              <a:avLst/>
            </a:prstGeom>
          </p:spPr>
        </p:pic>
      </p:grpSp>
      <p:pic>
        <p:nvPicPr>
          <p:cNvPr id="30" name="Picture 88">
            <a:extLst>
              <a:ext uri="{FF2B5EF4-FFF2-40B4-BE49-F238E27FC236}">
                <a16:creationId xmlns:a16="http://schemas.microsoft.com/office/drawing/2014/main" xmlns="" id="{F0B943DA-4EA7-6947-A14F-1126F4B2B1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00157" y="1665699"/>
            <a:ext cx="709994" cy="709994"/>
          </a:xfrm>
          <a:prstGeom prst="rect">
            <a:avLst/>
          </a:prstGeom>
        </p:spPr>
      </p:pic>
      <p:grpSp>
        <p:nvGrpSpPr>
          <p:cNvPr id="31" name="Group 89">
            <a:extLst>
              <a:ext uri="{FF2B5EF4-FFF2-40B4-BE49-F238E27FC236}">
                <a16:creationId xmlns:a16="http://schemas.microsoft.com/office/drawing/2014/main" xmlns="" id="{494AEF12-0AF6-3D41-8182-C158CAF040D2}"/>
              </a:ext>
            </a:extLst>
          </p:cNvPr>
          <p:cNvGrpSpPr/>
          <p:nvPr/>
        </p:nvGrpSpPr>
        <p:grpSpPr>
          <a:xfrm>
            <a:off x="8502525" y="4803494"/>
            <a:ext cx="1440000" cy="1440000"/>
            <a:chOff x="6876256" y="4802158"/>
            <a:chExt cx="1440000" cy="1440000"/>
          </a:xfrm>
        </p:grpSpPr>
        <p:pic>
          <p:nvPicPr>
            <p:cNvPr id="32" name="Picture 90">
              <a:extLst>
                <a:ext uri="{FF2B5EF4-FFF2-40B4-BE49-F238E27FC236}">
                  <a16:creationId xmlns:a16="http://schemas.microsoft.com/office/drawing/2014/main" xmlns="" id="{58C99B72-C9D6-0345-94D8-D671437D367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002658" y="5440008"/>
              <a:ext cx="532728" cy="532728"/>
            </a:xfrm>
            <a:prstGeom prst="rect">
              <a:avLst/>
            </a:prstGeom>
          </p:spPr>
        </p:pic>
        <p:pic>
          <p:nvPicPr>
            <p:cNvPr id="33" name="Picture 91">
              <a:extLst>
                <a:ext uri="{FF2B5EF4-FFF2-40B4-BE49-F238E27FC236}">
                  <a16:creationId xmlns:a16="http://schemas.microsoft.com/office/drawing/2014/main" xmlns="" id="{6FFB615D-DB67-5245-B501-14B58F4F04D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96768" y="5024221"/>
              <a:ext cx="371828" cy="371828"/>
            </a:xfrm>
            <a:prstGeom prst="rect">
              <a:avLst/>
            </a:prstGeom>
          </p:spPr>
        </p:pic>
        <p:pic>
          <p:nvPicPr>
            <p:cNvPr id="34" name="Picture 92">
              <a:extLst>
                <a:ext uri="{FF2B5EF4-FFF2-40B4-BE49-F238E27FC236}">
                  <a16:creationId xmlns:a16="http://schemas.microsoft.com/office/drawing/2014/main" xmlns="" id="{3351B493-04CD-8F42-A5B7-E43CE4E6882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19522" y="5440008"/>
              <a:ext cx="584328" cy="584328"/>
            </a:xfrm>
            <a:prstGeom prst="rect">
              <a:avLst/>
            </a:prstGeom>
          </p:spPr>
        </p:pic>
        <p:pic>
          <p:nvPicPr>
            <p:cNvPr id="35" name="Picture 34" descr="1464122000_Telephone.png">
              <a:extLst>
                <a:ext uri="{FF2B5EF4-FFF2-40B4-BE49-F238E27FC236}">
                  <a16:creationId xmlns:a16="http://schemas.microsoft.com/office/drawing/2014/main" xmlns="" id="{A90ABBC3-B76D-2B46-B726-94D3025F63C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02134" y="4943467"/>
              <a:ext cx="514873" cy="514873"/>
            </a:xfrm>
            <a:prstGeom prst="rect">
              <a:avLst/>
            </a:prstGeom>
          </p:spPr>
        </p:pic>
        <p:sp>
          <p:nvSpPr>
            <p:cNvPr id="36" name="Oval 107">
              <a:extLst>
                <a:ext uri="{FF2B5EF4-FFF2-40B4-BE49-F238E27FC236}">
                  <a16:creationId xmlns:a16="http://schemas.microsoft.com/office/drawing/2014/main" xmlns="" id="{A45AFE41-322E-5749-AAC4-DA0D74B3FB78}"/>
                </a:ext>
              </a:extLst>
            </p:cNvPr>
            <p:cNvSpPr/>
            <p:nvPr/>
          </p:nvSpPr>
          <p:spPr>
            <a:xfrm>
              <a:off x="6876256" y="4802158"/>
              <a:ext cx="1440000" cy="1440000"/>
            </a:xfrm>
            <a:prstGeom prst="ellipse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endParaRPr>
            </a:p>
          </p:txBody>
        </p:sp>
      </p:grpSp>
      <p:pic>
        <p:nvPicPr>
          <p:cNvPr id="37" name="Picture 5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521" y="3896162"/>
            <a:ext cx="2075093" cy="226668"/>
          </a:xfrm>
          <a:prstGeom prst="rect">
            <a:avLst/>
          </a:prstGeom>
        </p:spPr>
      </p:pic>
      <p:pic>
        <p:nvPicPr>
          <p:cNvPr id="38" name="Picture 54">
            <a:extLst>
              <a:ext uri="{FF2B5EF4-FFF2-40B4-BE49-F238E27FC236}">
                <a16:creationId xmlns:a16="http://schemas.microsoft.com/office/drawing/2014/main" xmlns="" id="{FDDFB6DB-7558-3F48-A1CB-B1D884C0DBC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51139" y="5426932"/>
            <a:ext cx="570576" cy="227339"/>
          </a:xfrm>
          <a:prstGeom prst="rect">
            <a:avLst/>
          </a:prstGeom>
        </p:spPr>
      </p:pic>
      <p:pic>
        <p:nvPicPr>
          <p:cNvPr id="39" name="Picture 55">
            <a:extLst>
              <a:ext uri="{FF2B5EF4-FFF2-40B4-BE49-F238E27FC236}">
                <a16:creationId xmlns:a16="http://schemas.microsoft.com/office/drawing/2014/main" xmlns="" id="{D62AB4B2-B5C1-7540-9FA3-39169703174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62372" y="6063471"/>
            <a:ext cx="513129" cy="513129"/>
          </a:xfrm>
          <a:prstGeom prst="rect">
            <a:avLst/>
          </a:prstGeom>
        </p:spPr>
      </p:pic>
      <p:pic>
        <p:nvPicPr>
          <p:cNvPr id="40" name="Picture 6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104176" y="6051777"/>
            <a:ext cx="554123" cy="554123"/>
          </a:xfrm>
          <a:prstGeom prst="rect">
            <a:avLst/>
          </a:prstGeom>
        </p:spPr>
      </p:pic>
      <p:pic>
        <p:nvPicPr>
          <p:cNvPr id="41" name="Picture 82">
            <a:extLst>
              <a:ext uri="{FF2B5EF4-FFF2-40B4-BE49-F238E27FC236}">
                <a16:creationId xmlns:a16="http://schemas.microsoft.com/office/drawing/2014/main" xmlns="" id="{0F384C07-9914-014F-AF07-F20A532BACA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621736" y="3824286"/>
            <a:ext cx="917378" cy="64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09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409122" y="2479125"/>
            <a:ext cx="8328991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r>
              <a:rPr lang="ru-RU" sz="1600" dirty="0">
                <a:solidFill>
                  <a:srgbClr val="272727"/>
                </a:solidFill>
              </a:rPr>
              <a:t>В</a:t>
            </a:r>
            <a:r>
              <a:rPr lang="ru-RU" sz="1600" dirty="0" smtClean="0">
                <a:solidFill>
                  <a:srgbClr val="272727"/>
                </a:solidFill>
              </a:rPr>
              <a:t>се </a:t>
            </a:r>
            <a:r>
              <a:rPr lang="ru-RU" sz="1600" dirty="0">
                <a:solidFill>
                  <a:srgbClr val="272727"/>
                </a:solidFill>
              </a:rPr>
              <a:t>ПО, необходимое для комфортной и надежной </a:t>
            </a:r>
            <a:r>
              <a:rPr lang="ru-RU" sz="1600" dirty="0" smtClean="0">
                <a:solidFill>
                  <a:srgbClr val="272727"/>
                </a:solidFill>
              </a:rPr>
              <a:t>работы в одной подписке</a:t>
            </a:r>
          </a:p>
          <a:p>
            <a:pPr>
              <a:lnSpc>
                <a:spcPct val="150000"/>
              </a:lnSpc>
            </a:pPr>
            <a:endParaRPr lang="ru-RU" sz="1600" dirty="0" smtClean="0">
              <a:solidFill>
                <a:srgbClr val="272727"/>
              </a:solidFill>
            </a:endParaRPr>
          </a:p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r>
              <a:rPr lang="ru-RU" sz="1600" dirty="0" smtClean="0">
                <a:solidFill>
                  <a:srgbClr val="272727"/>
                </a:solidFill>
              </a:rPr>
              <a:t>Заведомо неконфликтующие продукты</a:t>
            </a:r>
          </a:p>
          <a:p>
            <a:pPr>
              <a:lnSpc>
                <a:spcPct val="150000"/>
              </a:lnSpc>
            </a:pPr>
            <a:endParaRPr lang="ru-RU" sz="1600" dirty="0">
              <a:solidFill>
                <a:srgbClr val="272727"/>
              </a:solidFill>
            </a:endParaRPr>
          </a:p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r>
              <a:rPr lang="ru-RU" sz="1600" dirty="0" smtClean="0">
                <a:solidFill>
                  <a:srgbClr val="272727"/>
                </a:solidFill>
              </a:rPr>
              <a:t>Заметная экономия при использовании всего двух продуктов</a:t>
            </a:r>
          </a:p>
          <a:p>
            <a:pPr>
              <a:lnSpc>
                <a:spcPct val="150000"/>
              </a:lnSpc>
            </a:pPr>
            <a:endParaRPr lang="ru-RU" sz="1600" dirty="0">
              <a:solidFill>
                <a:srgbClr val="272727"/>
              </a:solidFill>
            </a:endParaRPr>
          </a:p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r>
              <a:rPr lang="ru-RU" sz="1600" dirty="0" smtClean="0">
                <a:solidFill>
                  <a:srgbClr val="272727"/>
                </a:solidFill>
              </a:rPr>
              <a:t>Доступ к </a:t>
            </a:r>
            <a:r>
              <a:rPr lang="ru-RU" sz="1600" dirty="0">
                <a:solidFill>
                  <a:srgbClr val="272727"/>
                </a:solidFill>
              </a:rPr>
              <a:t>растущей </a:t>
            </a:r>
            <a:r>
              <a:rPr lang="ru-RU" sz="1600" dirty="0" smtClean="0">
                <a:solidFill>
                  <a:srgbClr val="272727"/>
                </a:solidFill>
              </a:rPr>
              <a:t>линейке ПО</a:t>
            </a:r>
            <a:endParaRPr lang="ru-RU" sz="1600" dirty="0">
              <a:solidFill>
                <a:srgbClr val="272727"/>
              </a:solidFill>
            </a:endParaRPr>
          </a:p>
          <a:p>
            <a:endParaRPr lang="ru-RU" sz="1600" dirty="0">
              <a:solidFill>
                <a:srgbClr val="272727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19536" y="1235087"/>
            <a:ext cx="8352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Преимущества</a:t>
            </a:r>
          </a:p>
        </p:txBody>
      </p:sp>
      <p:pic>
        <p:nvPicPr>
          <p:cNvPr id="6" name="Picture 1014"/>
          <p:cNvPicPr/>
          <p:nvPr/>
        </p:nvPicPr>
        <p:blipFill>
          <a:blip r:embed="rId3"/>
          <a:stretch>
            <a:fillRect/>
          </a:stretch>
        </p:blipFill>
        <p:spPr>
          <a:xfrm>
            <a:off x="440837" y="2835694"/>
            <a:ext cx="2451988" cy="2027426"/>
          </a:xfrm>
          <a:prstGeom prst="rect">
            <a:avLst/>
          </a:prstGeom>
        </p:spPr>
      </p:pic>
      <p:cxnSp>
        <p:nvCxnSpPr>
          <p:cNvPr id="8" name="Straight Connector 4">
            <a:extLst>
              <a:ext uri="{FF2B5EF4-FFF2-40B4-BE49-F238E27FC236}">
                <a16:creationId xmlns:a16="http://schemas.microsoft.com/office/drawing/2014/main" xmlns="" id="{81F04756-51F9-4309-BEEE-4DD38F63D016}"/>
              </a:ext>
            </a:extLst>
          </p:cNvPr>
          <p:cNvCxnSpPr/>
          <p:nvPr/>
        </p:nvCxnSpPr>
        <p:spPr>
          <a:xfrm>
            <a:off x="5825970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3268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5"/>
          <p:cNvSpPr txBox="1">
            <a:spLocks noGrp="1"/>
          </p:cNvSpPr>
          <p:nvPr>
            <p:ph type="title"/>
          </p:nvPr>
        </p:nvSpPr>
        <p:spPr>
          <a:xfrm>
            <a:off x="1905205" y="2424976"/>
            <a:ext cx="4455729" cy="99417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>
            <a:noAutofit/>
          </a:bodyPr>
          <a:lstStyle/>
          <a:p>
            <a:r>
              <a:rPr lang="en-US" dirty="0" smtClean="0"/>
              <a:t>Exinda</a:t>
            </a:r>
            <a:endParaRPr dirty="0"/>
          </a:p>
        </p:txBody>
      </p:sp>
      <p:sp>
        <p:nvSpPr>
          <p:cNvPr id="229" name="Google Shape;229;p25"/>
          <p:cNvSpPr txBox="1">
            <a:spLocks noGrp="1"/>
          </p:cNvSpPr>
          <p:nvPr>
            <p:ph type="body" idx="1"/>
          </p:nvPr>
        </p:nvSpPr>
        <p:spPr>
          <a:xfrm>
            <a:off x="2147889" y="3592573"/>
            <a:ext cx="4455729" cy="46507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en-US" dirty="0">
                <a:solidFill>
                  <a:schemeClr val="tx1"/>
                </a:solidFill>
              </a:rPr>
              <a:t>Smartly Engineered | Trusted Experience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230" name="Google Shape;230;p25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27497" r="33964"/>
          <a:stretch/>
        </p:blipFill>
        <p:spPr>
          <a:xfrm>
            <a:off x="6960096" y="847398"/>
            <a:ext cx="3539728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552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85032" y="2970213"/>
            <a:ext cx="5040238" cy="1916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Мониторинг и контроль сетевого трафика</a:t>
            </a:r>
          </a:p>
          <a:p>
            <a:pPr marL="285750" lvl="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Идентификация приложений</a:t>
            </a:r>
            <a:endParaRPr lang="en-US" dirty="0">
              <a:solidFill>
                <a:srgbClr val="272727"/>
              </a:solidFill>
            </a:endParaRPr>
          </a:p>
          <a:p>
            <a:pPr marL="285750" lvl="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Анализ использования трафика</a:t>
            </a:r>
          </a:p>
          <a:p>
            <a:pPr marL="285750" lvl="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 err="1">
                <a:solidFill>
                  <a:srgbClr val="272727"/>
                </a:solidFill>
              </a:rPr>
              <a:t>QoS</a:t>
            </a:r>
            <a:endParaRPr lang="ru-RU" dirty="0">
              <a:solidFill>
                <a:srgbClr val="272727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rgbClr val="272727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91945" y="28552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72727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F81E354-39E2-4210-B58D-D155F081F03A}"/>
              </a:ext>
            </a:extLst>
          </p:cNvPr>
          <p:cNvSpPr txBox="1"/>
          <p:nvPr/>
        </p:nvSpPr>
        <p:spPr>
          <a:xfrm>
            <a:off x="1524000" y="116713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272727"/>
                </a:solidFill>
                <a:effectLst/>
                <a:uLnTx/>
                <a:uFillTx/>
                <a:latin typeface="Myriad Pro" panose="020B0503030403020204" pitchFamily="34" charset="0"/>
                <a:ea typeface="+mn-ea"/>
                <a:cs typeface="+mn-cs"/>
              </a:rPr>
              <a:t>Продукты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72727"/>
                </a:solidFill>
                <a:effectLst/>
                <a:uLnTx/>
                <a:uFillTx/>
                <a:latin typeface="Myriad Pro" panose="020B0503030403020204" pitchFamily="34" charset="0"/>
                <a:ea typeface="+mn-ea"/>
                <a:cs typeface="+mn-cs"/>
              </a:rPr>
              <a:t>GFI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272727"/>
              </a:solidFill>
              <a:effectLst/>
              <a:uLnTx/>
              <a:uFillTx/>
              <a:latin typeface="Myriad Pro" panose="020B0503030403020204" pitchFamily="34" charset="0"/>
              <a:ea typeface="+mn-ea"/>
              <a:cs typeface="+mn-cs"/>
            </a:endParaRPr>
          </a:p>
        </p:txBody>
      </p:sp>
      <p:cxnSp>
        <p:nvCxnSpPr>
          <p:cNvPr id="11" name="Straight Connector 4">
            <a:extLst>
              <a:ext uri="{FF2B5EF4-FFF2-40B4-BE49-F238E27FC236}">
                <a16:creationId xmlns:a16="http://schemas.microsoft.com/office/drawing/2014/main" xmlns="" id="{54DEDB27-9B35-44F8-9790-3E23E2410159}"/>
              </a:ext>
            </a:extLst>
          </p:cNvPr>
          <p:cNvCxnSpPr/>
          <p:nvPr/>
        </p:nvCxnSpPr>
        <p:spPr>
          <a:xfrm>
            <a:off x="5825970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F7205A9F-43B4-484E-BD5B-5917DD7DC2E4}"/>
              </a:ext>
            </a:extLst>
          </p:cNvPr>
          <p:cNvSpPr/>
          <p:nvPr/>
        </p:nvSpPr>
        <p:spPr>
          <a:xfrm>
            <a:off x="6042180" y="2970418"/>
            <a:ext cx="6096000" cy="17030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lvl="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Приоритезация приложений</a:t>
            </a:r>
          </a:p>
          <a:p>
            <a:pPr marL="285750" lvl="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Мониторинг производительности приложений</a:t>
            </a:r>
          </a:p>
          <a:p>
            <a:pPr marL="285750" lvl="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Ускорение соединений</a:t>
            </a:r>
          </a:p>
          <a:p>
            <a:pPr marL="285750" lvl="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Автоматически выбор доступного провайдера</a:t>
            </a:r>
          </a:p>
        </p:txBody>
      </p:sp>
      <p:pic>
        <p:nvPicPr>
          <p:cNvPr id="13" name="Picture 6">
            <a:extLst>
              <a:ext uri="{FF2B5EF4-FFF2-40B4-BE49-F238E27FC236}">
                <a16:creationId xmlns:a16="http://schemas.microsoft.com/office/drawing/2014/main" xmlns="" id="{687E01FA-971A-4679-A26C-9C71C7B7BA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3908" y="1890026"/>
            <a:ext cx="1824184" cy="419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688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C2CE88FB-74FC-4C7B-8D50-64CDE5BA6475}"/>
              </a:ext>
            </a:extLst>
          </p:cNvPr>
          <p:cNvGrpSpPr/>
          <p:nvPr/>
        </p:nvGrpSpPr>
        <p:grpSpPr>
          <a:xfrm>
            <a:off x="388710" y="2011037"/>
            <a:ext cx="11554049" cy="3884938"/>
            <a:chOff x="1523999" y="2011037"/>
            <a:chExt cx="9144002" cy="307458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186"/>
            <a:stretch/>
          </p:blipFill>
          <p:spPr>
            <a:xfrm>
              <a:off x="5301333" y="2221610"/>
              <a:ext cx="5366668" cy="2859482"/>
            </a:xfrm>
            <a:prstGeom prst="rect">
              <a:avLst/>
            </a:prstGeom>
          </p:spPr>
        </p:pic>
        <p:sp>
          <p:nvSpPr>
            <p:cNvPr id="12" name="Rounded Rectangle 11"/>
            <p:cNvSpPr/>
            <p:nvPr/>
          </p:nvSpPr>
          <p:spPr>
            <a:xfrm>
              <a:off x="8034121" y="3190243"/>
              <a:ext cx="1647520" cy="443564"/>
            </a:xfrm>
            <a:prstGeom prst="roundRect">
              <a:avLst>
                <a:gd name="adj" fmla="val 4135"/>
              </a:avLst>
            </a:prstGeom>
            <a:solidFill>
              <a:schemeClr val="tx1">
                <a:alpha val="69000"/>
              </a:schemeClr>
            </a:solidFill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solidFill>
                    <a:prstClr val="white"/>
                  </a:solidFill>
                  <a:ea typeface="Arial" charset="0"/>
                  <a:cs typeface="Arial" charset="0"/>
                </a:rPr>
                <a:t>Представительство </a:t>
              </a:r>
              <a:r>
                <a:rPr lang="en-US" sz="1400" b="1" dirty="0">
                  <a:solidFill>
                    <a:prstClr val="white"/>
                  </a:solidFill>
                  <a:ea typeface="Arial" charset="0"/>
                  <a:cs typeface="Arial" charset="0"/>
                </a:rPr>
                <a:t>EMEA </a:t>
              </a:r>
              <a:r>
                <a:rPr lang="ru-RU" sz="1400" i="1" dirty="0">
                  <a:solidFill>
                    <a:prstClr val="white"/>
                  </a:solidFill>
                  <a:ea typeface="Arial" charset="0"/>
                  <a:cs typeface="Arial" charset="0"/>
                </a:rPr>
                <a:t>Лондон</a:t>
              </a:r>
              <a:endParaRPr lang="en-US" sz="1400" dirty="0">
                <a:solidFill>
                  <a:prstClr val="white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8972789" y="3850747"/>
              <a:ext cx="1647520" cy="488286"/>
            </a:xfrm>
            <a:prstGeom prst="roundRect">
              <a:avLst>
                <a:gd name="adj" fmla="val 4135"/>
              </a:avLst>
            </a:prstGeom>
            <a:solidFill>
              <a:schemeClr val="tx1">
                <a:alpha val="69000"/>
              </a:schemeClr>
            </a:solidFill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solidFill>
                    <a:prstClr val="white"/>
                  </a:solidFill>
                  <a:ea typeface="Arial" charset="0"/>
                  <a:cs typeface="Arial" charset="0"/>
                </a:rPr>
                <a:t>Представительство в Азии</a:t>
              </a:r>
              <a:endParaRPr lang="en-US" sz="1400" b="1" dirty="0">
                <a:solidFill>
                  <a:prstClr val="white"/>
                </a:solidFill>
                <a:ea typeface="Arial" charset="0"/>
                <a:cs typeface="Arial" charset="0"/>
              </a:endParaRPr>
            </a:p>
            <a:p>
              <a:pPr algn="ctr"/>
              <a:r>
                <a:rPr lang="ru-RU" sz="1400" i="1" dirty="0">
                  <a:solidFill>
                    <a:prstClr val="white"/>
                  </a:solidFill>
                  <a:ea typeface="Arial" charset="0"/>
                  <a:cs typeface="Arial" charset="0"/>
                </a:rPr>
                <a:t>Австралия</a:t>
              </a:r>
              <a:endParaRPr lang="en-US" sz="1400" dirty="0">
                <a:solidFill>
                  <a:prstClr val="white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6040765" y="3770037"/>
              <a:ext cx="1647520" cy="524275"/>
            </a:xfrm>
            <a:prstGeom prst="roundRect">
              <a:avLst>
                <a:gd name="adj" fmla="val 4135"/>
              </a:avLst>
            </a:prstGeom>
            <a:solidFill>
              <a:schemeClr val="tx1">
                <a:alpha val="69000"/>
              </a:schemeClr>
            </a:solidFill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solidFill>
                    <a:prstClr val="white"/>
                  </a:solidFill>
                  <a:ea typeface="Arial" charset="0"/>
                  <a:cs typeface="Arial" charset="0"/>
                </a:rPr>
                <a:t>Представительство Латинская Америка</a:t>
              </a:r>
              <a:endParaRPr lang="en-US" sz="1400" b="1" dirty="0">
                <a:solidFill>
                  <a:prstClr val="white"/>
                </a:solidFill>
                <a:ea typeface="Arial" charset="0"/>
                <a:cs typeface="Arial" charset="0"/>
              </a:endParaRPr>
            </a:p>
            <a:p>
              <a:pPr algn="ctr"/>
              <a:r>
                <a:rPr lang="ru-RU" sz="1400" i="1" dirty="0">
                  <a:solidFill>
                    <a:prstClr val="white"/>
                  </a:solidFill>
                  <a:ea typeface="Arial" charset="0"/>
                  <a:cs typeface="Arial" charset="0"/>
                </a:rPr>
                <a:t>Богота</a:t>
              </a:r>
              <a:endParaRPr lang="en-US" sz="1400" i="1" dirty="0">
                <a:solidFill>
                  <a:prstClr val="white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7778896" y="4444877"/>
              <a:ext cx="1647520" cy="530372"/>
            </a:xfrm>
            <a:prstGeom prst="roundRect">
              <a:avLst>
                <a:gd name="adj" fmla="val 4135"/>
              </a:avLst>
            </a:prstGeom>
            <a:solidFill>
              <a:schemeClr val="tx1">
                <a:alpha val="69000"/>
              </a:schemeClr>
            </a:solidFill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solidFill>
                    <a:prstClr val="white"/>
                  </a:solidFill>
                  <a:ea typeface="Arial" charset="0"/>
                  <a:cs typeface="Arial" charset="0"/>
                </a:rPr>
                <a:t>Представительство Африка</a:t>
              </a:r>
              <a:endParaRPr lang="en-US" sz="1400" b="1" dirty="0">
                <a:solidFill>
                  <a:prstClr val="white"/>
                </a:solidFill>
                <a:ea typeface="Arial" charset="0"/>
                <a:cs typeface="Arial" charset="0"/>
              </a:endParaRPr>
            </a:p>
            <a:p>
              <a:pPr algn="ctr"/>
              <a:r>
                <a:rPr lang="ru-RU" sz="1400" i="1" dirty="0" err="1">
                  <a:solidFill>
                    <a:prstClr val="white"/>
                  </a:solidFill>
                  <a:ea typeface="Arial" charset="0"/>
                  <a:cs typeface="Arial" charset="0"/>
                </a:rPr>
                <a:t>Йоханесбург</a:t>
              </a:r>
              <a:endParaRPr lang="en-US" sz="1400" dirty="0">
                <a:solidFill>
                  <a:prstClr val="white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6131376" y="2902547"/>
              <a:ext cx="1647520" cy="443564"/>
            </a:xfrm>
            <a:prstGeom prst="roundRect">
              <a:avLst>
                <a:gd name="adj" fmla="val 4135"/>
              </a:avLst>
            </a:prstGeom>
            <a:solidFill>
              <a:schemeClr val="tx1">
                <a:alpha val="69000"/>
              </a:schemeClr>
            </a:solidFill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solidFill>
                    <a:prstClr val="white"/>
                  </a:solidFill>
                  <a:ea typeface="Arial" charset="0"/>
                  <a:cs typeface="Arial" charset="0"/>
                </a:rPr>
                <a:t>Основной офис</a:t>
              </a:r>
            </a:p>
            <a:p>
              <a:pPr algn="ctr"/>
              <a:r>
                <a:rPr lang="ru-RU" sz="1400" b="1" i="1" dirty="0">
                  <a:solidFill>
                    <a:prstClr val="white"/>
                  </a:solidFill>
                  <a:ea typeface="Arial" charset="0"/>
                  <a:cs typeface="Arial" charset="0"/>
                </a:rPr>
                <a:t>Торонто</a:t>
              </a:r>
              <a:endParaRPr lang="en-US" sz="1400" b="1" i="1" dirty="0">
                <a:solidFill>
                  <a:prstClr val="white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3730330" y="3587820"/>
              <a:ext cx="2145823" cy="1497800"/>
            </a:xfrm>
            <a:prstGeom prst="rect">
              <a:avLst/>
            </a:prstGeom>
            <a:solidFill>
              <a:srgbClr val="3C77AE">
                <a:alpha val="9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49788C"/>
                </a:solidFill>
              </a:endParaRP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1524002" y="3587820"/>
              <a:ext cx="2145823" cy="1497800"/>
            </a:xfrm>
            <a:prstGeom prst="rect">
              <a:avLst/>
            </a:prstGeom>
            <a:solidFill>
              <a:srgbClr val="7EAC49">
                <a:alpha val="9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49788C"/>
                </a:solidFill>
              </a:endParaRP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4527006" y="2011037"/>
              <a:ext cx="1349147" cy="1497800"/>
            </a:xfrm>
            <a:prstGeom prst="rect">
              <a:avLst/>
            </a:prstGeom>
            <a:solidFill>
              <a:srgbClr val="732A2E">
                <a:alpha val="9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49788C"/>
                </a:solidFill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1523999" y="2024619"/>
              <a:ext cx="2931803" cy="1497800"/>
            </a:xfrm>
            <a:prstGeom prst="rect">
              <a:avLst/>
            </a:prstGeom>
            <a:solidFill>
              <a:srgbClr val="50B4BD">
                <a:alpha val="9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49788C"/>
                </a:solidFill>
              </a:endParaRPr>
            </a:p>
          </p:txBody>
        </p:sp>
        <p:grpSp>
          <p:nvGrpSpPr>
            <p:cNvPr id="67" name="Group 66"/>
            <p:cNvGrpSpPr/>
            <p:nvPr/>
          </p:nvGrpSpPr>
          <p:grpSpPr>
            <a:xfrm>
              <a:off x="2174939" y="2175522"/>
              <a:ext cx="2542666" cy="1186770"/>
              <a:chOff x="885649" y="1418887"/>
              <a:chExt cx="2542666" cy="1186770"/>
            </a:xfrm>
          </p:grpSpPr>
          <p:sp>
            <p:nvSpPr>
              <p:cNvPr id="68" name="TextBox 67"/>
              <p:cNvSpPr txBox="1"/>
              <p:nvPr/>
            </p:nvSpPr>
            <p:spPr>
              <a:xfrm>
                <a:off x="885649" y="1418887"/>
                <a:ext cx="192976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spc="300" dirty="0">
                    <a:solidFill>
                      <a:prstClr val="white"/>
                    </a:solidFill>
                    <a:ea typeface="Arial" charset="0"/>
                    <a:cs typeface="Arial" charset="0"/>
                  </a:rPr>
                  <a:t>4000</a:t>
                </a:r>
                <a:endParaRPr lang="en-US" sz="4800" b="1" dirty="0">
                  <a:solidFill>
                    <a:prstClr val="white"/>
                  </a:solidFill>
                  <a:ea typeface="Arial" charset="0"/>
                  <a:cs typeface="Arial" charset="0"/>
                </a:endParaRPr>
              </a:p>
            </p:txBody>
          </p:sp>
          <p:sp>
            <p:nvSpPr>
              <p:cNvPr id="69" name="TextBox 68"/>
              <p:cNvSpPr txBox="1"/>
              <p:nvPr/>
            </p:nvSpPr>
            <p:spPr>
              <a:xfrm>
                <a:off x="923285" y="2031817"/>
                <a:ext cx="25050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spc="220" dirty="0">
                    <a:solidFill>
                      <a:prstClr val="white"/>
                    </a:solidFill>
                    <a:ea typeface="Arial" charset="0"/>
                    <a:cs typeface="Arial" charset="0"/>
                  </a:rPr>
                  <a:t>клиентов</a:t>
                </a:r>
                <a:endParaRPr lang="en-US" b="1" spc="220" dirty="0">
                  <a:solidFill>
                    <a:prstClr val="white"/>
                  </a:solidFill>
                  <a:ea typeface="Arial" charset="0"/>
                  <a:cs typeface="Arial" charset="0"/>
                </a:endParaRPr>
              </a:p>
            </p:txBody>
          </p:sp>
          <p:sp>
            <p:nvSpPr>
              <p:cNvPr id="70" name="TextBox 69"/>
              <p:cNvSpPr txBox="1"/>
              <p:nvPr/>
            </p:nvSpPr>
            <p:spPr>
              <a:xfrm>
                <a:off x="915880" y="2297880"/>
                <a:ext cx="17605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sz="1400" spc="600" dirty="0">
                  <a:solidFill>
                    <a:prstClr val="white"/>
                  </a:solidFill>
                  <a:ea typeface="Arial" charset="0"/>
                  <a:cs typeface="Arial" charset="0"/>
                </a:endParaRPr>
              </a:p>
            </p:txBody>
          </p:sp>
        </p:grpSp>
        <p:grpSp>
          <p:nvGrpSpPr>
            <p:cNvPr id="71" name="Group 70"/>
            <p:cNvGrpSpPr/>
            <p:nvPr/>
          </p:nvGrpSpPr>
          <p:grpSpPr>
            <a:xfrm>
              <a:off x="4653561" y="2190264"/>
              <a:ext cx="1277914" cy="1094086"/>
              <a:chOff x="1830533" y="1107072"/>
              <a:chExt cx="1277914" cy="1094086"/>
            </a:xfrm>
          </p:grpSpPr>
          <p:sp>
            <p:nvSpPr>
              <p:cNvPr id="72" name="Rectangle 71"/>
              <p:cNvSpPr/>
              <p:nvPr/>
            </p:nvSpPr>
            <p:spPr>
              <a:xfrm>
                <a:off x="1830533" y="1107072"/>
                <a:ext cx="1277914" cy="10310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6100" b="1" dirty="0">
                    <a:solidFill>
                      <a:prstClr val="white"/>
                    </a:solidFill>
                    <a:ea typeface="Arial" charset="0"/>
                    <a:cs typeface="Arial" charset="0"/>
                  </a:rPr>
                  <a:t>85 </a:t>
                </a:r>
                <a:endParaRPr lang="en-US" sz="6100" dirty="0">
                  <a:solidFill>
                    <a:prstClr val="white"/>
                  </a:solidFill>
                  <a:ea typeface="Arial" charset="0"/>
                  <a:cs typeface="Arial" charset="0"/>
                </a:endParaRPr>
              </a:p>
            </p:txBody>
          </p:sp>
          <p:sp>
            <p:nvSpPr>
              <p:cNvPr id="73" name="TextBox 72"/>
              <p:cNvSpPr txBox="1"/>
              <p:nvPr/>
            </p:nvSpPr>
            <p:spPr>
              <a:xfrm>
                <a:off x="1864273" y="1908864"/>
                <a:ext cx="1048198" cy="2922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spc="200" dirty="0">
                    <a:solidFill>
                      <a:prstClr val="white"/>
                    </a:solidFill>
                    <a:ea typeface="Arial" charset="0"/>
                    <a:cs typeface="Arial" charset="0"/>
                  </a:rPr>
                  <a:t>стран</a:t>
                </a:r>
                <a:endParaRPr lang="en-US" b="1" spc="200" dirty="0">
                  <a:solidFill>
                    <a:prstClr val="white"/>
                  </a:solidFill>
                  <a:ea typeface="Arial" charset="0"/>
                  <a:cs typeface="Arial" charset="0"/>
                </a:endParaRPr>
              </a:p>
            </p:txBody>
          </p:sp>
        </p:grpSp>
        <p:grpSp>
          <p:nvGrpSpPr>
            <p:cNvPr id="74" name="Group 73"/>
            <p:cNvGrpSpPr/>
            <p:nvPr/>
          </p:nvGrpSpPr>
          <p:grpSpPr>
            <a:xfrm>
              <a:off x="1795129" y="3867726"/>
              <a:ext cx="2150048" cy="904008"/>
              <a:chOff x="3991794" y="1285875"/>
              <a:chExt cx="2150048" cy="904008"/>
            </a:xfrm>
          </p:grpSpPr>
          <p:sp>
            <p:nvSpPr>
              <p:cNvPr id="75" name="Rectangle 74"/>
              <p:cNvSpPr/>
              <p:nvPr/>
            </p:nvSpPr>
            <p:spPr>
              <a:xfrm>
                <a:off x="3991794" y="1285875"/>
                <a:ext cx="2090637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b="1" dirty="0">
                    <a:solidFill>
                      <a:prstClr val="white"/>
                    </a:solidFill>
                    <a:ea typeface="Arial" charset="0"/>
                    <a:cs typeface="Arial" charset="0"/>
                  </a:rPr>
                  <a:t>25,000 </a:t>
                </a:r>
                <a:endParaRPr lang="en-US" sz="4400" dirty="0">
                  <a:solidFill>
                    <a:prstClr val="white"/>
                  </a:solidFill>
                  <a:ea typeface="Arial" charset="0"/>
                  <a:cs typeface="Arial" charset="0"/>
                </a:endParaRPr>
              </a:p>
            </p:txBody>
          </p:sp>
          <p:sp>
            <p:nvSpPr>
              <p:cNvPr id="76" name="TextBox 75"/>
              <p:cNvSpPr txBox="1"/>
              <p:nvPr/>
            </p:nvSpPr>
            <p:spPr>
              <a:xfrm>
                <a:off x="3999890" y="1897590"/>
                <a:ext cx="2141952" cy="2922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spc="170" dirty="0">
                    <a:solidFill>
                      <a:prstClr val="white"/>
                    </a:solidFill>
                    <a:ea typeface="Arial" charset="0"/>
                    <a:cs typeface="Arial" charset="0"/>
                  </a:rPr>
                  <a:t>Устройств </a:t>
                </a:r>
                <a:endParaRPr lang="en-US" b="1" spc="170" dirty="0">
                  <a:solidFill>
                    <a:prstClr val="white"/>
                  </a:solidFill>
                  <a:ea typeface="Arial" charset="0"/>
                  <a:cs typeface="Arial" charset="0"/>
                </a:endParaRPr>
              </a:p>
            </p:txBody>
          </p:sp>
        </p:grpSp>
        <p:grpSp>
          <p:nvGrpSpPr>
            <p:cNvPr id="77" name="Group 76"/>
            <p:cNvGrpSpPr/>
            <p:nvPr/>
          </p:nvGrpSpPr>
          <p:grpSpPr>
            <a:xfrm>
              <a:off x="3951745" y="3849838"/>
              <a:ext cx="2505030" cy="1145602"/>
              <a:chOff x="856285" y="1421904"/>
              <a:chExt cx="2505030" cy="1145602"/>
            </a:xfrm>
          </p:grpSpPr>
          <p:sp>
            <p:nvSpPr>
              <p:cNvPr id="78" name="TextBox 77"/>
              <p:cNvSpPr txBox="1"/>
              <p:nvPr/>
            </p:nvSpPr>
            <p:spPr>
              <a:xfrm>
                <a:off x="856285" y="1421904"/>
                <a:ext cx="192976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spc="300" dirty="0">
                    <a:solidFill>
                      <a:prstClr val="white"/>
                    </a:solidFill>
                    <a:ea typeface="Arial" charset="0"/>
                    <a:cs typeface="Arial" charset="0"/>
                  </a:rPr>
                  <a:t>8000</a:t>
                </a:r>
                <a:endParaRPr lang="en-US" sz="3600" b="1" dirty="0">
                  <a:solidFill>
                    <a:prstClr val="white"/>
                  </a:solidFill>
                  <a:ea typeface="Arial" charset="0"/>
                  <a:cs typeface="Arial" charset="0"/>
                </a:endParaRPr>
              </a:p>
            </p:txBody>
          </p:sp>
          <p:sp>
            <p:nvSpPr>
              <p:cNvPr id="79" name="TextBox 78"/>
              <p:cNvSpPr txBox="1"/>
              <p:nvPr/>
            </p:nvSpPr>
            <p:spPr>
              <a:xfrm>
                <a:off x="856285" y="2055993"/>
                <a:ext cx="2505030" cy="5115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>
                    <a:solidFill>
                      <a:prstClr val="white"/>
                    </a:solidFill>
                    <a:ea typeface="Arial" charset="0"/>
                    <a:cs typeface="Arial" charset="0"/>
                  </a:rPr>
                  <a:t>крупнейшее </a:t>
                </a:r>
              </a:p>
              <a:p>
                <a:r>
                  <a:rPr lang="ru-RU" b="1" dirty="0">
                    <a:solidFill>
                      <a:prstClr val="white"/>
                    </a:solidFill>
                    <a:ea typeface="Arial" charset="0"/>
                    <a:cs typeface="Arial" charset="0"/>
                  </a:rPr>
                  <a:t>внедрение</a:t>
                </a:r>
                <a:endParaRPr lang="en-US" b="1" dirty="0">
                  <a:solidFill>
                    <a:prstClr val="white"/>
                  </a:solidFill>
                  <a:ea typeface="Arial" charset="0"/>
                  <a:cs typeface="Arial" charset="0"/>
                </a:endParaRPr>
              </a:p>
            </p:txBody>
          </p:sp>
        </p:grpSp>
      </p:grpSp>
      <p:sp>
        <p:nvSpPr>
          <p:cNvPr id="26" name="Title 3">
            <a:extLst>
              <a:ext uri="{FF2B5EF4-FFF2-40B4-BE49-F238E27FC236}">
                <a16:creationId xmlns="" xmlns:a16="http://schemas.microsoft.com/office/drawing/2014/main" id="{E8783F29-E500-4862-A210-6CBAB73C1844}"/>
              </a:ext>
            </a:extLst>
          </p:cNvPr>
          <p:cNvSpPr txBox="1">
            <a:spLocks/>
          </p:cNvSpPr>
          <p:nvPr/>
        </p:nvSpPr>
        <p:spPr>
          <a:xfrm>
            <a:off x="1524000" y="1283921"/>
            <a:ext cx="8229600" cy="1143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100" kern="12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2800" dirty="0">
                <a:latin typeface="Arial" charset="0"/>
                <a:ea typeface="Arial" charset="0"/>
                <a:cs typeface="Arial" charset="0"/>
              </a:rPr>
              <a:t>Международная компания</a:t>
            </a:r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1082634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3951745" y="3391824"/>
            <a:ext cx="2505030" cy="1311394"/>
            <a:chOff x="856285" y="1421904"/>
            <a:chExt cx="2505030" cy="895699"/>
          </a:xfrm>
        </p:grpSpPr>
        <p:sp>
          <p:nvSpPr>
            <p:cNvPr id="45" name="TextBox 44"/>
            <p:cNvSpPr txBox="1"/>
            <p:nvPr/>
          </p:nvSpPr>
          <p:spPr>
            <a:xfrm>
              <a:off x="856285" y="1421904"/>
              <a:ext cx="19297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spc="300" dirty="0">
                  <a:solidFill>
                    <a:prstClr val="white"/>
                  </a:solidFill>
                  <a:ea typeface="Arial" charset="0"/>
                  <a:cs typeface="Arial" charset="0"/>
                </a:rPr>
                <a:t>8000</a:t>
              </a:r>
              <a:endParaRPr lang="en-US" sz="3600" b="1" dirty="0">
                <a:solidFill>
                  <a:prstClr val="white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856285" y="2055993"/>
              <a:ext cx="250503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>
                  <a:solidFill>
                    <a:prstClr val="white"/>
                  </a:solidFill>
                  <a:ea typeface="Arial" charset="0"/>
                  <a:cs typeface="Arial" charset="0"/>
                </a:rPr>
                <a:t>= Largest Deployment</a:t>
              </a:r>
            </a:p>
          </p:txBody>
        </p:sp>
      </p:grpSp>
      <p:pic>
        <p:nvPicPr>
          <p:cNvPr id="35" name="Picture 2" descr="http://www.mondelezinternational.com/~/media/MondelezCorporate/images/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424" y="2055164"/>
            <a:ext cx="2162115" cy="514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4414" y="3134233"/>
            <a:ext cx="1022236" cy="997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838" y="4253899"/>
            <a:ext cx="1510826" cy="1029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689" y="4952315"/>
            <a:ext cx="1675666" cy="1055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185" y="1900280"/>
            <a:ext cx="1123230" cy="1029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516" y="3221489"/>
            <a:ext cx="2381259" cy="651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031" y="2886900"/>
            <a:ext cx="1109441" cy="1175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749" y="5287326"/>
            <a:ext cx="2257790" cy="436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471" y="1801825"/>
            <a:ext cx="2296983" cy="762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753" y="3208645"/>
            <a:ext cx="1971401" cy="634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180" y="5295598"/>
            <a:ext cx="1590636" cy="7157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314" y="4320194"/>
            <a:ext cx="2755734" cy="527973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411" y="5104921"/>
            <a:ext cx="2900675" cy="906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0290" y="2031013"/>
            <a:ext cx="2760916" cy="467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796" y="3646644"/>
            <a:ext cx="2841676" cy="1420839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Title 3">
            <a:extLst>
              <a:ext uri="{FF2B5EF4-FFF2-40B4-BE49-F238E27FC236}">
                <a16:creationId xmlns="" xmlns:a16="http://schemas.microsoft.com/office/drawing/2014/main" id="{8EA9C82E-5820-40D0-930D-8FBF486F74BA}"/>
              </a:ext>
            </a:extLst>
          </p:cNvPr>
          <p:cNvSpPr txBox="1">
            <a:spLocks/>
          </p:cNvSpPr>
          <p:nvPr/>
        </p:nvSpPr>
        <p:spPr>
          <a:xfrm>
            <a:off x="1524000" y="1283921"/>
            <a:ext cx="8229600" cy="1143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100" kern="12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2800" dirty="0"/>
              <a:t>Наши клиенты</a:t>
            </a:r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258596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7"/>
          <p:cNvSpPr>
            <a:spLocks noChangeAspect="1"/>
          </p:cNvSpPr>
          <p:nvPr/>
        </p:nvSpPr>
        <p:spPr>
          <a:xfrm>
            <a:off x="340053" y="1870410"/>
            <a:ext cx="6674371" cy="3006393"/>
          </a:xfrm>
          <a:custGeom>
            <a:avLst/>
            <a:gdLst>
              <a:gd name="connsiteX0" fmla="*/ 1091830 w 3186413"/>
              <a:gd name="connsiteY0" fmla="*/ 0 h 1435283"/>
              <a:gd name="connsiteX1" fmla="*/ 1648326 w 3186413"/>
              <a:gd name="connsiteY1" fmla="*/ 368870 h 1435283"/>
              <a:gd name="connsiteX2" fmla="*/ 1655658 w 3186413"/>
              <a:gd name="connsiteY2" fmla="*/ 392490 h 1435283"/>
              <a:gd name="connsiteX3" fmla="*/ 1667240 w 3186413"/>
              <a:gd name="connsiteY3" fmla="*/ 382934 h 1435283"/>
              <a:gd name="connsiteX4" fmla="*/ 1857305 w 3186413"/>
              <a:gd name="connsiteY4" fmla="*/ 324877 h 1435283"/>
              <a:gd name="connsiteX5" fmla="*/ 2170533 w 3186413"/>
              <a:gd name="connsiteY5" fmla="*/ 532498 h 1435283"/>
              <a:gd name="connsiteX6" fmla="*/ 2173720 w 3186413"/>
              <a:gd name="connsiteY6" fmla="*/ 548280 h 1435283"/>
              <a:gd name="connsiteX7" fmla="*/ 2187386 w 3186413"/>
              <a:gd name="connsiteY7" fmla="*/ 540830 h 1435283"/>
              <a:gd name="connsiteX8" fmla="*/ 2326797 w 3186413"/>
              <a:gd name="connsiteY8" fmla="*/ 512564 h 1435283"/>
              <a:gd name="connsiteX9" fmla="*/ 2656808 w 3186413"/>
              <a:gd name="connsiteY9" fmla="*/ 732247 h 1435283"/>
              <a:gd name="connsiteX10" fmla="*/ 2662132 w 3186413"/>
              <a:gd name="connsiteY10" fmla="*/ 758732 h 1435283"/>
              <a:gd name="connsiteX11" fmla="*/ 2688847 w 3186413"/>
              <a:gd name="connsiteY11" fmla="*/ 744169 h 1435283"/>
              <a:gd name="connsiteX12" fmla="*/ 2828257 w 3186413"/>
              <a:gd name="connsiteY12" fmla="*/ 715903 h 1435283"/>
              <a:gd name="connsiteX13" fmla="*/ 3186413 w 3186413"/>
              <a:gd name="connsiteY13" fmla="*/ 1075593 h 1435283"/>
              <a:gd name="connsiteX14" fmla="*/ 2900438 w 3186413"/>
              <a:gd name="connsiteY14" fmla="*/ 1427975 h 1435283"/>
              <a:gd name="connsiteX15" fmla="*/ 2859065 w 3186413"/>
              <a:gd name="connsiteY15" fmla="*/ 1432164 h 1435283"/>
              <a:gd name="connsiteX16" fmla="*/ 2859065 w 3186413"/>
              <a:gd name="connsiteY16" fmla="*/ 1432543 h 1435283"/>
              <a:gd name="connsiteX17" fmla="*/ 2855322 w 3186413"/>
              <a:gd name="connsiteY17" fmla="*/ 1432543 h 1435283"/>
              <a:gd name="connsiteX18" fmla="*/ 2828257 w 3186413"/>
              <a:gd name="connsiteY18" fmla="*/ 1435283 h 1435283"/>
              <a:gd name="connsiteX19" fmla="*/ 2792197 w 3186413"/>
              <a:gd name="connsiteY19" fmla="*/ 1432543 h 1435283"/>
              <a:gd name="connsiteX20" fmla="*/ 427772 w 3186413"/>
              <a:gd name="connsiteY20" fmla="*/ 1432543 h 1435283"/>
              <a:gd name="connsiteX21" fmla="*/ 427772 w 3186413"/>
              <a:gd name="connsiteY21" fmla="*/ 1432534 h 1435283"/>
              <a:gd name="connsiteX22" fmla="*/ 341562 w 3186413"/>
              <a:gd name="connsiteY22" fmla="*/ 1423843 h 1435283"/>
              <a:gd name="connsiteX23" fmla="*/ 0 w 3186413"/>
              <a:gd name="connsiteY23" fmla="*/ 1004761 h 1435283"/>
              <a:gd name="connsiteX24" fmla="*/ 427773 w 3186413"/>
              <a:gd name="connsiteY24" fmla="*/ 576988 h 1435283"/>
              <a:gd name="connsiteX25" fmla="*/ 489959 w 3186413"/>
              <a:gd name="connsiteY25" fmla="*/ 583257 h 1435283"/>
              <a:gd name="connsiteX26" fmla="*/ 500142 w 3186413"/>
              <a:gd name="connsiteY26" fmla="*/ 482239 h 1435283"/>
              <a:gd name="connsiteX27" fmla="*/ 1091830 w 3186413"/>
              <a:gd name="connsiteY27" fmla="*/ 0 h 14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186413" h="1435283">
                <a:moveTo>
                  <a:pt x="1091830" y="0"/>
                </a:moveTo>
                <a:cubicBezTo>
                  <a:pt x="1341998" y="0"/>
                  <a:pt x="1556640" y="152101"/>
                  <a:pt x="1648326" y="368870"/>
                </a:cubicBezTo>
                <a:lnTo>
                  <a:pt x="1655658" y="392490"/>
                </a:lnTo>
                <a:lnTo>
                  <a:pt x="1667240" y="382934"/>
                </a:lnTo>
                <a:cubicBezTo>
                  <a:pt x="1721495" y="346280"/>
                  <a:pt x="1786900" y="324877"/>
                  <a:pt x="1857305" y="324877"/>
                </a:cubicBezTo>
                <a:cubicBezTo>
                  <a:pt x="1998113" y="324877"/>
                  <a:pt x="2118927" y="410488"/>
                  <a:pt x="2170533" y="532498"/>
                </a:cubicBezTo>
                <a:lnTo>
                  <a:pt x="2173720" y="548280"/>
                </a:lnTo>
                <a:lnTo>
                  <a:pt x="2187386" y="540830"/>
                </a:lnTo>
                <a:cubicBezTo>
                  <a:pt x="2230235" y="522629"/>
                  <a:pt x="2277346" y="512564"/>
                  <a:pt x="2326797" y="512564"/>
                </a:cubicBezTo>
                <a:cubicBezTo>
                  <a:pt x="2475150" y="512564"/>
                  <a:pt x="2602436" y="603148"/>
                  <a:pt x="2656808" y="732247"/>
                </a:cubicBezTo>
                <a:lnTo>
                  <a:pt x="2662132" y="758732"/>
                </a:lnTo>
                <a:lnTo>
                  <a:pt x="2688847" y="744169"/>
                </a:lnTo>
                <a:cubicBezTo>
                  <a:pt x="2731696" y="725968"/>
                  <a:pt x="2778806" y="715903"/>
                  <a:pt x="2828257" y="715903"/>
                </a:cubicBezTo>
                <a:cubicBezTo>
                  <a:pt x="3026061" y="715903"/>
                  <a:pt x="3186413" y="876942"/>
                  <a:pt x="3186413" y="1075593"/>
                </a:cubicBezTo>
                <a:cubicBezTo>
                  <a:pt x="3186413" y="1249413"/>
                  <a:pt x="3063644" y="1394436"/>
                  <a:pt x="2900438" y="1427975"/>
                </a:cubicBezTo>
                <a:lnTo>
                  <a:pt x="2859065" y="1432164"/>
                </a:lnTo>
                <a:lnTo>
                  <a:pt x="2859065" y="1432543"/>
                </a:lnTo>
                <a:lnTo>
                  <a:pt x="2855322" y="1432543"/>
                </a:lnTo>
                <a:lnTo>
                  <a:pt x="2828257" y="1435283"/>
                </a:lnTo>
                <a:lnTo>
                  <a:pt x="2792197" y="1432543"/>
                </a:lnTo>
                <a:lnTo>
                  <a:pt x="427772" y="1432543"/>
                </a:lnTo>
                <a:lnTo>
                  <a:pt x="427772" y="1432534"/>
                </a:lnTo>
                <a:lnTo>
                  <a:pt x="341562" y="1423843"/>
                </a:lnTo>
                <a:cubicBezTo>
                  <a:pt x="146632" y="1383955"/>
                  <a:pt x="0" y="1211482"/>
                  <a:pt x="0" y="1004761"/>
                </a:cubicBezTo>
                <a:cubicBezTo>
                  <a:pt x="0" y="768508"/>
                  <a:pt x="191520" y="576988"/>
                  <a:pt x="427773" y="576988"/>
                </a:cubicBezTo>
                <a:lnTo>
                  <a:pt x="489959" y="583257"/>
                </a:lnTo>
                <a:lnTo>
                  <a:pt x="500142" y="482239"/>
                </a:lnTo>
                <a:cubicBezTo>
                  <a:pt x="556459" y="207026"/>
                  <a:pt x="799968" y="0"/>
                  <a:pt x="109183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rtlCol="0" anchor="ctr">
            <a:noAutofit/>
          </a:bodyPr>
          <a:lstStyle/>
          <a:p>
            <a:pPr algn="ctr" defTabSz="609585" fontAlgn="auto">
              <a:spcBef>
                <a:spcPts val="0"/>
              </a:spcBef>
              <a:spcAft>
                <a:spcPts val="0"/>
              </a:spcAft>
            </a:pPr>
            <a:endParaRPr lang="en-US" sz="1867">
              <a:solidFill>
                <a:srgbClr val="4A5158"/>
              </a:solidFill>
              <a:latin typeface="Calibri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82601" y="4158719"/>
            <a:ext cx="609600" cy="609600"/>
          </a:xfrm>
          <a:prstGeom prst="rect">
            <a:avLst/>
          </a:prstGeom>
        </p:spPr>
      </p:pic>
      <p:sp>
        <p:nvSpPr>
          <p:cNvPr id="19" name="Freeform 20"/>
          <p:cNvSpPr>
            <a:spLocks/>
          </p:cNvSpPr>
          <p:nvPr/>
        </p:nvSpPr>
        <p:spPr bwMode="auto">
          <a:xfrm>
            <a:off x="8000129" y="1957069"/>
            <a:ext cx="3898360" cy="3842831"/>
          </a:xfrm>
          <a:prstGeom prst="rect">
            <a:avLst/>
          </a:prstGeom>
          <a:solidFill>
            <a:srgbClr val="3C77AE"/>
          </a:solidFill>
          <a:ln w="3175" algn="ctr">
            <a:noFill/>
            <a:round/>
            <a:headEnd/>
            <a:tailEnd/>
          </a:ln>
        </p:spPr>
        <p:txBody>
          <a:bodyPr lIns="240000" tIns="240000" rIns="240000" bIns="240000" anchor="ctr"/>
          <a:lstStyle/>
          <a:p>
            <a:pPr algn="ctr" defTabSz="121914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33" dirty="0">
              <a:solidFill>
                <a:srgbClr val="FFFFFF"/>
              </a:solidFill>
              <a:latin typeface="Calibri"/>
              <a:cs typeface="+mn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209911" y="2791006"/>
            <a:ext cx="3576408" cy="1734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 fontAlgn="auto">
              <a:spcBef>
                <a:spcPts val="0"/>
              </a:spcBef>
              <a:spcAft>
                <a:spcPts val="0"/>
              </a:spcAft>
            </a:pPr>
            <a:r>
              <a:rPr lang="ru-RU" sz="2667" dirty="0">
                <a:solidFill>
                  <a:srgbClr val="FFFFFF"/>
                </a:solidFill>
                <a:latin typeface="+mj-lt"/>
                <a:ea typeface="Arial" charset="0"/>
              </a:rPr>
              <a:t>Все больше критичных для бизнеса приложений переносятся в облако</a:t>
            </a:r>
            <a:endParaRPr lang="en-US" sz="2667" dirty="0">
              <a:solidFill>
                <a:srgbClr val="FFFFFF"/>
              </a:solidFill>
              <a:latin typeface="+mj-lt"/>
              <a:ea typeface="Arial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81313" y="2745007"/>
            <a:ext cx="609600" cy="6005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5664" y="4143661"/>
            <a:ext cx="609600" cy="609600"/>
          </a:xfrm>
          <a:prstGeom prst="roundRect">
            <a:avLst>
              <a:gd name="adj" fmla="val 23612"/>
            </a:avLst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7816" y="4143661"/>
            <a:ext cx="609600" cy="60960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835" y="3439784"/>
            <a:ext cx="609600" cy="60960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7816" y="3439784"/>
            <a:ext cx="609600" cy="60960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7816" y="2738589"/>
            <a:ext cx="609600" cy="609600"/>
          </a:xfrm>
          <a:prstGeom prst="roundRect">
            <a:avLst>
              <a:gd name="adj" fmla="val 25695"/>
            </a:avLst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192" y="3439784"/>
            <a:ext cx="609600" cy="609600"/>
          </a:xfrm>
          <a:prstGeom prst="roundRect">
            <a:avLst>
              <a:gd name="adj" fmla="val 21528"/>
            </a:avLst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1653" y="2735907"/>
            <a:ext cx="609600" cy="609600"/>
          </a:xfrm>
          <a:prstGeom prst="round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5492" y="3439784"/>
            <a:ext cx="609600" cy="609600"/>
          </a:xfrm>
          <a:prstGeom prst="roundRect">
            <a:avLst>
              <a:gd name="adj" fmla="val 18056"/>
            </a:avLst>
          </a:prstGeom>
          <a:ln>
            <a:solidFill>
              <a:schemeClr val="tx2"/>
            </a:solidFill>
          </a:ln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2623" y="4143661"/>
            <a:ext cx="609600" cy="609600"/>
          </a:xfrm>
          <a:prstGeom prst="roundRect">
            <a:avLst/>
          </a:prstGeom>
          <a:ln>
            <a:solidFill>
              <a:schemeClr val="tx2"/>
            </a:solidFill>
          </a:ln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2623" y="3439784"/>
            <a:ext cx="609600" cy="609600"/>
          </a:xfrm>
          <a:prstGeom prst="roundRect">
            <a:avLst>
              <a:gd name="adj" fmla="val 17362"/>
            </a:avLst>
          </a:prstGeom>
          <a:ln>
            <a:solidFill>
              <a:schemeClr val="tx2"/>
            </a:solidFill>
          </a:ln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4143" y="4143661"/>
            <a:ext cx="609600" cy="609600"/>
          </a:xfrm>
          <a:prstGeom prst="roundRect">
            <a:avLst>
              <a:gd name="adj" fmla="val 21528"/>
            </a:avLst>
          </a:prstGeom>
          <a:ln>
            <a:solidFill>
              <a:schemeClr val="tx2"/>
            </a:solidFill>
          </a:ln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3965" y="3439784"/>
            <a:ext cx="609600" cy="609600"/>
          </a:xfrm>
          <a:prstGeom prst="roundRect">
            <a:avLst>
              <a:gd name="adj" fmla="val 19445"/>
            </a:avLst>
          </a:prstGeom>
          <a:solidFill>
            <a:schemeClr val="bg1"/>
          </a:solidFill>
          <a:ln>
            <a:solidFill>
              <a:schemeClr val="tx2"/>
            </a:solidFill>
          </a:ln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3965" y="2735907"/>
            <a:ext cx="609600" cy="609600"/>
          </a:xfrm>
          <a:prstGeom prst="roundRect">
            <a:avLst/>
          </a:prstGeom>
          <a:ln>
            <a:solidFill>
              <a:schemeClr val="tx2"/>
            </a:solidFill>
          </a:ln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753" y="4140061"/>
            <a:ext cx="609600" cy="609600"/>
          </a:xfrm>
          <a:prstGeom prst="roundRect">
            <a:avLst>
              <a:gd name="adj" fmla="val 17362"/>
            </a:avLst>
          </a:prstGeom>
        </p:spPr>
      </p:pic>
      <p:grpSp>
        <p:nvGrpSpPr>
          <p:cNvPr id="2" name="Group 1"/>
          <p:cNvGrpSpPr/>
          <p:nvPr/>
        </p:nvGrpSpPr>
        <p:grpSpPr>
          <a:xfrm>
            <a:off x="6016160" y="1957070"/>
            <a:ext cx="596789" cy="778839"/>
            <a:chOff x="4512120" y="1467801"/>
            <a:chExt cx="447592" cy="584129"/>
          </a:xfrm>
          <a:solidFill>
            <a:srgbClr val="3C77AE"/>
          </a:solidFill>
        </p:grpSpPr>
        <p:sp>
          <p:nvSpPr>
            <p:cNvPr id="63" name="Oval 62"/>
            <p:cNvSpPr/>
            <p:nvPr/>
          </p:nvSpPr>
          <p:spPr>
            <a:xfrm>
              <a:off x="4580909" y="1467801"/>
              <a:ext cx="287369" cy="287370"/>
            </a:xfrm>
            <a:prstGeom prst="ellipse">
              <a:avLst/>
            </a:prstGeom>
            <a:grpFill/>
            <a:ln w="381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609585"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srgbClr val="4A5158"/>
                </a:solidFill>
                <a:latin typeface="Futura Medium" charset="0"/>
                <a:ea typeface="Futura Medium" charset="0"/>
                <a:cs typeface="Futura Medium" charset="0"/>
              </a:endParaRPr>
            </a:p>
          </p:txBody>
        </p:sp>
        <p:sp>
          <p:nvSpPr>
            <p:cNvPr id="64" name="Round Same Side Corner Rectangle 63"/>
            <p:cNvSpPr/>
            <p:nvPr/>
          </p:nvSpPr>
          <p:spPr>
            <a:xfrm>
              <a:off x="4512120" y="1777509"/>
              <a:ext cx="447592" cy="274421"/>
            </a:xfrm>
            <a:prstGeom prst="round2SameRect">
              <a:avLst>
                <a:gd name="adj1" fmla="val 38354"/>
                <a:gd name="adj2" fmla="val 0"/>
              </a:avLst>
            </a:prstGeom>
            <a:grpFill/>
            <a:ln w="381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609585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4A5158"/>
                </a:solidFill>
                <a:latin typeface="Futura Medium" charset="0"/>
                <a:ea typeface="Futura Medium" charset="0"/>
                <a:cs typeface="Futura Medium" charset="0"/>
              </a:endParaRPr>
            </a:p>
          </p:txBody>
        </p:sp>
      </p:grpSp>
      <p:sp>
        <p:nvSpPr>
          <p:cNvPr id="58" name="Oval 57"/>
          <p:cNvSpPr/>
          <p:nvPr/>
        </p:nvSpPr>
        <p:spPr>
          <a:xfrm>
            <a:off x="588198" y="1661087"/>
            <a:ext cx="383159" cy="383160"/>
          </a:xfrm>
          <a:prstGeom prst="ellipse">
            <a:avLst/>
          </a:prstGeom>
          <a:solidFill>
            <a:srgbClr val="3C77AE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585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4A5158"/>
              </a:solidFill>
              <a:latin typeface="Futura Medium" charset="0"/>
              <a:ea typeface="Futura Medium" charset="0"/>
              <a:cs typeface="Futura Medium" charset="0"/>
            </a:endParaRPr>
          </a:p>
        </p:txBody>
      </p:sp>
      <p:sp>
        <p:nvSpPr>
          <p:cNvPr id="59" name="Round Same Side Corner Rectangle 58"/>
          <p:cNvSpPr/>
          <p:nvPr/>
        </p:nvSpPr>
        <p:spPr>
          <a:xfrm>
            <a:off x="496479" y="2074033"/>
            <a:ext cx="596789" cy="365895"/>
          </a:xfrm>
          <a:prstGeom prst="round2SameRect">
            <a:avLst>
              <a:gd name="adj1" fmla="val 38354"/>
              <a:gd name="adj2" fmla="val 0"/>
            </a:avLst>
          </a:prstGeom>
          <a:solidFill>
            <a:srgbClr val="3C77AE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585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4A5158"/>
              </a:solidFill>
              <a:latin typeface="Futura Medium" charset="0"/>
              <a:ea typeface="Futura Medium" charset="0"/>
              <a:cs typeface="Futura Medium" charset="0"/>
            </a:endParaRPr>
          </a:p>
        </p:txBody>
      </p:sp>
      <p:sp>
        <p:nvSpPr>
          <p:cNvPr id="60" name="Oval 59"/>
          <p:cNvSpPr/>
          <p:nvPr/>
        </p:nvSpPr>
        <p:spPr>
          <a:xfrm>
            <a:off x="1691870" y="5386953"/>
            <a:ext cx="383159" cy="383160"/>
          </a:xfrm>
          <a:prstGeom prst="ellipse">
            <a:avLst/>
          </a:prstGeom>
          <a:solidFill>
            <a:srgbClr val="3C77AE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585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4A5158"/>
              </a:solidFill>
              <a:latin typeface="Futura Medium" charset="0"/>
              <a:ea typeface="Futura Medium" charset="0"/>
              <a:cs typeface="Futura Medium" charset="0"/>
            </a:endParaRPr>
          </a:p>
        </p:txBody>
      </p:sp>
      <p:sp>
        <p:nvSpPr>
          <p:cNvPr id="61" name="Round Same Side Corner Rectangle 60"/>
          <p:cNvSpPr/>
          <p:nvPr/>
        </p:nvSpPr>
        <p:spPr>
          <a:xfrm>
            <a:off x="1600151" y="5799899"/>
            <a:ext cx="596789" cy="365895"/>
          </a:xfrm>
          <a:prstGeom prst="round2SameRect">
            <a:avLst>
              <a:gd name="adj1" fmla="val 38354"/>
              <a:gd name="adj2" fmla="val 0"/>
            </a:avLst>
          </a:prstGeom>
          <a:solidFill>
            <a:srgbClr val="3C77AE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585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4A5158"/>
              </a:solidFill>
              <a:latin typeface="Futura Medium" charset="0"/>
              <a:ea typeface="Futura Medium" charset="0"/>
              <a:cs typeface="Futura Medium" charset="0"/>
            </a:endParaRPr>
          </a:p>
        </p:txBody>
      </p:sp>
      <p:sp>
        <p:nvSpPr>
          <p:cNvPr id="72" name="Oval 71"/>
          <p:cNvSpPr/>
          <p:nvPr/>
        </p:nvSpPr>
        <p:spPr>
          <a:xfrm>
            <a:off x="5182726" y="5386953"/>
            <a:ext cx="383159" cy="383160"/>
          </a:xfrm>
          <a:prstGeom prst="ellipse">
            <a:avLst/>
          </a:prstGeom>
          <a:solidFill>
            <a:srgbClr val="3C77AE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585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4A5158"/>
              </a:solidFill>
              <a:latin typeface="Futura Medium" charset="0"/>
              <a:ea typeface="Futura Medium" charset="0"/>
              <a:cs typeface="Futura Medium" charset="0"/>
            </a:endParaRPr>
          </a:p>
        </p:txBody>
      </p:sp>
      <p:sp>
        <p:nvSpPr>
          <p:cNvPr id="76" name="Round Same Side Corner Rectangle 75"/>
          <p:cNvSpPr/>
          <p:nvPr/>
        </p:nvSpPr>
        <p:spPr>
          <a:xfrm>
            <a:off x="5091007" y="5799899"/>
            <a:ext cx="596789" cy="365895"/>
          </a:xfrm>
          <a:prstGeom prst="round2SameRect">
            <a:avLst>
              <a:gd name="adj1" fmla="val 38354"/>
              <a:gd name="adj2" fmla="val 0"/>
            </a:avLst>
          </a:prstGeom>
          <a:solidFill>
            <a:srgbClr val="3C77AE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585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4A5158"/>
              </a:solidFill>
              <a:latin typeface="Futura Medium" charset="0"/>
              <a:ea typeface="Futura Medium" charset="0"/>
              <a:cs typeface="Futura Medium" charset="0"/>
            </a:endParaRPr>
          </a:p>
        </p:txBody>
      </p:sp>
      <p:grpSp>
        <p:nvGrpSpPr>
          <p:cNvPr id="69" name="Group 68"/>
          <p:cNvGrpSpPr/>
          <p:nvPr/>
        </p:nvGrpSpPr>
        <p:grpSpPr>
          <a:xfrm>
            <a:off x="1204373" y="1661087"/>
            <a:ext cx="188937" cy="341436"/>
            <a:chOff x="825894" y="1232088"/>
            <a:chExt cx="188937" cy="341436"/>
          </a:xfrm>
        </p:grpSpPr>
        <p:sp>
          <p:nvSpPr>
            <p:cNvPr id="70" name="Rounded Rectangle 69"/>
            <p:cNvSpPr/>
            <p:nvPr/>
          </p:nvSpPr>
          <p:spPr>
            <a:xfrm>
              <a:off x="825894" y="1232088"/>
              <a:ext cx="188937" cy="341436"/>
            </a:xfrm>
            <a:prstGeom prst="roundRect">
              <a:avLst>
                <a:gd name="adj" fmla="val 8265"/>
              </a:avLst>
            </a:prstGeom>
            <a:solidFill>
              <a:srgbClr val="1F497D"/>
            </a:solidFill>
            <a:ln w="12700" cap="flat" cmpd="sng" algn="ctr">
              <a:solidFill>
                <a:srgbClr val="1F497D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457189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4A5158"/>
                </a:solidFill>
                <a:latin typeface="Calibri"/>
                <a:cs typeface="+mn-cs"/>
              </a:endParaRPr>
            </a:p>
          </p:txBody>
        </p:sp>
        <p:sp>
          <p:nvSpPr>
            <p:cNvPr id="77" name="Rounded Rectangle 76"/>
            <p:cNvSpPr/>
            <p:nvPr/>
          </p:nvSpPr>
          <p:spPr>
            <a:xfrm>
              <a:off x="837733" y="1241244"/>
              <a:ext cx="165258" cy="285049"/>
            </a:xfrm>
            <a:prstGeom prst="roundRect">
              <a:avLst>
                <a:gd name="adj" fmla="val 0"/>
              </a:avLst>
            </a:prstGeom>
            <a:solidFill>
              <a:srgbClr val="FFFFFF"/>
            </a:solidFill>
            <a:ln w="12700" cap="flat" cmpd="sng" algn="ctr">
              <a:solidFill>
                <a:srgbClr val="1F497D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457189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4A5158"/>
                </a:solidFill>
                <a:latin typeface="Calibri"/>
                <a:cs typeface="+mn-cs"/>
              </a:endParaRPr>
            </a:p>
          </p:txBody>
        </p:sp>
        <p:sp>
          <p:nvSpPr>
            <p:cNvPr id="79" name="Oval 78"/>
            <p:cNvSpPr>
              <a:spLocks noChangeAspect="1"/>
            </p:cNvSpPr>
            <p:nvPr/>
          </p:nvSpPr>
          <p:spPr>
            <a:xfrm>
              <a:off x="911218" y="1542352"/>
              <a:ext cx="18288" cy="18288"/>
            </a:xfrm>
            <a:prstGeom prst="ellipse">
              <a:avLst/>
            </a:prstGeom>
            <a:solidFill>
              <a:srgbClr val="FFFFFF"/>
            </a:solidFill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457189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4A5158"/>
                </a:solidFill>
                <a:latin typeface="Calibri"/>
                <a:cs typeface="+mn-cs"/>
              </a:endParaRPr>
            </a:p>
          </p:txBody>
        </p:sp>
      </p:grpSp>
      <p:grpSp>
        <p:nvGrpSpPr>
          <p:cNvPr id="82" name="Group 81"/>
          <p:cNvGrpSpPr/>
          <p:nvPr/>
        </p:nvGrpSpPr>
        <p:grpSpPr>
          <a:xfrm>
            <a:off x="6766495" y="1998794"/>
            <a:ext cx="404355" cy="341436"/>
            <a:chOff x="3167520" y="1070526"/>
            <a:chExt cx="404355" cy="341436"/>
          </a:xfrm>
        </p:grpSpPr>
        <p:sp>
          <p:nvSpPr>
            <p:cNvPr id="83" name="Rounded Rectangle 82"/>
            <p:cNvSpPr/>
            <p:nvPr/>
          </p:nvSpPr>
          <p:spPr>
            <a:xfrm>
              <a:off x="3167520" y="1070526"/>
              <a:ext cx="404355" cy="341436"/>
            </a:xfrm>
            <a:prstGeom prst="roundRect">
              <a:avLst>
                <a:gd name="adj" fmla="val 8265"/>
              </a:avLst>
            </a:prstGeom>
            <a:solidFill>
              <a:srgbClr val="1F497D"/>
            </a:solidFill>
            <a:ln w="12700" cap="flat" cmpd="sng" algn="ctr">
              <a:solidFill>
                <a:srgbClr val="1F497D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457189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4A5158"/>
                </a:solidFill>
                <a:latin typeface="Calibri"/>
                <a:cs typeface="+mn-cs"/>
              </a:endParaRPr>
            </a:p>
          </p:txBody>
        </p:sp>
        <p:sp>
          <p:nvSpPr>
            <p:cNvPr id="84" name="Rounded Rectangle 83"/>
            <p:cNvSpPr/>
            <p:nvPr/>
          </p:nvSpPr>
          <p:spPr>
            <a:xfrm>
              <a:off x="3184552" y="1082857"/>
              <a:ext cx="370291" cy="285049"/>
            </a:xfrm>
            <a:prstGeom prst="roundRect">
              <a:avLst>
                <a:gd name="adj" fmla="val 0"/>
              </a:avLst>
            </a:prstGeom>
            <a:solidFill>
              <a:srgbClr val="FFFFFF"/>
            </a:solidFill>
            <a:ln w="12700" cap="flat" cmpd="sng" algn="ctr">
              <a:solidFill>
                <a:srgbClr val="1F497D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457189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4A5158"/>
                </a:solidFill>
                <a:latin typeface="Calibri"/>
                <a:cs typeface="+mn-cs"/>
              </a:endParaRPr>
            </a:p>
          </p:txBody>
        </p:sp>
        <p:sp>
          <p:nvSpPr>
            <p:cNvPr id="85" name="Oval 84"/>
            <p:cNvSpPr>
              <a:spLocks noChangeAspect="1"/>
            </p:cNvSpPr>
            <p:nvPr/>
          </p:nvSpPr>
          <p:spPr>
            <a:xfrm>
              <a:off x="3360553" y="1380593"/>
              <a:ext cx="18288" cy="18288"/>
            </a:xfrm>
            <a:prstGeom prst="ellipse">
              <a:avLst/>
            </a:prstGeom>
            <a:solidFill>
              <a:srgbClr val="FFFFFF"/>
            </a:solidFill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457189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4A5158"/>
                </a:solidFill>
                <a:latin typeface="Calibri"/>
                <a:cs typeface="+mn-cs"/>
              </a:endParaRP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2438199" y="5423808"/>
            <a:ext cx="528664" cy="376091"/>
            <a:chOff x="2509362" y="3929021"/>
            <a:chExt cx="528664" cy="376090"/>
          </a:xfrm>
        </p:grpSpPr>
        <p:sp>
          <p:nvSpPr>
            <p:cNvPr id="87" name="Rounded Rectangle 86"/>
            <p:cNvSpPr/>
            <p:nvPr/>
          </p:nvSpPr>
          <p:spPr>
            <a:xfrm>
              <a:off x="2542752" y="3929021"/>
              <a:ext cx="461884" cy="305329"/>
            </a:xfrm>
            <a:prstGeom prst="roundRect">
              <a:avLst>
                <a:gd name="adj" fmla="val 0"/>
              </a:avLst>
            </a:prstGeom>
            <a:solidFill>
              <a:srgbClr val="FFFFFF"/>
            </a:solidFill>
            <a:ln w="19050" cap="flat" cmpd="sng" algn="ctr">
              <a:solidFill>
                <a:srgbClr val="1F497D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457189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4A5158"/>
                </a:solidFill>
                <a:latin typeface="Calibri"/>
                <a:cs typeface="+mn-cs"/>
              </a:endParaRPr>
            </a:p>
          </p:txBody>
        </p:sp>
        <p:sp>
          <p:nvSpPr>
            <p:cNvPr id="88" name="Rounded Rectangle 87"/>
            <p:cNvSpPr/>
            <p:nvPr/>
          </p:nvSpPr>
          <p:spPr>
            <a:xfrm>
              <a:off x="2509362" y="4259392"/>
              <a:ext cx="528664" cy="45719"/>
            </a:xfrm>
            <a:prstGeom prst="roundRect">
              <a:avLst>
                <a:gd name="adj" fmla="val 0"/>
              </a:avLst>
            </a:prstGeom>
            <a:solidFill>
              <a:srgbClr val="1F497D"/>
            </a:soli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457189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4A5158"/>
                </a:solidFill>
                <a:latin typeface="Calibri"/>
                <a:cs typeface="+mn-cs"/>
              </a:endParaRPr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5913120" y="5414539"/>
            <a:ext cx="365760" cy="355140"/>
            <a:chOff x="4301243" y="4105177"/>
            <a:chExt cx="365760" cy="355140"/>
          </a:xfrm>
        </p:grpSpPr>
        <p:sp>
          <p:nvSpPr>
            <p:cNvPr id="90" name="Rounded Rectangle 89"/>
            <p:cNvSpPr/>
            <p:nvPr/>
          </p:nvSpPr>
          <p:spPr>
            <a:xfrm>
              <a:off x="4303485" y="4105177"/>
              <a:ext cx="329402" cy="217752"/>
            </a:xfrm>
            <a:prstGeom prst="roundRect">
              <a:avLst>
                <a:gd name="adj" fmla="val 0"/>
              </a:avLst>
            </a:prstGeom>
            <a:solidFill>
              <a:srgbClr val="FFFFFF"/>
            </a:solidFill>
            <a:ln w="19050" cap="flat" cmpd="sng" algn="ctr">
              <a:solidFill>
                <a:srgbClr val="1F497D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457189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4A5158"/>
                </a:solidFill>
                <a:latin typeface="Calibri"/>
                <a:cs typeface="+mn-cs"/>
              </a:endParaRPr>
            </a:p>
          </p:txBody>
        </p:sp>
        <p:sp>
          <p:nvSpPr>
            <p:cNvPr id="91" name="Parallelogram 90"/>
            <p:cNvSpPr/>
            <p:nvPr/>
          </p:nvSpPr>
          <p:spPr>
            <a:xfrm flipH="1">
              <a:off x="4301243" y="4341445"/>
              <a:ext cx="365760" cy="118872"/>
            </a:xfrm>
            <a:prstGeom prst="parallelogram">
              <a:avLst/>
            </a:prstGeom>
            <a:solidFill>
              <a:srgbClr val="1F497D"/>
            </a:solidFill>
            <a:ln w="12700" cap="flat" cmpd="sng" algn="ctr">
              <a:solidFill>
                <a:srgbClr val="1F497D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457189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4A5158"/>
                </a:solidFill>
                <a:latin typeface="Calibri"/>
                <a:cs typeface="+mn-cs"/>
              </a:endParaRPr>
            </a:p>
          </p:txBody>
        </p:sp>
      </p:grpSp>
      <p:sp>
        <p:nvSpPr>
          <p:cNvPr id="65" name="Text Box 3"/>
          <p:cNvSpPr txBox="1">
            <a:spLocks noChangeArrowheads="1"/>
          </p:cNvSpPr>
          <p:nvPr/>
        </p:nvSpPr>
        <p:spPr bwMode="auto">
          <a:xfrm>
            <a:off x="3034276" y="242075"/>
            <a:ext cx="746443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>
                <a:latin typeface="+mn-lt"/>
              </a:rPr>
              <a:t>Роль </a:t>
            </a:r>
            <a:r>
              <a:rPr lang="en-US" sz="4400" dirty="0">
                <a:latin typeface="+mn-lt"/>
              </a:rPr>
              <a:t>Cloud </a:t>
            </a:r>
            <a:r>
              <a:rPr lang="ru-RU" sz="4400" dirty="0">
                <a:latin typeface="+mn-lt"/>
              </a:rPr>
              <a:t>в бизнесе</a:t>
            </a:r>
            <a:endParaRPr lang="uk-UA" sz="4400" b="1" dirty="0">
              <a:latin typeface="+mn-lt"/>
              <a:cs typeface="Calibri" panose="020F0502020204030204" pitchFamily="34" charset="0"/>
            </a:endParaRPr>
          </a:p>
        </p:txBody>
      </p:sp>
      <p:pic>
        <p:nvPicPr>
          <p:cNvPr id="66" name="Picture 3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0" y="6724650"/>
            <a:ext cx="12192000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66010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eform 35"/>
          <p:cNvSpPr>
            <a:spLocks noChangeAspect="1"/>
          </p:cNvSpPr>
          <p:nvPr/>
        </p:nvSpPr>
        <p:spPr>
          <a:xfrm>
            <a:off x="349081" y="1334372"/>
            <a:ext cx="6674371" cy="3006393"/>
          </a:xfrm>
          <a:custGeom>
            <a:avLst/>
            <a:gdLst>
              <a:gd name="connsiteX0" fmla="*/ 1091830 w 3186413"/>
              <a:gd name="connsiteY0" fmla="*/ 0 h 1435283"/>
              <a:gd name="connsiteX1" fmla="*/ 1648326 w 3186413"/>
              <a:gd name="connsiteY1" fmla="*/ 368870 h 1435283"/>
              <a:gd name="connsiteX2" fmla="*/ 1655658 w 3186413"/>
              <a:gd name="connsiteY2" fmla="*/ 392490 h 1435283"/>
              <a:gd name="connsiteX3" fmla="*/ 1667240 w 3186413"/>
              <a:gd name="connsiteY3" fmla="*/ 382934 h 1435283"/>
              <a:gd name="connsiteX4" fmla="*/ 1857305 w 3186413"/>
              <a:gd name="connsiteY4" fmla="*/ 324877 h 1435283"/>
              <a:gd name="connsiteX5" fmla="*/ 2170533 w 3186413"/>
              <a:gd name="connsiteY5" fmla="*/ 532498 h 1435283"/>
              <a:gd name="connsiteX6" fmla="*/ 2173720 w 3186413"/>
              <a:gd name="connsiteY6" fmla="*/ 548280 h 1435283"/>
              <a:gd name="connsiteX7" fmla="*/ 2187386 w 3186413"/>
              <a:gd name="connsiteY7" fmla="*/ 540830 h 1435283"/>
              <a:gd name="connsiteX8" fmla="*/ 2326797 w 3186413"/>
              <a:gd name="connsiteY8" fmla="*/ 512564 h 1435283"/>
              <a:gd name="connsiteX9" fmla="*/ 2656808 w 3186413"/>
              <a:gd name="connsiteY9" fmla="*/ 732247 h 1435283"/>
              <a:gd name="connsiteX10" fmla="*/ 2662132 w 3186413"/>
              <a:gd name="connsiteY10" fmla="*/ 758732 h 1435283"/>
              <a:gd name="connsiteX11" fmla="*/ 2688847 w 3186413"/>
              <a:gd name="connsiteY11" fmla="*/ 744169 h 1435283"/>
              <a:gd name="connsiteX12" fmla="*/ 2828257 w 3186413"/>
              <a:gd name="connsiteY12" fmla="*/ 715903 h 1435283"/>
              <a:gd name="connsiteX13" fmla="*/ 3186413 w 3186413"/>
              <a:gd name="connsiteY13" fmla="*/ 1075593 h 1435283"/>
              <a:gd name="connsiteX14" fmla="*/ 2900438 w 3186413"/>
              <a:gd name="connsiteY14" fmla="*/ 1427975 h 1435283"/>
              <a:gd name="connsiteX15" fmla="*/ 2859065 w 3186413"/>
              <a:gd name="connsiteY15" fmla="*/ 1432164 h 1435283"/>
              <a:gd name="connsiteX16" fmla="*/ 2859065 w 3186413"/>
              <a:gd name="connsiteY16" fmla="*/ 1432543 h 1435283"/>
              <a:gd name="connsiteX17" fmla="*/ 2855322 w 3186413"/>
              <a:gd name="connsiteY17" fmla="*/ 1432543 h 1435283"/>
              <a:gd name="connsiteX18" fmla="*/ 2828257 w 3186413"/>
              <a:gd name="connsiteY18" fmla="*/ 1435283 h 1435283"/>
              <a:gd name="connsiteX19" fmla="*/ 2792197 w 3186413"/>
              <a:gd name="connsiteY19" fmla="*/ 1432543 h 1435283"/>
              <a:gd name="connsiteX20" fmla="*/ 427772 w 3186413"/>
              <a:gd name="connsiteY20" fmla="*/ 1432543 h 1435283"/>
              <a:gd name="connsiteX21" fmla="*/ 427772 w 3186413"/>
              <a:gd name="connsiteY21" fmla="*/ 1432534 h 1435283"/>
              <a:gd name="connsiteX22" fmla="*/ 341562 w 3186413"/>
              <a:gd name="connsiteY22" fmla="*/ 1423843 h 1435283"/>
              <a:gd name="connsiteX23" fmla="*/ 0 w 3186413"/>
              <a:gd name="connsiteY23" fmla="*/ 1004761 h 1435283"/>
              <a:gd name="connsiteX24" fmla="*/ 427773 w 3186413"/>
              <a:gd name="connsiteY24" fmla="*/ 576988 h 1435283"/>
              <a:gd name="connsiteX25" fmla="*/ 489959 w 3186413"/>
              <a:gd name="connsiteY25" fmla="*/ 583257 h 1435283"/>
              <a:gd name="connsiteX26" fmla="*/ 500142 w 3186413"/>
              <a:gd name="connsiteY26" fmla="*/ 482239 h 1435283"/>
              <a:gd name="connsiteX27" fmla="*/ 1091830 w 3186413"/>
              <a:gd name="connsiteY27" fmla="*/ 0 h 14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186413" h="1435283">
                <a:moveTo>
                  <a:pt x="1091830" y="0"/>
                </a:moveTo>
                <a:cubicBezTo>
                  <a:pt x="1341998" y="0"/>
                  <a:pt x="1556640" y="152101"/>
                  <a:pt x="1648326" y="368870"/>
                </a:cubicBezTo>
                <a:lnTo>
                  <a:pt x="1655658" y="392490"/>
                </a:lnTo>
                <a:lnTo>
                  <a:pt x="1667240" y="382934"/>
                </a:lnTo>
                <a:cubicBezTo>
                  <a:pt x="1721495" y="346280"/>
                  <a:pt x="1786900" y="324877"/>
                  <a:pt x="1857305" y="324877"/>
                </a:cubicBezTo>
                <a:cubicBezTo>
                  <a:pt x="1998113" y="324877"/>
                  <a:pt x="2118927" y="410488"/>
                  <a:pt x="2170533" y="532498"/>
                </a:cubicBezTo>
                <a:lnTo>
                  <a:pt x="2173720" y="548280"/>
                </a:lnTo>
                <a:lnTo>
                  <a:pt x="2187386" y="540830"/>
                </a:lnTo>
                <a:cubicBezTo>
                  <a:pt x="2230235" y="522629"/>
                  <a:pt x="2277346" y="512564"/>
                  <a:pt x="2326797" y="512564"/>
                </a:cubicBezTo>
                <a:cubicBezTo>
                  <a:pt x="2475150" y="512564"/>
                  <a:pt x="2602436" y="603148"/>
                  <a:pt x="2656808" y="732247"/>
                </a:cubicBezTo>
                <a:lnTo>
                  <a:pt x="2662132" y="758732"/>
                </a:lnTo>
                <a:lnTo>
                  <a:pt x="2688847" y="744169"/>
                </a:lnTo>
                <a:cubicBezTo>
                  <a:pt x="2731696" y="725968"/>
                  <a:pt x="2778806" y="715903"/>
                  <a:pt x="2828257" y="715903"/>
                </a:cubicBezTo>
                <a:cubicBezTo>
                  <a:pt x="3026061" y="715903"/>
                  <a:pt x="3186413" y="876942"/>
                  <a:pt x="3186413" y="1075593"/>
                </a:cubicBezTo>
                <a:cubicBezTo>
                  <a:pt x="3186413" y="1249413"/>
                  <a:pt x="3063644" y="1394436"/>
                  <a:pt x="2900438" y="1427975"/>
                </a:cubicBezTo>
                <a:lnTo>
                  <a:pt x="2859065" y="1432164"/>
                </a:lnTo>
                <a:lnTo>
                  <a:pt x="2859065" y="1432543"/>
                </a:lnTo>
                <a:lnTo>
                  <a:pt x="2855322" y="1432543"/>
                </a:lnTo>
                <a:lnTo>
                  <a:pt x="2828257" y="1435283"/>
                </a:lnTo>
                <a:lnTo>
                  <a:pt x="2792197" y="1432543"/>
                </a:lnTo>
                <a:lnTo>
                  <a:pt x="427772" y="1432543"/>
                </a:lnTo>
                <a:lnTo>
                  <a:pt x="427772" y="1432534"/>
                </a:lnTo>
                <a:lnTo>
                  <a:pt x="341562" y="1423843"/>
                </a:lnTo>
                <a:cubicBezTo>
                  <a:pt x="146632" y="1383955"/>
                  <a:pt x="0" y="1211482"/>
                  <a:pt x="0" y="1004761"/>
                </a:cubicBezTo>
                <a:cubicBezTo>
                  <a:pt x="0" y="768508"/>
                  <a:pt x="191520" y="576988"/>
                  <a:pt x="427773" y="576988"/>
                </a:cubicBezTo>
                <a:lnTo>
                  <a:pt x="489959" y="583257"/>
                </a:lnTo>
                <a:lnTo>
                  <a:pt x="500142" y="482239"/>
                </a:lnTo>
                <a:cubicBezTo>
                  <a:pt x="556459" y="207026"/>
                  <a:pt x="799968" y="0"/>
                  <a:pt x="109183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rtlCol="0" anchor="ctr">
            <a:noAutofit/>
          </a:bodyPr>
          <a:lstStyle/>
          <a:p>
            <a:pPr algn="ctr" defTabSz="609585" fontAlgn="auto">
              <a:spcBef>
                <a:spcPts val="0"/>
              </a:spcBef>
              <a:spcAft>
                <a:spcPts val="0"/>
              </a:spcAft>
            </a:pPr>
            <a:endParaRPr lang="en-US" sz="1867">
              <a:solidFill>
                <a:srgbClr val="4A5158"/>
              </a:solidFill>
              <a:latin typeface="Calibri"/>
            </a:endParaRPr>
          </a:p>
        </p:txBody>
      </p:sp>
      <p:sp>
        <p:nvSpPr>
          <p:cNvPr id="33" name="Freeform 20"/>
          <p:cNvSpPr>
            <a:spLocks/>
          </p:cNvSpPr>
          <p:nvPr/>
        </p:nvSpPr>
        <p:spPr bwMode="auto">
          <a:xfrm>
            <a:off x="8000129" y="1957069"/>
            <a:ext cx="3898360" cy="3842831"/>
          </a:xfrm>
          <a:prstGeom prst="rect">
            <a:avLst/>
          </a:prstGeom>
          <a:solidFill>
            <a:srgbClr val="174674"/>
          </a:solidFill>
          <a:ln w="3175" algn="ctr">
            <a:noFill/>
            <a:round/>
            <a:headEnd/>
            <a:tailEnd/>
          </a:ln>
        </p:spPr>
        <p:txBody>
          <a:bodyPr lIns="240000" tIns="240000" rIns="240000" bIns="240000" anchor="ctr"/>
          <a:lstStyle/>
          <a:p>
            <a:pPr algn="ctr" defTabSz="121914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33" dirty="0">
              <a:solidFill>
                <a:srgbClr val="FFFFFF"/>
              </a:solidFill>
              <a:latin typeface="Calibri"/>
              <a:cs typeface="+mn-cs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1145023" y="3409848"/>
            <a:ext cx="4404756" cy="3448152"/>
            <a:chOff x="858766" y="1853250"/>
            <a:chExt cx="3303567" cy="3047800"/>
          </a:xfrm>
        </p:grpSpPr>
        <p:sp>
          <p:nvSpPr>
            <p:cNvPr id="17" name="Trapezoid 16"/>
            <p:cNvSpPr/>
            <p:nvPr/>
          </p:nvSpPr>
          <p:spPr>
            <a:xfrm>
              <a:off x="894687" y="1853250"/>
              <a:ext cx="3248086" cy="3047800"/>
            </a:xfrm>
            <a:prstGeom prst="trapezoid">
              <a:avLst>
                <a:gd name="adj" fmla="val 36825"/>
              </a:avLst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0">
                  <a:schemeClr val="bg1">
                    <a:lumMod val="85000"/>
                  </a:schemeClr>
                </a:gs>
                <a:gs pos="57000">
                  <a:schemeClr val="bg1"/>
                </a:gs>
              </a:gsLst>
              <a:lin ang="16200000" scaled="1"/>
              <a:tileRect/>
            </a:gradFill>
            <a:ln w="38100">
              <a:solidFill>
                <a:srgbClr val="37609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609585" fontAlgn="auto">
                <a:spcBef>
                  <a:spcPts val="0"/>
                </a:spcBef>
                <a:spcAft>
                  <a:spcPts val="0"/>
                </a:spcAft>
              </a:pPr>
              <a:endParaRPr lang="en-US" sz="1867">
                <a:solidFill>
                  <a:srgbClr val="4A5158"/>
                </a:solidFill>
                <a:latin typeface="Calibri"/>
              </a:endParaRPr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1697480" y="1853250"/>
              <a:ext cx="1609068" cy="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858766" y="4901050"/>
              <a:ext cx="3303567" cy="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2" name="Picture 3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2673" y="2632276"/>
            <a:ext cx="438912" cy="4389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88004" y="3697422"/>
            <a:ext cx="438912" cy="43236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8817" y="3690869"/>
            <a:ext cx="438912" cy="438912"/>
          </a:xfrm>
          <a:prstGeom prst="roundRect">
            <a:avLst>
              <a:gd name="adj" fmla="val 23612"/>
            </a:avLst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3307" y="5945277"/>
            <a:ext cx="438912" cy="43891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48945" y="4844392"/>
            <a:ext cx="438912" cy="43891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0203" y="4253901"/>
            <a:ext cx="438912" cy="438912"/>
          </a:xfrm>
          <a:prstGeom prst="round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 cstate="screen">
            <a:alphaModFix amt="35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4581" y="4253901"/>
            <a:ext cx="438912" cy="438912"/>
          </a:xfrm>
          <a:prstGeom prst="roundRect">
            <a:avLst>
              <a:gd name="adj" fmla="val 22073"/>
            </a:avLst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0" cstate="screen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1923" y="5407424"/>
            <a:ext cx="438912" cy="438912"/>
          </a:xfrm>
          <a:prstGeom prst="roundRect">
            <a:avLst>
              <a:gd name="adj" fmla="val 22073"/>
            </a:avLst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1" cstate="screen">
            <a:alphaModFix amt="35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6265" y="4844392"/>
            <a:ext cx="438912" cy="438912"/>
          </a:xfrm>
          <a:prstGeom prst="roundRect">
            <a:avLst>
              <a:gd name="adj" fmla="val 22073"/>
            </a:avLst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2" cstate="screen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6809" y="2600196"/>
            <a:ext cx="438912" cy="438912"/>
          </a:xfrm>
          <a:prstGeom prst="roundRect">
            <a:avLst>
              <a:gd name="adj" fmla="val 22073"/>
            </a:avLst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3" cstate="screen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9819" y="5945277"/>
            <a:ext cx="438912" cy="438912"/>
          </a:xfrm>
          <a:prstGeom prst="roundRect">
            <a:avLst>
              <a:gd name="adj" fmla="val 22073"/>
            </a:avLst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4" cstate="screen">
            <a:alphaModFix amt="35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7605" y="3150639"/>
            <a:ext cx="438912" cy="438912"/>
          </a:xfrm>
          <a:prstGeom prst="roundRect">
            <a:avLst>
              <a:gd name="adj" fmla="val 22073"/>
            </a:avLst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5" cstate="screen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7807" y="5405047"/>
            <a:ext cx="438912" cy="438912"/>
          </a:xfrm>
          <a:prstGeom prst="roundRect">
            <a:avLst>
              <a:gd name="adj" fmla="val 22073"/>
            </a:avLst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6" cstate="screen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3213" y="3163628"/>
            <a:ext cx="438912" cy="438912"/>
          </a:xfrm>
          <a:prstGeom prst="roundRect">
            <a:avLst>
              <a:gd name="adj" fmla="val 22073"/>
            </a:avLst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7" cstate="screen">
            <a:alphaModFix amt="35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4465" y="5405047"/>
            <a:ext cx="438912" cy="438912"/>
          </a:xfrm>
          <a:prstGeom prst="roundRect">
            <a:avLst>
              <a:gd name="adj" fmla="val 22073"/>
            </a:avLst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8" cstate="screen">
            <a:alphaModFix amt="35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8655" y="5945277"/>
            <a:ext cx="438912" cy="438912"/>
          </a:xfrm>
          <a:prstGeom prst="roundRect">
            <a:avLst>
              <a:gd name="adj" fmla="val 22073"/>
            </a:avLst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9" cstate="screen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0745" y="4842015"/>
            <a:ext cx="438912" cy="438912"/>
          </a:xfrm>
          <a:prstGeom prst="roundRect">
            <a:avLst>
              <a:gd name="adj" fmla="val 22073"/>
            </a:avLst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20" cstate="screen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1741" y="3127837"/>
            <a:ext cx="438912" cy="438912"/>
          </a:xfrm>
          <a:prstGeom prst="roundRect">
            <a:avLst>
              <a:gd name="adj" fmla="val 22073"/>
            </a:avLst>
          </a:prstGeom>
        </p:spPr>
      </p:pic>
      <p:sp>
        <p:nvSpPr>
          <p:cNvPr id="54" name="TextBox 53"/>
          <p:cNvSpPr txBox="1"/>
          <p:nvPr/>
        </p:nvSpPr>
        <p:spPr>
          <a:xfrm>
            <a:off x="8415407" y="2190585"/>
            <a:ext cx="3067804" cy="3375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 fontAlgn="auto">
              <a:spcBef>
                <a:spcPts val="0"/>
              </a:spcBef>
              <a:spcAft>
                <a:spcPts val="0"/>
              </a:spcAft>
            </a:pPr>
            <a:r>
              <a:rPr lang="ru-RU" sz="2667" dirty="0">
                <a:solidFill>
                  <a:srgbClr val="FFFFFF"/>
                </a:solidFill>
                <a:latin typeface="+mj-lt"/>
                <a:ea typeface="Arial" charset="0"/>
              </a:rPr>
              <a:t>Критичные для бизнеса приложения конкурируют за сетевые ресурсы с персональными приложениями сотрудников</a:t>
            </a:r>
            <a:endParaRPr lang="en-US" sz="2667" dirty="0">
              <a:solidFill>
                <a:srgbClr val="FFFFFF"/>
              </a:solidFill>
              <a:latin typeface="+mj-lt"/>
              <a:ea typeface="Arial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9236" y="5950967"/>
            <a:ext cx="438912" cy="4389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411" y="127415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ru-RU" sz="4400" dirty="0">
                <a:solidFill>
                  <a:schemeClr val="tx1"/>
                </a:solidFill>
                <a:latin typeface="+mj-lt"/>
              </a:rPr>
              <a:t>Борьба за ресурсы</a:t>
            </a:r>
            <a:endParaRPr lang="en-US" sz="44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45" name="Picture 3"/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0" y="6724650"/>
            <a:ext cx="12192000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9741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5"/>
          <p:cNvSpPr txBox="1">
            <a:spLocks noGrp="1"/>
          </p:cNvSpPr>
          <p:nvPr>
            <p:ph type="title"/>
          </p:nvPr>
        </p:nvSpPr>
        <p:spPr>
          <a:xfrm>
            <a:off x="1242157" y="2436109"/>
            <a:ext cx="4455729" cy="99417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>
            <a:noAutofit/>
          </a:bodyPr>
          <a:lstStyle/>
          <a:p>
            <a:r>
              <a:rPr lang="ru-RU" dirty="0" smtClean="0"/>
              <a:t>Продуктовый портфель</a:t>
            </a:r>
            <a:endParaRPr dirty="0"/>
          </a:p>
        </p:txBody>
      </p:sp>
      <p:sp>
        <p:nvSpPr>
          <p:cNvPr id="229" name="Google Shape;229;p25"/>
          <p:cNvSpPr txBox="1">
            <a:spLocks noGrp="1"/>
          </p:cNvSpPr>
          <p:nvPr>
            <p:ph type="body" idx="1"/>
          </p:nvPr>
        </p:nvSpPr>
        <p:spPr>
          <a:xfrm>
            <a:off x="2147889" y="3592573"/>
            <a:ext cx="4455729" cy="46507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en-US" dirty="0">
                <a:solidFill>
                  <a:schemeClr val="tx1"/>
                </a:solidFill>
              </a:rPr>
              <a:t>Smartly Engineered | Trusted Experience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230" name="Google Shape;230;p25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27497" r="33964"/>
          <a:stretch/>
        </p:blipFill>
        <p:spPr>
          <a:xfrm>
            <a:off x="6960096" y="847398"/>
            <a:ext cx="3539728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729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05" y="1497266"/>
            <a:ext cx="12200179" cy="541894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941137" y="1818107"/>
            <a:ext cx="10331115" cy="2245895"/>
          </a:xfrm>
          <a:prstGeom prst="rect">
            <a:avLst/>
          </a:prstGeom>
          <a:solidFill>
            <a:srgbClr val="4FB4BE">
              <a:alpha val="8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 fontAlgn="auto">
              <a:spcBef>
                <a:spcPts val="0"/>
              </a:spcBef>
              <a:spcAft>
                <a:spcPts val="0"/>
              </a:spcAft>
            </a:pPr>
            <a:endParaRPr lang="en-US" sz="1867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75024" y="2029771"/>
            <a:ext cx="6091305" cy="1815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 fontAlgn="auto">
              <a:spcBef>
                <a:spcPts val="0"/>
              </a:spcBef>
              <a:spcAft>
                <a:spcPts val="0"/>
              </a:spcAft>
            </a:pPr>
            <a:r>
              <a:rPr lang="ru-RU" sz="3733" dirty="0">
                <a:solidFill>
                  <a:srgbClr val="FFFFFF"/>
                </a:solidFill>
                <a:ea typeface="Arial" charset="0"/>
              </a:rPr>
              <a:t>В среднем в компании работают </a:t>
            </a:r>
            <a:r>
              <a:rPr lang="en-US" sz="3733" dirty="0">
                <a:solidFill>
                  <a:srgbClr val="FFFFFF"/>
                </a:solidFill>
                <a:ea typeface="Arial" charset="0"/>
              </a:rPr>
              <a:t>1200</a:t>
            </a:r>
            <a:r>
              <a:rPr lang="ru-RU" sz="3733" dirty="0">
                <a:solidFill>
                  <a:srgbClr val="FFFFFF"/>
                </a:solidFill>
                <a:ea typeface="Arial" charset="0"/>
              </a:rPr>
              <a:t> приложений</a:t>
            </a:r>
            <a:endParaRPr lang="en-US" sz="3733" dirty="0">
              <a:solidFill>
                <a:srgbClr val="FFFFFF"/>
              </a:solidFill>
              <a:ea typeface="Arial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941137" y="4163977"/>
            <a:ext cx="10331115" cy="2245895"/>
          </a:xfrm>
          <a:prstGeom prst="rect">
            <a:avLst/>
          </a:prstGeom>
          <a:solidFill>
            <a:srgbClr val="7EAC49">
              <a:alpha val="8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 fontAlgn="auto">
              <a:spcBef>
                <a:spcPts val="0"/>
              </a:spcBef>
              <a:spcAft>
                <a:spcPts val="0"/>
              </a:spcAft>
            </a:pPr>
            <a:endParaRPr lang="en-US" sz="1867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39630" y="4665564"/>
            <a:ext cx="5763599" cy="1241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09585" fontAlgn="auto">
              <a:spcBef>
                <a:spcPts val="0"/>
              </a:spcBef>
              <a:spcAft>
                <a:spcPts val="0"/>
              </a:spcAft>
            </a:pPr>
            <a:r>
              <a:rPr lang="ru-RU" sz="3733" dirty="0">
                <a:solidFill>
                  <a:srgbClr val="FFFFFF"/>
                </a:solidFill>
                <a:ea typeface="Arial" charset="0"/>
              </a:rPr>
              <a:t>Только</a:t>
            </a:r>
            <a:r>
              <a:rPr lang="en-US" sz="3733" dirty="0">
                <a:solidFill>
                  <a:srgbClr val="FFFFFF"/>
                </a:solidFill>
                <a:ea typeface="Arial" charset="0"/>
              </a:rPr>
              <a:t> 30-40 </a:t>
            </a:r>
          </a:p>
          <a:p>
            <a:pPr algn="ctr" defTabSz="609585" fontAlgn="auto">
              <a:spcBef>
                <a:spcPts val="0"/>
              </a:spcBef>
              <a:spcAft>
                <a:spcPts val="0"/>
              </a:spcAft>
            </a:pPr>
            <a:r>
              <a:rPr lang="en-US" sz="3733" dirty="0">
                <a:solidFill>
                  <a:srgbClr val="FFFFFF"/>
                </a:solidFill>
                <a:ea typeface="Arial" charset="0"/>
              </a:rPr>
              <a:t>c</a:t>
            </a:r>
            <a:r>
              <a:rPr lang="ru-RU" sz="3733" dirty="0">
                <a:solidFill>
                  <a:srgbClr val="FFFFFF"/>
                </a:solidFill>
                <a:ea typeface="Arial" charset="0"/>
              </a:rPr>
              <a:t>анкционированы </a:t>
            </a:r>
            <a:r>
              <a:rPr lang="en-US" sz="3733" dirty="0">
                <a:solidFill>
                  <a:srgbClr val="FFFFFF"/>
                </a:solidFill>
                <a:ea typeface="Arial" charset="0"/>
              </a:rPr>
              <a:t>IT</a:t>
            </a:r>
          </a:p>
        </p:txBody>
      </p:sp>
      <p:sp>
        <p:nvSpPr>
          <p:cNvPr id="17" name="Oval 16"/>
          <p:cNvSpPr/>
          <p:nvPr/>
        </p:nvSpPr>
        <p:spPr>
          <a:xfrm>
            <a:off x="8791077" y="3297441"/>
            <a:ext cx="1633097" cy="1633097"/>
          </a:xfrm>
          <a:prstGeom prst="ellipse">
            <a:avLst/>
          </a:prstGeom>
          <a:solidFill>
            <a:schemeClr val="bg1">
              <a:lumMod val="85000"/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 fontAlgn="auto">
              <a:spcBef>
                <a:spcPts val="0"/>
              </a:spcBef>
              <a:spcAft>
                <a:spcPts val="0"/>
              </a:spcAft>
            </a:pPr>
            <a:endParaRPr lang="en-US" sz="1867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791077" y="3612786"/>
            <a:ext cx="1633097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 fontAlgn="auto">
              <a:spcBef>
                <a:spcPts val="0"/>
              </a:spcBef>
              <a:spcAft>
                <a:spcPts val="0"/>
              </a:spcAft>
            </a:pPr>
            <a:r>
              <a:rPr lang="en-US" sz="5333" dirty="0">
                <a:solidFill>
                  <a:srgbClr val="FFFFFF"/>
                </a:solidFill>
                <a:ea typeface="Arial" charset="0"/>
              </a:rPr>
              <a:t>VS.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426445" y="1980487"/>
            <a:ext cx="2399273" cy="1282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 fontAlgn="auto">
              <a:spcBef>
                <a:spcPts val="0"/>
              </a:spcBef>
              <a:spcAft>
                <a:spcPts val="0"/>
              </a:spcAft>
            </a:pPr>
            <a:r>
              <a:rPr lang="en-US" sz="5333" dirty="0">
                <a:solidFill>
                  <a:srgbClr val="FFFFFF"/>
                </a:solidFill>
                <a:ea typeface="Arial" charset="0"/>
              </a:rPr>
              <a:t>98%</a:t>
            </a:r>
          </a:p>
          <a:p>
            <a:pPr algn="ctr" defTabSz="609585" fontAlgn="auto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solidFill>
                  <a:srgbClr val="FFFFFF"/>
                </a:solidFill>
                <a:ea typeface="Arial" charset="0"/>
              </a:rPr>
              <a:t>Персональные</a:t>
            </a:r>
            <a:endParaRPr lang="en-US" sz="2400" dirty="0">
              <a:solidFill>
                <a:srgbClr val="FFFFFF"/>
              </a:solidFill>
              <a:ea typeface="Arial" charset="0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7700211" y="2079758"/>
            <a:ext cx="0" cy="184666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10905" y="4357738"/>
            <a:ext cx="0" cy="184666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8372534" y="4825885"/>
            <a:ext cx="23992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 fontAlgn="auto">
              <a:spcBef>
                <a:spcPts val="0"/>
              </a:spcBef>
              <a:spcAft>
                <a:spcPts val="0"/>
              </a:spcAft>
            </a:pPr>
            <a:r>
              <a:rPr lang="en-US" sz="5333" dirty="0">
                <a:solidFill>
                  <a:srgbClr val="FFFFFF"/>
                </a:solidFill>
                <a:ea typeface="Arial" charset="0"/>
              </a:rPr>
              <a:t>2%</a:t>
            </a:r>
          </a:p>
          <a:p>
            <a:pPr algn="ctr" defTabSz="609585" fontAlgn="auto">
              <a:spcBef>
                <a:spcPts val="0"/>
              </a:spcBef>
              <a:spcAft>
                <a:spcPts val="0"/>
              </a:spcAft>
            </a:pPr>
            <a:r>
              <a:rPr lang="ru-RU" sz="2667" dirty="0">
                <a:solidFill>
                  <a:srgbClr val="FFFFFF"/>
                </a:solidFill>
                <a:ea typeface="Arial" charset="0"/>
              </a:rPr>
              <a:t>Бизнес</a:t>
            </a:r>
            <a:endParaRPr lang="en-US" sz="2667" dirty="0">
              <a:solidFill>
                <a:srgbClr val="FFFFFF"/>
              </a:solidFill>
              <a:ea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latin typeface="+mn-lt"/>
              </a:rPr>
              <a:t>Рост персональных приложений</a:t>
            </a:r>
            <a:endParaRPr lang="en-US" sz="4400" dirty="0">
              <a:latin typeface="+mn-lt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784" y="6766169"/>
            <a:ext cx="12192000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2775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4130" y="194629"/>
            <a:ext cx="9323070" cy="1143000"/>
          </a:xfrm>
        </p:spPr>
        <p:txBody>
          <a:bodyPr>
            <a:normAutofit/>
          </a:bodyPr>
          <a:lstStyle/>
          <a:p>
            <a:r>
              <a:rPr lang="ru-RU" sz="4400" dirty="0" smtClean="0">
                <a:latin typeface="+mn-lt"/>
              </a:rPr>
              <a:t>Способы решения проблемы</a:t>
            </a:r>
            <a:endParaRPr lang="en-US" sz="44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8352" y="1566747"/>
            <a:ext cx="10972800" cy="4525963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/>
              <a:t>Traffic policing</a:t>
            </a:r>
          </a:p>
          <a:p>
            <a:r>
              <a:rPr lang="en-US" dirty="0" smtClean="0"/>
              <a:t>Traffic shaping</a:t>
            </a:r>
          </a:p>
          <a:p>
            <a:r>
              <a:rPr lang="en-US" dirty="0" smtClean="0"/>
              <a:t>Traffic acceleration</a:t>
            </a:r>
          </a:p>
          <a:p>
            <a:r>
              <a:rPr lang="en-US" dirty="0"/>
              <a:t>Traffic </a:t>
            </a:r>
            <a:r>
              <a:rPr lang="en-US" dirty="0" smtClean="0"/>
              <a:t>caching/compression</a:t>
            </a:r>
            <a:endParaRPr lang="en-US" dirty="0"/>
          </a:p>
          <a:p>
            <a:r>
              <a:rPr lang="en-US" dirty="0" smtClean="0"/>
              <a:t>Applications prioritization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5996"/>
            <a:ext cx="4083158" cy="5482004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5201" y="6724650"/>
            <a:ext cx="12192000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2039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9288931" y="2636839"/>
            <a:ext cx="2897868" cy="2970141"/>
          </a:xfrm>
          <a:prstGeom prst="rect">
            <a:avLst/>
          </a:prstGeom>
          <a:solidFill>
            <a:srgbClr val="7EAC49">
              <a:alpha val="9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9788C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352676" y="2636839"/>
            <a:ext cx="2872043" cy="2970141"/>
          </a:xfrm>
          <a:prstGeom prst="rect">
            <a:avLst/>
          </a:prstGeom>
          <a:solidFill>
            <a:srgbClr val="D59629">
              <a:alpha val="9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9788C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215425" y="2636839"/>
            <a:ext cx="3056805" cy="2970141"/>
          </a:xfrm>
          <a:prstGeom prst="rect">
            <a:avLst/>
          </a:prstGeom>
          <a:solidFill>
            <a:srgbClr val="3C77AE">
              <a:alpha val="9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9788C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2636839"/>
            <a:ext cx="3140391" cy="2970141"/>
          </a:xfrm>
          <a:prstGeom prst="rect">
            <a:avLst/>
          </a:prstGeom>
          <a:solidFill>
            <a:srgbClr val="50B4BD">
              <a:alpha val="9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9788C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2119" y="67045"/>
            <a:ext cx="10972800" cy="1329807"/>
          </a:xfrm>
        </p:spPr>
        <p:txBody>
          <a:bodyPr>
            <a:normAutofit/>
          </a:bodyPr>
          <a:lstStyle/>
          <a:p>
            <a:pPr algn="ctr"/>
            <a:r>
              <a:rPr lang="en-CA" sz="4800" dirty="0" smtClean="0">
                <a:solidFill>
                  <a:schemeClr val="tx1"/>
                </a:solidFill>
                <a:latin typeface="+mn-lt"/>
              </a:rPr>
              <a:t>Exinda</a:t>
            </a:r>
            <a:endParaRPr lang="en-CA" sz="4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7573" y="3645176"/>
            <a:ext cx="284519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ea typeface="Arial" charset="0"/>
              </a:rPr>
              <a:t>н</a:t>
            </a:r>
            <a:r>
              <a:rPr lang="ru-RU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а рынке унифицированных решений решений по </a:t>
            </a:r>
            <a:r>
              <a:rPr lang="en-US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WAN </a:t>
            </a:r>
            <a:r>
              <a:rPr lang="ru-RU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оптимизации</a:t>
            </a:r>
            <a:r>
              <a:rPr lang="en-US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Helvetica Neue Bold Condensed" charset="0"/>
              </a:rPr>
              <a:t>.</a:t>
            </a:r>
            <a:endParaRPr lang="en-US" dirty="0">
              <a:solidFill>
                <a:schemeClr val="bg1"/>
              </a:solidFill>
              <a:latin typeface="Arial" charset="0"/>
              <a:ea typeface="Arial" charset="0"/>
              <a:cs typeface="Arial" charset="0"/>
              <a:sym typeface="Helvetica Neue Bold Condensed" charset="0"/>
            </a:endParaRP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74899" y="3753807"/>
            <a:ext cx="27936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ea typeface="Arial" charset="0"/>
              </a:rPr>
              <a:t>п</a:t>
            </a:r>
            <a:r>
              <a:rPr lang="ru-RU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озиционирует </a:t>
            </a:r>
            <a:r>
              <a:rPr lang="en-US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Exinda </a:t>
            </a:r>
            <a:r>
              <a:rPr lang="ru-RU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как визионер</a:t>
            </a:r>
            <a:r>
              <a:rPr lang="ru-RU" dirty="0">
                <a:solidFill>
                  <a:schemeClr val="bg1"/>
                </a:solidFill>
                <a:ea typeface="Arial" charset="0"/>
              </a:rPr>
              <a:t>а</a:t>
            </a:r>
            <a:r>
              <a:rPr lang="ru-RU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на </a:t>
            </a:r>
            <a:r>
              <a:rPr lang="en-US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“</a:t>
            </a:r>
            <a:r>
              <a:rPr lang="ru-RU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магическом квадранте </a:t>
            </a:r>
            <a:r>
              <a:rPr lang="en-US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Gartner”  </a:t>
            </a:r>
            <a:endParaRPr lang="en-US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1526" y="3705700"/>
            <a:ext cx="28451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ea typeface="Arial" charset="0"/>
              </a:rPr>
              <a:t>н</a:t>
            </a:r>
            <a:r>
              <a:rPr lang="ru-RU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овых клиентов в</a:t>
            </a:r>
            <a:r>
              <a:rPr lang="en-US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2018.  </a:t>
            </a:r>
            <a:r>
              <a:rPr lang="en-US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&gt;50% </a:t>
            </a:r>
            <a:r>
              <a:rPr lang="ru-RU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выручки на новых рынках</a:t>
            </a:r>
            <a:endParaRPr lang="en-US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439643" y="3740698"/>
            <a:ext cx="27764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ea typeface="Arial" charset="0"/>
              </a:rPr>
              <a:t>в</a:t>
            </a:r>
            <a:r>
              <a:rPr lang="ru-RU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сех продаж являются переходами с конкурентов </a:t>
            </a:r>
            <a:r>
              <a:rPr lang="en-US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Symantec Blue coat</a:t>
            </a:r>
            <a:r>
              <a:rPr lang="en-US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, Cisco </a:t>
            </a:r>
            <a:r>
              <a:rPr lang="ru-RU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и др</a:t>
            </a:r>
            <a:r>
              <a:rPr lang="en-US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.</a:t>
            </a:r>
            <a:endParaRPr lang="en-US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0184" y="2871088"/>
            <a:ext cx="1641789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333" b="1" dirty="0" smtClean="0">
                <a:solidFill>
                  <a:schemeClr val="bg1"/>
                </a:solidFill>
                <a:ea typeface="Arial" charset="0"/>
              </a:rPr>
              <a:t>№1</a:t>
            </a:r>
            <a:endParaRPr lang="en-US" sz="5333" b="1" dirty="0">
              <a:solidFill>
                <a:schemeClr val="bg1"/>
              </a:solidFill>
              <a:ea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430874" y="2844699"/>
            <a:ext cx="2724853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33" b="1" dirty="0">
                <a:solidFill>
                  <a:schemeClr val="bg1"/>
                </a:solidFill>
                <a:ea typeface="Arial" charset="0"/>
              </a:rPr>
              <a:t>25%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66848" y="2868449"/>
            <a:ext cx="2271563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33" b="1" dirty="0" smtClean="0">
                <a:solidFill>
                  <a:schemeClr val="bg1"/>
                </a:solidFill>
                <a:ea typeface="Arial" charset="0"/>
              </a:rPr>
              <a:t>550+</a:t>
            </a:r>
            <a:endParaRPr lang="en-US" sz="5333" b="1" dirty="0">
              <a:solidFill>
                <a:srgbClr val="FF0000"/>
              </a:solidFill>
              <a:ea typeface="Arial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74899" y="2868449"/>
            <a:ext cx="3223407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33" b="1" dirty="0">
                <a:solidFill>
                  <a:schemeClr val="bg1"/>
                </a:solidFill>
                <a:ea typeface="Arial" charset="0"/>
              </a:rPr>
              <a:t>Gartner</a:t>
            </a:r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5201" y="6724650"/>
            <a:ext cx="12192000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79727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" y="2105309"/>
            <a:ext cx="3050991" cy="1271395"/>
          </a:xfrm>
          <a:prstGeom prst="rect">
            <a:avLst/>
          </a:prstGeom>
          <a:solidFill>
            <a:srgbClr val="4FB4BE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Анализ сети</a:t>
            </a:r>
            <a:endParaRPr lang="en-US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39035" y="2105309"/>
            <a:ext cx="3050991" cy="127139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28" tIns="45719" rIns="91428" bIns="45719"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charset="0"/>
                <a:ea typeface="Arial" charset="0"/>
                <a:cs typeface="Arial" charset="0"/>
              </a:rPr>
              <a:t>Управление полосой пропускания</a:t>
            </a:r>
            <a:endParaRPr lang="en-US" dirty="0">
              <a:solidFill>
                <a:prstClr val="white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89934" y="2105309"/>
            <a:ext cx="3050991" cy="127139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28" tIns="45719" rIns="91428" bIns="45719"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charset="0"/>
                <a:ea typeface="Arial" charset="0"/>
                <a:cs typeface="Arial" charset="0"/>
              </a:rPr>
              <a:t>Рекомендации</a:t>
            </a:r>
            <a:endParaRPr lang="en-US" dirty="0">
              <a:solidFill>
                <a:prstClr val="white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1017" y="2105309"/>
            <a:ext cx="3050991" cy="127139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28" tIns="45719" rIns="91428" bIns="45719"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Arial" charset="0"/>
                <a:ea typeface="Arial" charset="0"/>
                <a:cs typeface="Arial" charset="0"/>
              </a:rPr>
              <a:t>Исчерпывающая отчетность</a:t>
            </a:r>
            <a:endParaRPr lang="en-US" dirty="0">
              <a:solidFill>
                <a:prstClr val="white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06576" y="3609264"/>
            <a:ext cx="10502073" cy="1754324"/>
          </a:xfrm>
          <a:prstGeom prst="rect">
            <a:avLst/>
          </a:prstGeom>
        </p:spPr>
        <p:txBody>
          <a:bodyPr wrap="square" lIns="91428" tIns="45719" rIns="91428" bIns="45719">
            <a:spAutoFit/>
          </a:bodyPr>
          <a:lstStyle/>
          <a:p>
            <a:pPr marL="457119" indent="-457119">
              <a:buFont typeface="Arial"/>
              <a:buChar char="•"/>
            </a:pPr>
            <a:r>
              <a:rPr lang="ru-RU" dirty="0" smtClean="0">
                <a:solidFill>
                  <a:prstClr val="black">
                    <a:lumMod val="65000"/>
                    <a:lumOff val="35000"/>
                  </a:prstClr>
                </a:solidFill>
                <a:ea typeface="Arial" charset="0"/>
              </a:rPr>
              <a:t>Какие</a:t>
            </a:r>
            <a:r>
              <a:rPr lang="en-US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dirty="0" smtClean="0">
                <a:solidFill>
                  <a:srgbClr val="4FB4BE"/>
                </a:solidFill>
                <a:latin typeface="Arial" charset="0"/>
                <a:ea typeface="Arial" charset="0"/>
                <a:cs typeface="Arial" charset="0"/>
              </a:rPr>
              <a:t>пользователи </a:t>
            </a:r>
            <a:r>
              <a:rPr lang="ru-RU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charset="0"/>
                <a:ea typeface="Arial" charset="0"/>
                <a:cs typeface="Arial" charset="0"/>
              </a:rPr>
              <a:t>пользуются сетевыми ресурсами</a:t>
            </a:r>
            <a:r>
              <a:rPr lang="en-US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charset="0"/>
                <a:ea typeface="Arial" charset="0"/>
                <a:cs typeface="Arial" charset="0"/>
              </a:rPr>
              <a:t>?</a:t>
            </a:r>
            <a:endParaRPr lang="ru-RU" dirty="0" smtClean="0">
              <a:solidFill>
                <a:prstClr val="black">
                  <a:lumMod val="65000"/>
                  <a:lumOff val="35000"/>
                </a:prstClr>
              </a:solidFill>
              <a:latin typeface="Arial" charset="0"/>
              <a:ea typeface="Arial" charset="0"/>
              <a:cs typeface="Arial" charset="0"/>
            </a:endParaRPr>
          </a:p>
          <a:p>
            <a:pPr marL="457119" indent="-457119">
              <a:buFont typeface="Arial"/>
              <a:buChar char="•"/>
            </a:pPr>
            <a:r>
              <a:rPr lang="ru-RU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charset="0"/>
                <a:ea typeface="Arial" charset="0"/>
                <a:cs typeface="Arial" charset="0"/>
              </a:rPr>
              <a:t>Какие ресурсы они потребляют</a:t>
            </a:r>
            <a:r>
              <a:rPr lang="en-US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charset="0"/>
                <a:ea typeface="Arial" charset="0"/>
                <a:cs typeface="Arial" charset="0"/>
              </a:rPr>
              <a:t>?</a:t>
            </a:r>
            <a:endParaRPr lang="en-US" dirty="0">
              <a:solidFill>
                <a:prstClr val="black">
                  <a:lumMod val="65000"/>
                  <a:lumOff val="35000"/>
                </a:prstClr>
              </a:solidFill>
              <a:latin typeface="Arial" charset="0"/>
              <a:ea typeface="Arial" charset="0"/>
              <a:cs typeface="Arial" charset="0"/>
            </a:endParaRPr>
          </a:p>
          <a:p>
            <a:pPr marL="457119" indent="-457119">
              <a:buFont typeface="Arial"/>
              <a:buChar char="•"/>
            </a:pPr>
            <a:r>
              <a:rPr lang="ru-RU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charset="0"/>
                <a:ea typeface="Arial" charset="0"/>
                <a:cs typeface="Arial" charset="0"/>
              </a:rPr>
              <a:t>Какие </a:t>
            </a:r>
            <a:r>
              <a:rPr lang="ru-RU" dirty="0" smtClean="0">
                <a:solidFill>
                  <a:srgbClr val="4FB4BE"/>
                </a:solidFill>
                <a:latin typeface="Arial" charset="0"/>
                <a:ea typeface="Arial" charset="0"/>
                <a:cs typeface="Arial" charset="0"/>
              </a:rPr>
              <a:t>приложения </a:t>
            </a:r>
            <a:r>
              <a:rPr lang="ru-RU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charset="0"/>
                <a:ea typeface="Arial" charset="0"/>
                <a:cs typeface="Arial" charset="0"/>
              </a:rPr>
              <a:t>пользуются сетевыми ресурсами</a:t>
            </a:r>
            <a:r>
              <a:rPr lang="en-US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charset="0"/>
                <a:ea typeface="Arial" charset="0"/>
                <a:cs typeface="Arial" charset="0"/>
              </a:rPr>
              <a:t>?</a:t>
            </a:r>
            <a:endParaRPr lang="ru-RU" dirty="0" smtClean="0">
              <a:solidFill>
                <a:prstClr val="black">
                  <a:lumMod val="65000"/>
                  <a:lumOff val="35000"/>
                </a:prstClr>
              </a:solidFill>
              <a:latin typeface="Arial" charset="0"/>
              <a:ea typeface="Arial" charset="0"/>
              <a:cs typeface="Arial" charset="0"/>
            </a:endParaRPr>
          </a:p>
          <a:p>
            <a:pPr marL="457119" indent="-457119">
              <a:buFont typeface="Arial"/>
              <a:buChar char="•"/>
            </a:pPr>
            <a:r>
              <a:rPr lang="ru-RU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charset="0"/>
                <a:ea typeface="Arial" charset="0"/>
                <a:cs typeface="Arial" charset="0"/>
              </a:rPr>
              <a:t>Какие из них должны быть под контролем</a:t>
            </a:r>
            <a:r>
              <a:rPr lang="en-US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charset="0"/>
                <a:ea typeface="Arial" charset="0"/>
                <a:cs typeface="Arial" charset="0"/>
              </a:rPr>
              <a:t>?</a:t>
            </a:r>
            <a:endParaRPr lang="en-US" dirty="0">
              <a:solidFill>
                <a:prstClr val="black">
                  <a:lumMod val="65000"/>
                  <a:lumOff val="35000"/>
                </a:prstClr>
              </a:solidFill>
              <a:latin typeface="Arial" charset="0"/>
              <a:ea typeface="Arial" charset="0"/>
              <a:cs typeface="Arial" charset="0"/>
            </a:endParaRPr>
          </a:p>
          <a:p>
            <a:pPr marL="457119" indent="-457119">
              <a:buFont typeface="Arial"/>
              <a:buChar char="•"/>
            </a:pPr>
            <a:r>
              <a:rPr lang="ru-RU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charset="0"/>
                <a:ea typeface="Arial" charset="0"/>
                <a:cs typeface="Arial" charset="0"/>
              </a:rPr>
              <a:t>Какие </a:t>
            </a:r>
            <a:r>
              <a:rPr lang="ru-RU" dirty="0" smtClean="0">
                <a:solidFill>
                  <a:srgbClr val="4FB4BE"/>
                </a:solidFill>
                <a:latin typeface="Arial" charset="0"/>
                <a:ea typeface="Arial" charset="0"/>
                <a:cs typeface="Arial" charset="0"/>
              </a:rPr>
              <a:t>действия пользователей </a:t>
            </a:r>
            <a:r>
              <a:rPr lang="ru-RU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charset="0"/>
                <a:ea typeface="Arial" charset="0"/>
                <a:cs typeface="Arial" charset="0"/>
              </a:rPr>
              <a:t>влияют на производительность сети</a:t>
            </a:r>
            <a:r>
              <a:rPr lang="en-US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charset="0"/>
                <a:ea typeface="Arial" charset="0"/>
                <a:cs typeface="Arial" charset="0"/>
              </a:rPr>
              <a:t>?</a:t>
            </a:r>
            <a:endParaRPr lang="en-US" dirty="0">
              <a:solidFill>
                <a:prstClr val="black">
                  <a:lumMod val="65000"/>
                  <a:lumOff val="35000"/>
                </a:prstClr>
              </a:solidFill>
              <a:latin typeface="Arial" charset="0"/>
              <a:ea typeface="Arial" charset="0"/>
              <a:cs typeface="Arial" charset="0"/>
            </a:endParaRPr>
          </a:p>
          <a:p>
            <a:pPr marL="457119" indent="-457119">
              <a:buFont typeface="Arial"/>
              <a:buChar char="•"/>
            </a:pPr>
            <a:r>
              <a:rPr lang="ru-RU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charset="0"/>
                <a:ea typeface="Arial" charset="0"/>
                <a:cs typeface="Arial" charset="0"/>
              </a:rPr>
              <a:t>Полная </a:t>
            </a:r>
            <a:r>
              <a:rPr lang="ru-RU" dirty="0" smtClean="0">
                <a:solidFill>
                  <a:srgbClr val="4FB4BE"/>
                </a:solidFill>
                <a:latin typeface="Arial" charset="0"/>
                <a:ea typeface="Arial" charset="0"/>
                <a:cs typeface="Arial" charset="0"/>
              </a:rPr>
              <a:t>прозрачность </a:t>
            </a:r>
            <a:r>
              <a:rPr lang="ru-RU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charset="0"/>
                <a:ea typeface="Arial" charset="0"/>
                <a:cs typeface="Arial" charset="0"/>
              </a:rPr>
              <a:t>сетевого трафика</a:t>
            </a:r>
            <a:endParaRPr lang="en-US" dirty="0">
              <a:solidFill>
                <a:prstClr val="black">
                  <a:lumMod val="65000"/>
                  <a:lumOff val="35000"/>
                </a:prst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-175038" y="288200"/>
            <a:ext cx="12192000" cy="814700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chemeClr val="tx1"/>
                </a:solidFill>
                <a:latin typeface="+mn-lt"/>
              </a:rPr>
              <a:t>Анализ сети</a:t>
            </a:r>
            <a:endParaRPr lang="en-US" sz="44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5201" y="6724650"/>
            <a:ext cx="12192000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4710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" y="2105309"/>
            <a:ext cx="3050991" cy="127139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28" tIns="45719" rIns="91428" bIns="45719" rtlCol="0" anchor="ctr"/>
          <a:lstStyle/>
          <a:p>
            <a:pPr algn="ctr"/>
            <a:r>
              <a:rPr lang="ru-RU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Анализ сети</a:t>
            </a:r>
            <a:endParaRPr lang="en-US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39035" y="2105309"/>
            <a:ext cx="3050991" cy="1271395"/>
          </a:xfrm>
          <a:prstGeom prst="rect">
            <a:avLst/>
          </a:prstGeom>
          <a:solidFill>
            <a:srgbClr val="3C77AE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28" tIns="45719" rIns="91428" bIns="45719"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  <a:latin typeface="Arial" charset="0"/>
                <a:ea typeface="Arial" charset="0"/>
                <a:cs typeface="Arial" charset="0"/>
              </a:rPr>
              <a:t>Управление полосой пропускания</a:t>
            </a:r>
            <a:endParaRPr lang="en-US" dirty="0">
              <a:solidFill>
                <a:prstClr val="white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89934" y="2105309"/>
            <a:ext cx="3050991" cy="127139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28" tIns="45719" rIns="91428" bIns="45719"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  <a:latin typeface="Arial" charset="0"/>
                <a:ea typeface="Arial" charset="0"/>
                <a:cs typeface="Arial" charset="0"/>
              </a:rPr>
              <a:t>Рекомендации</a:t>
            </a:r>
            <a:endParaRPr lang="en-US" dirty="0">
              <a:solidFill>
                <a:prstClr val="white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1017" y="2105309"/>
            <a:ext cx="3050991" cy="127139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28" tIns="45719" rIns="91428" bIns="45719"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  <a:latin typeface="Arial" charset="0"/>
                <a:ea typeface="Arial" charset="0"/>
                <a:cs typeface="Arial" charset="0"/>
              </a:rPr>
              <a:t>Исчерпывающая отчетность</a:t>
            </a:r>
            <a:endParaRPr lang="en-US" dirty="0">
              <a:solidFill>
                <a:prstClr val="white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74894" y="3755343"/>
            <a:ext cx="9642231" cy="1477325"/>
          </a:xfrm>
          <a:prstGeom prst="rect">
            <a:avLst/>
          </a:prstGeom>
        </p:spPr>
        <p:txBody>
          <a:bodyPr wrap="square" lIns="91428" tIns="45719" rIns="91428" bIns="45719">
            <a:spAutoFit/>
          </a:bodyPr>
          <a:lstStyle/>
          <a:p>
            <a:pPr marL="457119" indent="-457119">
              <a:buFont typeface="Arial"/>
              <a:buChar char="•"/>
            </a:pPr>
            <a:r>
              <a:rPr lang="ru-RU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charset="0"/>
                <a:ea typeface="Arial" charset="0"/>
                <a:cs typeface="Arial" charset="0"/>
              </a:rPr>
              <a:t>Контроль </a:t>
            </a:r>
            <a:r>
              <a:rPr lang="ru-RU" dirty="0" smtClean="0">
                <a:solidFill>
                  <a:srgbClr val="3C77AE"/>
                </a:solidFill>
                <a:latin typeface="Arial" charset="0"/>
                <a:ea typeface="Arial" charset="0"/>
                <a:cs typeface="Arial" charset="0"/>
              </a:rPr>
              <a:t>видео</a:t>
            </a:r>
            <a:r>
              <a:rPr lang="en-US" dirty="0" smtClean="0">
                <a:solidFill>
                  <a:srgbClr val="1F497D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charset="0"/>
                <a:ea typeface="Arial" charset="0"/>
                <a:cs typeface="Arial" charset="0"/>
              </a:rPr>
              <a:t>трафика </a:t>
            </a:r>
            <a:r>
              <a:rPr lang="ru-RU" dirty="0" smtClean="0">
                <a:solidFill>
                  <a:prstClr val="black">
                    <a:lumMod val="65000"/>
                    <a:lumOff val="35000"/>
                  </a:prstClr>
                </a:solidFill>
                <a:ea typeface="Arial" charset="0"/>
              </a:rPr>
              <a:t>для ограничения использования полосы пропускания</a:t>
            </a:r>
            <a:endParaRPr lang="en-US" dirty="0">
              <a:solidFill>
                <a:prstClr val="black">
                  <a:lumMod val="65000"/>
                  <a:lumOff val="35000"/>
                </a:prstClr>
              </a:solidFill>
              <a:latin typeface="Arial" charset="0"/>
              <a:ea typeface="Arial" charset="0"/>
              <a:cs typeface="Arial" charset="0"/>
            </a:endParaRPr>
          </a:p>
          <a:p>
            <a:pPr marL="457119" indent="-457119">
              <a:buFont typeface="Arial"/>
              <a:buChar char="•"/>
            </a:pPr>
            <a:r>
              <a:rPr lang="ru-RU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charset="0"/>
                <a:ea typeface="Arial" charset="0"/>
                <a:cs typeface="Arial" charset="0"/>
              </a:rPr>
              <a:t>Контроль трафика социальных сетей, </a:t>
            </a:r>
            <a:r>
              <a:rPr lang="ru-RU" dirty="0">
                <a:solidFill>
                  <a:srgbClr val="3C77AE"/>
                </a:solidFill>
                <a:ea typeface="Arial" charset="0"/>
              </a:rPr>
              <a:t>игрового</a:t>
            </a:r>
            <a:r>
              <a:rPr lang="ru-RU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charset="0"/>
                <a:ea typeface="Arial" charset="0"/>
                <a:cs typeface="Arial" charset="0"/>
              </a:rPr>
              <a:t> и медиа трафика</a:t>
            </a:r>
            <a:endParaRPr lang="en-US" dirty="0" smtClean="0">
              <a:solidFill>
                <a:prstClr val="black">
                  <a:lumMod val="65000"/>
                  <a:lumOff val="35000"/>
                </a:prstClr>
              </a:solidFill>
              <a:latin typeface="Arial" charset="0"/>
              <a:ea typeface="Arial" charset="0"/>
              <a:cs typeface="Arial" charset="0"/>
            </a:endParaRPr>
          </a:p>
          <a:p>
            <a:pPr marL="457119" indent="-457119">
              <a:buFont typeface="Arial"/>
              <a:buChar char="•"/>
            </a:pPr>
            <a:r>
              <a:rPr lang="ru-RU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charset="0"/>
                <a:ea typeface="Arial" charset="0"/>
                <a:cs typeface="Arial" charset="0"/>
              </a:rPr>
              <a:t>Контроль </a:t>
            </a:r>
            <a:r>
              <a:rPr lang="en-US" dirty="0" smtClean="0">
                <a:solidFill>
                  <a:srgbClr val="3C77AE"/>
                </a:solidFill>
                <a:latin typeface="Arial" charset="0"/>
                <a:ea typeface="Arial" charset="0"/>
                <a:cs typeface="Arial" charset="0"/>
              </a:rPr>
              <a:t>P2P </a:t>
            </a:r>
            <a:r>
              <a:rPr lang="ru-RU" dirty="0" smtClean="0">
                <a:solidFill>
                  <a:prstClr val="black">
                    <a:lumMod val="65000"/>
                    <a:lumOff val="35000"/>
                  </a:prstClr>
                </a:solidFill>
                <a:ea typeface="Arial" charset="0"/>
              </a:rPr>
              <a:t>и </a:t>
            </a:r>
            <a:r>
              <a:rPr lang="ru-RU" dirty="0">
                <a:solidFill>
                  <a:prstClr val="black">
                    <a:lumMod val="65000"/>
                    <a:lumOff val="35000"/>
                  </a:prstClr>
                </a:solidFill>
                <a:ea typeface="Arial" charset="0"/>
              </a:rPr>
              <a:t>торрент </a:t>
            </a:r>
            <a:r>
              <a:rPr lang="ru-RU" dirty="0" smtClean="0">
                <a:solidFill>
                  <a:prstClr val="black">
                    <a:lumMod val="65000"/>
                    <a:lumOff val="35000"/>
                  </a:prstClr>
                </a:solidFill>
                <a:ea typeface="Arial" charset="0"/>
              </a:rPr>
              <a:t>траффика</a:t>
            </a:r>
            <a:endParaRPr lang="en-US" dirty="0" smtClean="0">
              <a:solidFill>
                <a:prstClr val="black">
                  <a:lumMod val="65000"/>
                  <a:lumOff val="35000"/>
                </a:prstClr>
              </a:solidFill>
              <a:latin typeface="Arial" charset="0"/>
              <a:ea typeface="Arial" charset="0"/>
              <a:cs typeface="Arial" charset="0"/>
            </a:endParaRPr>
          </a:p>
          <a:p>
            <a:pPr marL="457119" indent="-457119">
              <a:buFont typeface="Arial"/>
              <a:buChar char="•"/>
            </a:pPr>
            <a:r>
              <a:rPr lang="ru-RU" dirty="0" smtClean="0">
                <a:solidFill>
                  <a:srgbClr val="3C77AE"/>
                </a:solidFill>
                <a:latin typeface="Arial" charset="0"/>
                <a:ea typeface="Arial" charset="0"/>
                <a:cs typeface="Arial" charset="0"/>
              </a:rPr>
              <a:t>За</a:t>
            </a:r>
            <a:r>
              <a:rPr lang="ru-RU" dirty="0">
                <a:solidFill>
                  <a:srgbClr val="3C77AE"/>
                </a:solidFill>
                <a:ea typeface="Arial" charset="0"/>
              </a:rPr>
              <a:t>щ</a:t>
            </a:r>
            <a:r>
              <a:rPr lang="ru-RU" dirty="0" smtClean="0">
                <a:solidFill>
                  <a:srgbClr val="3C77AE"/>
                </a:solidFill>
                <a:latin typeface="Arial" charset="0"/>
                <a:ea typeface="Arial" charset="0"/>
                <a:cs typeface="Arial" charset="0"/>
              </a:rPr>
              <a:t>ита</a:t>
            </a:r>
            <a:r>
              <a:rPr lang="en-US" dirty="0" smtClean="0">
                <a:solidFill>
                  <a:srgbClr val="3C77AE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charset="0"/>
                <a:ea typeface="Arial" charset="0"/>
                <a:cs typeface="Arial" charset="0"/>
              </a:rPr>
              <a:t>критичных для бизнеса приложений</a:t>
            </a:r>
            <a:endParaRPr lang="en-US" dirty="0">
              <a:solidFill>
                <a:prstClr val="black">
                  <a:lumMod val="65000"/>
                  <a:lumOff val="35000"/>
                </a:prstClr>
              </a:solidFill>
              <a:latin typeface="Arial" charset="0"/>
              <a:ea typeface="Arial" charset="0"/>
              <a:cs typeface="Arial" charset="0"/>
            </a:endParaRPr>
          </a:p>
          <a:p>
            <a:pPr marL="457119" indent="-457119">
              <a:buFont typeface="Arial"/>
              <a:buChar char="•"/>
            </a:pPr>
            <a:r>
              <a:rPr lang="ru-RU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charset="0"/>
                <a:ea typeface="Arial" charset="0"/>
                <a:cs typeface="Arial" charset="0"/>
              </a:rPr>
              <a:t>Обеспечение </a:t>
            </a:r>
            <a:r>
              <a:rPr lang="ru-RU" dirty="0" smtClean="0">
                <a:solidFill>
                  <a:srgbClr val="3C77AE"/>
                </a:solidFill>
                <a:latin typeface="Arial" charset="0"/>
                <a:ea typeface="Arial" charset="0"/>
                <a:cs typeface="Arial" charset="0"/>
              </a:rPr>
              <a:t>предсказуемой и стабильной</a:t>
            </a:r>
            <a:r>
              <a:rPr lang="en-US" dirty="0" smtClean="0">
                <a:solidFill>
                  <a:srgbClr val="3C77AE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charset="0"/>
                <a:ea typeface="Arial" charset="0"/>
                <a:cs typeface="Arial" charset="0"/>
              </a:rPr>
              <a:t>работы приложений</a:t>
            </a: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5201" y="6724650"/>
            <a:ext cx="12192000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-17237" y="394872"/>
            <a:ext cx="12192000" cy="814700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chemeClr val="tx1"/>
                </a:solidFill>
                <a:latin typeface="+mn-lt"/>
              </a:rPr>
              <a:t>Управление полосой пропускания</a:t>
            </a:r>
            <a:endParaRPr lang="en-US" sz="44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84903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" y="2105309"/>
            <a:ext cx="3050991" cy="127139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28" tIns="45719" rIns="91428" bIns="45719" rtlCol="0" anchor="ctr"/>
          <a:lstStyle/>
          <a:p>
            <a:pPr algn="ctr"/>
            <a:r>
              <a:rPr lang="ru-RU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Анализ сети</a:t>
            </a:r>
            <a:endParaRPr lang="en-US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39035" y="2105309"/>
            <a:ext cx="3050991" cy="127139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28" tIns="45719" rIns="91428" bIns="45719"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  <a:latin typeface="Arial" charset="0"/>
                <a:ea typeface="Arial" charset="0"/>
                <a:cs typeface="Arial" charset="0"/>
              </a:rPr>
              <a:t>Управление полосой пропускания</a:t>
            </a:r>
            <a:endParaRPr lang="en-US" dirty="0">
              <a:solidFill>
                <a:prstClr val="white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89934" y="2105309"/>
            <a:ext cx="3050991" cy="1271395"/>
          </a:xfrm>
          <a:prstGeom prst="rect">
            <a:avLst/>
          </a:prstGeom>
          <a:solidFill>
            <a:srgbClr val="174674"/>
          </a:solidFill>
          <a:ln w="3175" algn="ctr">
            <a:noFill/>
            <a:round/>
            <a:headEnd/>
            <a:tailEnd/>
          </a:ln>
        </p:spPr>
        <p:txBody>
          <a:bodyPr lIns="240000" tIns="240000" rIns="240000" bIns="240000" anchor="ctr"/>
          <a:lstStyle/>
          <a:p>
            <a:pPr algn="ctr" defTabSz="1219170"/>
            <a:r>
              <a:rPr lang="ru-RU" dirty="0">
                <a:solidFill>
                  <a:prstClr val="white"/>
                </a:solidFill>
                <a:ea typeface="Arial" charset="0"/>
              </a:rPr>
              <a:t>Рекомендации</a:t>
            </a:r>
            <a:endParaRPr lang="en-US" dirty="0">
              <a:solidFill>
                <a:prstClr val="white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1017" y="2105309"/>
            <a:ext cx="3050991" cy="127139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28" tIns="45719" rIns="91428" bIns="45719"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  <a:latin typeface="Arial" charset="0"/>
                <a:ea typeface="Arial" charset="0"/>
                <a:cs typeface="Arial" charset="0"/>
              </a:rPr>
              <a:t>Исчерпывающая отчетность</a:t>
            </a:r>
            <a:endParaRPr lang="en-US" dirty="0">
              <a:solidFill>
                <a:prstClr val="white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74894" y="3755351"/>
            <a:ext cx="10157811" cy="923328"/>
          </a:xfrm>
          <a:prstGeom prst="rect">
            <a:avLst/>
          </a:prstGeom>
        </p:spPr>
        <p:txBody>
          <a:bodyPr wrap="square" lIns="91428" tIns="45719" rIns="91428" bIns="45719">
            <a:spAutoFit/>
          </a:bodyPr>
          <a:lstStyle/>
          <a:p>
            <a:pPr marL="457119" indent="-457119">
              <a:buFont typeface="Arial"/>
              <a:buChar char="•"/>
            </a:pPr>
            <a:r>
              <a:rPr lang="ru-RU" dirty="0" smtClean="0">
                <a:solidFill>
                  <a:srgbClr val="174674"/>
                </a:solidFill>
                <a:latin typeface="Arial" charset="0"/>
                <a:ea typeface="Arial" charset="0"/>
                <a:cs typeface="Arial" charset="0"/>
              </a:rPr>
              <a:t>Автоматизация</a:t>
            </a:r>
            <a:r>
              <a:rPr lang="en-US" dirty="0" smtClean="0">
                <a:solidFill>
                  <a:srgbClr val="174674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dirty="0">
                <a:solidFill>
                  <a:prstClr val="black">
                    <a:lumMod val="65000"/>
                    <a:lumOff val="35000"/>
                  </a:prstClr>
                </a:solidFill>
                <a:ea typeface="Arial" charset="0"/>
              </a:rPr>
              <a:t>настройки полосы </a:t>
            </a:r>
            <a:r>
              <a:rPr lang="ru-RU" dirty="0" smtClean="0">
                <a:solidFill>
                  <a:prstClr val="black">
                    <a:lumMod val="65000"/>
                    <a:lumOff val="35000"/>
                  </a:prstClr>
                </a:solidFill>
                <a:ea typeface="Arial" charset="0"/>
              </a:rPr>
              <a:t>пропускания для приложений</a:t>
            </a:r>
            <a:endParaRPr lang="en-US" dirty="0">
              <a:solidFill>
                <a:prstClr val="black">
                  <a:lumMod val="65000"/>
                  <a:lumOff val="35000"/>
                </a:prstClr>
              </a:solidFill>
              <a:ea typeface="Arial" charset="0"/>
            </a:endParaRPr>
          </a:p>
          <a:p>
            <a:pPr marL="457119" indent="-457119">
              <a:buFont typeface="Arial"/>
              <a:buChar char="•"/>
            </a:pPr>
            <a:r>
              <a:rPr lang="ru-RU" dirty="0" smtClean="0">
                <a:solidFill>
                  <a:srgbClr val="174674"/>
                </a:solidFill>
                <a:latin typeface="Arial" charset="0"/>
                <a:ea typeface="Arial" charset="0"/>
                <a:cs typeface="Arial" charset="0"/>
              </a:rPr>
              <a:t>Оповещение</a:t>
            </a:r>
            <a:r>
              <a:rPr lang="en-US" dirty="0" smtClean="0">
                <a:solidFill>
                  <a:srgbClr val="174674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dirty="0">
                <a:solidFill>
                  <a:prstClr val="black">
                    <a:lumMod val="65000"/>
                    <a:lumOff val="35000"/>
                  </a:prstClr>
                </a:solidFill>
                <a:ea typeface="Arial" charset="0"/>
              </a:rPr>
              <a:t>о новых </a:t>
            </a:r>
            <a:r>
              <a:rPr lang="ru-RU" dirty="0" smtClean="0">
                <a:solidFill>
                  <a:prstClr val="black">
                    <a:lumMod val="65000"/>
                    <a:lumOff val="35000"/>
                  </a:prstClr>
                </a:solidFill>
                <a:ea typeface="Arial" charset="0"/>
              </a:rPr>
              <a:t>топ-потребителях трафика. </a:t>
            </a:r>
            <a:endParaRPr lang="en-US" dirty="0" smtClean="0">
              <a:solidFill>
                <a:prstClr val="black">
                  <a:lumMod val="65000"/>
                  <a:lumOff val="35000"/>
                </a:prstClr>
              </a:solidFill>
              <a:ea typeface="Arial" charset="0"/>
            </a:endParaRPr>
          </a:p>
          <a:p>
            <a:pPr marL="457119" indent="-457119">
              <a:buFont typeface="Arial"/>
              <a:buChar char="•"/>
            </a:pPr>
            <a:r>
              <a:rPr lang="ru-RU" dirty="0" smtClean="0">
                <a:solidFill>
                  <a:srgbClr val="174674"/>
                </a:solidFill>
                <a:ea typeface="Arial" charset="0"/>
              </a:rPr>
              <a:t>Рекомендации</a:t>
            </a:r>
            <a:r>
              <a:rPr lang="ru-RU" dirty="0" smtClean="0">
                <a:solidFill>
                  <a:prstClr val="black">
                    <a:lumMod val="65000"/>
                    <a:lumOff val="35000"/>
                  </a:prstClr>
                </a:solidFill>
                <a:ea typeface="Arial" charset="0"/>
              </a:rPr>
              <a:t> по созданию новых правил</a:t>
            </a:r>
            <a:endParaRPr lang="en-US" dirty="0">
              <a:solidFill>
                <a:prstClr val="black">
                  <a:lumMod val="65000"/>
                  <a:lumOff val="35000"/>
                </a:prst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-175038" y="288200"/>
            <a:ext cx="12192000" cy="814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609585" rtl="0" eaLnBrk="1" latinLnBrk="0" hangingPunct="1">
              <a:spcBef>
                <a:spcPct val="0"/>
              </a:spcBef>
              <a:buNone/>
              <a:defRPr sz="4000" b="0" i="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4400" dirty="0">
                <a:solidFill>
                  <a:schemeClr val="tx1"/>
                </a:solidFill>
                <a:latin typeface="+mn-lt"/>
              </a:rPr>
              <a:t>Рекомендации</a:t>
            </a:r>
            <a:endParaRPr lang="en-US" sz="44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5201" y="6724650"/>
            <a:ext cx="12192000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3556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" y="2105309"/>
            <a:ext cx="3050991" cy="127139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28" tIns="45719" rIns="91428" bIns="45719" rtlCol="0" anchor="ctr"/>
          <a:lstStyle/>
          <a:p>
            <a:pPr algn="ctr"/>
            <a:r>
              <a:rPr lang="ru-RU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Анализ сети</a:t>
            </a:r>
            <a:endParaRPr lang="en-US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39035" y="2105309"/>
            <a:ext cx="3050991" cy="127139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28" tIns="45719" rIns="91428" bIns="45719"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  <a:latin typeface="Arial" charset="0"/>
                <a:ea typeface="Arial" charset="0"/>
                <a:cs typeface="Arial" charset="0"/>
              </a:rPr>
              <a:t>Управление полосой пропускания</a:t>
            </a:r>
            <a:endParaRPr lang="en-US" dirty="0">
              <a:solidFill>
                <a:prstClr val="white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89934" y="2105309"/>
            <a:ext cx="3050991" cy="127139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28" tIns="45719" rIns="91428" bIns="45719"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  <a:latin typeface="Arial" charset="0"/>
                <a:ea typeface="Arial" charset="0"/>
                <a:cs typeface="Arial" charset="0"/>
              </a:rPr>
              <a:t>Рекомендации</a:t>
            </a:r>
            <a:endParaRPr lang="en-US" dirty="0">
              <a:solidFill>
                <a:prstClr val="white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1017" y="2105309"/>
            <a:ext cx="3050991" cy="1271395"/>
          </a:xfrm>
          <a:prstGeom prst="rect">
            <a:avLst/>
          </a:prstGeom>
          <a:solidFill>
            <a:srgbClr val="7EAC49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  <a:latin typeface="Arial" charset="0"/>
                <a:ea typeface="Arial" charset="0"/>
                <a:cs typeface="Arial" charset="0"/>
              </a:rPr>
              <a:t>Исчерпывающая отчетность</a:t>
            </a:r>
            <a:endParaRPr lang="en-US" dirty="0">
              <a:solidFill>
                <a:prstClr val="white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96837" y="3688435"/>
            <a:ext cx="8301958" cy="1477325"/>
          </a:xfrm>
          <a:prstGeom prst="rect">
            <a:avLst/>
          </a:prstGeom>
        </p:spPr>
        <p:txBody>
          <a:bodyPr wrap="square" lIns="91428" tIns="45719" rIns="91428" bIns="45719">
            <a:spAutoFit/>
          </a:bodyPr>
          <a:lstStyle/>
          <a:p>
            <a:pPr marL="457119" indent="-457119">
              <a:buFont typeface="Arial"/>
              <a:buChar char="•"/>
            </a:pPr>
            <a:r>
              <a:rPr lang="ru-RU" dirty="0" smtClean="0">
                <a:solidFill>
                  <a:prstClr val="black">
                    <a:lumMod val="65000"/>
                    <a:lumOff val="35000"/>
                  </a:prstClr>
                </a:solidFill>
                <a:ea typeface="Arial" charset="0"/>
              </a:rPr>
              <a:t>Оценка клиентского опыта работы с ключевыми приложениями на основании </a:t>
            </a:r>
            <a:r>
              <a:rPr lang="en-US" dirty="0" smtClean="0">
                <a:solidFill>
                  <a:srgbClr val="7EAC49"/>
                </a:solidFill>
                <a:ea typeface="Arial" charset="0"/>
              </a:rPr>
              <a:t>Application Performance Score.</a:t>
            </a:r>
            <a:endParaRPr lang="en-US" dirty="0">
              <a:solidFill>
                <a:prstClr val="black">
                  <a:lumMod val="65000"/>
                  <a:lumOff val="35000"/>
                </a:prstClr>
              </a:solidFill>
              <a:latin typeface="Arial" charset="0"/>
              <a:ea typeface="Arial" charset="0"/>
              <a:cs typeface="Arial" charset="0"/>
            </a:endParaRPr>
          </a:p>
          <a:p>
            <a:pPr marL="457119" indent="-457119">
              <a:buFont typeface="Arial"/>
              <a:buChar char="•"/>
            </a:pPr>
            <a:r>
              <a:rPr lang="ru-RU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charset="0"/>
                <a:ea typeface="Arial" charset="0"/>
                <a:cs typeface="Arial" charset="0"/>
              </a:rPr>
              <a:t>Отчетность </a:t>
            </a:r>
            <a:r>
              <a:rPr lang="en-US" dirty="0">
                <a:solidFill>
                  <a:srgbClr val="7EAC49"/>
                </a:solidFill>
                <a:ea typeface="Arial" charset="0"/>
              </a:rPr>
              <a:t>Network Response SLA </a:t>
            </a:r>
            <a:r>
              <a:rPr lang="en-US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charset="0"/>
                <a:ea typeface="Arial" charset="0"/>
                <a:cs typeface="Arial" charset="0"/>
              </a:rPr>
              <a:t>o </a:t>
            </a:r>
            <a:r>
              <a:rPr lang="ru-RU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charset="0"/>
                <a:ea typeface="Arial" charset="0"/>
                <a:cs typeface="Arial" charset="0"/>
              </a:rPr>
              <a:t>работе вашего </a:t>
            </a:r>
            <a:r>
              <a:rPr lang="en-US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charset="0"/>
                <a:ea typeface="Arial" charset="0"/>
                <a:cs typeface="Arial" charset="0"/>
              </a:rPr>
              <a:t>ISP </a:t>
            </a:r>
          </a:p>
          <a:p>
            <a:pPr marL="457119" indent="-457119">
              <a:buFont typeface="Arial"/>
              <a:buChar char="•"/>
            </a:pPr>
            <a:r>
              <a:rPr lang="ru-RU" dirty="0" smtClean="0">
                <a:solidFill>
                  <a:prstClr val="black">
                    <a:lumMod val="65000"/>
                    <a:lumOff val="35000"/>
                  </a:prstClr>
                </a:solidFill>
                <a:ea typeface="Arial" charset="0"/>
              </a:rPr>
              <a:t>Мониторинг загрузки и качества работы </a:t>
            </a:r>
            <a:r>
              <a:rPr lang="ru-RU" dirty="0" smtClean="0">
                <a:solidFill>
                  <a:srgbClr val="7EAC49"/>
                </a:solidFill>
                <a:ea typeface="Arial" charset="0"/>
              </a:rPr>
              <a:t>подсетей</a:t>
            </a:r>
          </a:p>
          <a:p>
            <a:pPr marL="457119" indent="-457119">
              <a:buFont typeface="Arial"/>
              <a:buChar char="•"/>
            </a:pPr>
            <a:r>
              <a:rPr lang="en-US" dirty="0" smtClean="0">
                <a:ea typeface="Arial" charset="0"/>
              </a:rPr>
              <a:t>Providing IT department with back control of network performance SLAs</a:t>
            </a:r>
            <a:endParaRPr lang="en-US" dirty="0">
              <a:ea typeface="Arial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-175038" y="288200"/>
            <a:ext cx="12192000" cy="814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609585" rtl="0" eaLnBrk="1" latinLnBrk="0" hangingPunct="1">
              <a:spcBef>
                <a:spcPct val="0"/>
              </a:spcBef>
              <a:buNone/>
              <a:defRPr sz="4000" b="0" i="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4400" dirty="0">
                <a:solidFill>
                  <a:schemeClr val="tx1"/>
                </a:solidFill>
                <a:latin typeface="+mn-lt"/>
              </a:rPr>
              <a:t>Исчерпывающая </a:t>
            </a:r>
            <a:r>
              <a:rPr lang="ru-RU" sz="4400" dirty="0" smtClean="0">
                <a:solidFill>
                  <a:schemeClr val="tx1"/>
                </a:solidFill>
                <a:latin typeface="+mn-lt"/>
              </a:rPr>
              <a:t>отчетность</a:t>
            </a:r>
            <a:endParaRPr lang="en-US" sz="44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724650"/>
            <a:ext cx="12192000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12046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60" y="1522203"/>
            <a:ext cx="10225669" cy="4833999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3677" y="231406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chemeClr val="tx1"/>
                </a:solidFill>
                <a:latin typeface="+mn-lt"/>
              </a:rPr>
              <a:t>Размещение </a:t>
            </a:r>
            <a:r>
              <a:rPr lang="en-US" sz="4400" dirty="0" smtClean="0">
                <a:solidFill>
                  <a:schemeClr val="tx1"/>
                </a:solidFill>
                <a:latin typeface="+mn-lt"/>
              </a:rPr>
              <a:t>Exinda </a:t>
            </a:r>
            <a:r>
              <a:rPr lang="ru-RU" sz="4400" dirty="0" smtClean="0">
                <a:solidFill>
                  <a:schemeClr val="tx1"/>
                </a:solidFill>
                <a:latin typeface="+mn-lt"/>
              </a:rPr>
              <a:t>в сети</a:t>
            </a:r>
            <a:endParaRPr lang="ru-RU" sz="44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724650"/>
            <a:ext cx="12192000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9714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Преимущества </a:t>
            </a:r>
            <a:r>
              <a:rPr lang="en-US" dirty="0" smtClean="0"/>
              <a:t>Exinda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Простота</a:t>
            </a:r>
            <a:r>
              <a:rPr lang="en-US" dirty="0" smtClean="0"/>
              <a:t> </a:t>
            </a:r>
            <a:r>
              <a:rPr lang="ru-RU" dirty="0" smtClean="0"/>
              <a:t>управления и настройки</a:t>
            </a:r>
          </a:p>
          <a:p>
            <a:r>
              <a:rPr lang="ru-RU" dirty="0" smtClean="0"/>
              <a:t>Все функции в одном продукте</a:t>
            </a:r>
          </a:p>
          <a:p>
            <a:r>
              <a:rPr lang="ru-RU" dirty="0" smtClean="0"/>
              <a:t>Наилучший показатель обеспечения прозрачности </a:t>
            </a:r>
            <a:r>
              <a:rPr lang="en-US" dirty="0" smtClean="0"/>
              <a:t>WAN</a:t>
            </a:r>
            <a:r>
              <a:rPr lang="ru-RU" dirty="0" smtClean="0"/>
              <a:t> канала</a:t>
            </a:r>
          </a:p>
          <a:p>
            <a:r>
              <a:rPr lang="ru-RU" dirty="0" smtClean="0"/>
              <a:t>Ценовое преимущество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8883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204" y="1982180"/>
            <a:ext cx="1415273" cy="4192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904" y="2517600"/>
            <a:ext cx="2298336" cy="602323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244" y="3263040"/>
            <a:ext cx="2124137" cy="429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0" y="3924494"/>
            <a:ext cx="2085059" cy="614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943" y="4662916"/>
            <a:ext cx="2178731" cy="702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856193" y="1332032"/>
            <a:ext cx="2051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ea typeface="Arial" charset="0"/>
              </a:rPr>
              <a:t>Разовая закупка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45121" y="1338001"/>
            <a:ext cx="1289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ea typeface="Arial" charset="0"/>
              </a:rPr>
              <a:t>Подписка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386198" y="1999479"/>
            <a:ext cx="1485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ea typeface="Arial" charset="0"/>
              </a:rPr>
              <a:t>До </a:t>
            </a:r>
            <a:r>
              <a:rPr lang="en-US" dirty="0" smtClean="0">
                <a:ea typeface="Arial" charset="0"/>
              </a:rPr>
              <a:t>150Mbps</a:t>
            </a:r>
            <a:endParaRPr lang="ru-RU" dirty="0" smtClean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86200" y="2652536"/>
            <a:ext cx="1216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ea typeface="Arial" charset="0"/>
              </a:rPr>
              <a:t>До </a:t>
            </a:r>
            <a:r>
              <a:rPr lang="en-US" dirty="0" smtClean="0">
                <a:ea typeface="Arial" charset="0"/>
              </a:rPr>
              <a:t>1Gbps</a:t>
            </a:r>
            <a:endParaRPr lang="ru-RU" dirty="0" smtClean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86199" y="3322844"/>
            <a:ext cx="1216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ea typeface="Arial" charset="0"/>
              </a:rPr>
              <a:t>До </a:t>
            </a:r>
            <a:r>
              <a:rPr lang="en-US" dirty="0" smtClean="0">
                <a:ea typeface="Arial" charset="0"/>
              </a:rPr>
              <a:t>5Gbps</a:t>
            </a:r>
            <a:endParaRPr lang="ru-RU" dirty="0" smtClean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386198" y="4080845"/>
            <a:ext cx="1344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ea typeface="Arial" charset="0"/>
              </a:rPr>
              <a:t>До </a:t>
            </a:r>
            <a:r>
              <a:rPr lang="en-US" dirty="0" smtClean="0">
                <a:ea typeface="Arial" charset="0"/>
              </a:rPr>
              <a:t>10Gbps</a:t>
            </a:r>
            <a:endParaRPr lang="ru-RU" dirty="0" smtClean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386198" y="4885109"/>
            <a:ext cx="1344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ea typeface="Arial" charset="0"/>
              </a:rPr>
              <a:t>До </a:t>
            </a:r>
            <a:r>
              <a:rPr lang="en-US" dirty="0" smtClean="0">
                <a:ea typeface="Arial" charset="0"/>
              </a:rPr>
              <a:t>15Gbps</a:t>
            </a:r>
            <a:endParaRPr lang="ru-RU" dirty="0" smtClean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5589578" y="1749212"/>
            <a:ext cx="50500" cy="4622719"/>
          </a:xfrm>
          <a:prstGeom prst="line">
            <a:avLst/>
          </a:pr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cxnSp>
      <p:sp>
        <p:nvSpPr>
          <p:cNvPr id="21" name="TextBox 20"/>
          <p:cNvSpPr txBox="1"/>
          <p:nvPr/>
        </p:nvSpPr>
        <p:spPr>
          <a:xfrm>
            <a:off x="5857662" y="2368811"/>
            <a:ext cx="5802807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ea typeface="Arial" charset="0"/>
              </a:rPr>
              <a:t>Для физических устройств</a:t>
            </a:r>
          </a:p>
          <a:p>
            <a:endParaRPr lang="ru-RU" dirty="0">
              <a:ea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charset="0"/>
                <a:ea typeface="Arial" charset="0"/>
                <a:cs typeface="Arial" charset="0"/>
              </a:rPr>
              <a:t>Техническая поддержка</a:t>
            </a:r>
            <a:endParaRPr lang="en-US" dirty="0" smtClean="0">
              <a:ea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ea typeface="Arial" charset="0"/>
              </a:rPr>
              <a:t>На 1, 2 или 3 года</a:t>
            </a:r>
            <a:endParaRPr lang="en-US" dirty="0">
              <a:ea typeface="Arial" charset="0"/>
            </a:endParaRPr>
          </a:p>
          <a:p>
            <a:endParaRPr lang="en-US" dirty="0">
              <a:ea typeface="Arial" charset="0"/>
            </a:endParaRPr>
          </a:p>
          <a:p>
            <a:endParaRPr lang="en-US" dirty="0">
              <a:ea typeface="Arial" charset="0"/>
            </a:endParaRPr>
          </a:p>
          <a:p>
            <a:endParaRPr lang="en-US" dirty="0" smtClean="0">
              <a:ea typeface="Arial" charset="0"/>
            </a:endParaRPr>
          </a:p>
          <a:p>
            <a:r>
              <a:rPr lang="ru-RU" b="1" dirty="0">
                <a:ea typeface="Arial" charset="0"/>
              </a:rPr>
              <a:t>Для виртуальных машин </a:t>
            </a:r>
            <a:r>
              <a:rPr lang="en-US" b="1" dirty="0">
                <a:ea typeface="Arial" charset="0"/>
              </a:rPr>
              <a:t>(</a:t>
            </a:r>
            <a:r>
              <a:rPr lang="en-US" b="1" dirty="0" smtClean="0">
                <a:ea typeface="Arial" charset="0"/>
              </a:rPr>
              <a:t>VMware, Hyper</a:t>
            </a:r>
            <a:r>
              <a:rPr lang="ru-RU" b="1" dirty="0" smtClean="0">
                <a:ea typeface="Arial" charset="0"/>
              </a:rPr>
              <a:t>-</a:t>
            </a:r>
            <a:r>
              <a:rPr lang="en-US" b="1" dirty="0" smtClean="0">
                <a:ea typeface="Arial" charset="0"/>
              </a:rPr>
              <a:t>V, KVM)</a:t>
            </a:r>
            <a:endParaRPr lang="ru-RU" b="1" dirty="0">
              <a:ea typeface="Arial" charset="0"/>
            </a:endParaRPr>
          </a:p>
          <a:p>
            <a:endParaRPr lang="ru-RU" dirty="0">
              <a:ea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ea typeface="Arial" charset="0"/>
              </a:rPr>
              <a:t>Лицензирование </a:t>
            </a:r>
            <a:r>
              <a:rPr lang="ru-RU" dirty="0" smtClean="0">
                <a:ea typeface="Arial" charset="0"/>
              </a:rPr>
              <a:t>по</a:t>
            </a:r>
            <a:r>
              <a:rPr lang="en-US" dirty="0">
                <a:ea typeface="Arial" charset="0"/>
              </a:rPr>
              <a:t>:</a:t>
            </a:r>
            <a:endParaRPr lang="ru-RU" dirty="0" smtClean="0">
              <a:ea typeface="Arial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ea typeface="Arial" charset="0"/>
              </a:rPr>
              <a:t>Shaping throughput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ea typeface="Arial" charset="0"/>
              </a:rPr>
              <a:t>Acceleration throughput</a:t>
            </a:r>
            <a:endParaRPr lang="en-US" dirty="0">
              <a:ea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ea typeface="Arial" charset="0"/>
              </a:rPr>
              <a:t>На 1, 2 или 3 </a:t>
            </a:r>
            <a:r>
              <a:rPr lang="ru-RU" dirty="0" smtClean="0">
                <a:ea typeface="Arial" charset="0"/>
              </a:rPr>
              <a:t>года</a:t>
            </a:r>
            <a:r>
              <a:rPr lang="en-US" dirty="0" smtClean="0">
                <a:ea typeface="Arial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ea typeface="Arial" charset="0"/>
              </a:rPr>
              <a:t>Техническая поддержка включена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520089" y="1749634"/>
            <a:ext cx="10675143" cy="0"/>
          </a:xfrm>
          <a:prstGeom prst="line">
            <a:avLst/>
          </a:pr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cxnSp>
      <p:sp>
        <p:nvSpPr>
          <p:cNvPr id="26" name="Rectangle 25"/>
          <p:cNvSpPr/>
          <p:nvPr/>
        </p:nvSpPr>
        <p:spPr>
          <a:xfrm>
            <a:off x="732244" y="5620139"/>
            <a:ext cx="48573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>
                <a:ea typeface="Arial" charset="0"/>
              </a:rPr>
              <a:t>EdgeCache</a:t>
            </a:r>
            <a:r>
              <a:rPr lang="en-US" dirty="0">
                <a:ea typeface="Arial" charset="0"/>
              </a:rPr>
              <a:t> add-on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ea typeface="Arial" charset="0"/>
              </a:rPr>
              <a:t>Shaping</a:t>
            </a:r>
            <a:r>
              <a:rPr lang="en-US" dirty="0">
                <a:ea typeface="Arial" charset="0"/>
              </a:rPr>
              <a:t> </a:t>
            </a:r>
            <a:r>
              <a:rPr lang="en-US" dirty="0" smtClean="0">
                <a:ea typeface="Arial" charset="0"/>
              </a:rPr>
              <a:t>throughput add-on</a:t>
            </a:r>
            <a:endParaRPr lang="en-US" dirty="0">
              <a:ea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ea typeface="Arial" charset="0"/>
              </a:rPr>
              <a:t>Acceleration</a:t>
            </a:r>
            <a:r>
              <a:rPr lang="en-US" dirty="0">
                <a:ea typeface="Arial" charset="0"/>
              </a:rPr>
              <a:t> </a:t>
            </a:r>
            <a:r>
              <a:rPr lang="en-US" dirty="0" smtClean="0">
                <a:ea typeface="Arial" charset="0"/>
              </a:rPr>
              <a:t>throughput add-on</a:t>
            </a:r>
            <a:endParaRPr lang="en-US" dirty="0">
              <a:ea typeface="Arial" charset="0"/>
            </a:endParaRP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6724650"/>
            <a:ext cx="12192000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9030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  <a:latin typeface="+mn-lt"/>
              </a:rPr>
              <a:t>Принцип ценообразования</a:t>
            </a:r>
            <a:endParaRPr lang="ru-RU" sz="4400" b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3872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584851"/>
              </p:ext>
            </p:extLst>
          </p:nvPr>
        </p:nvGraphicFramePr>
        <p:xfrm>
          <a:off x="2146852" y="543029"/>
          <a:ext cx="8249478" cy="5905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9492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154556">
                  <a:extLst>
                    <a:ext uri="{9D8B030D-6E8A-4147-A177-3AD203B41FA5}">
                      <a16:colId xmlns:a16="http://schemas.microsoft.com/office/drawing/2014/main" xmlns="" val="3720848288"/>
                    </a:ext>
                  </a:extLst>
                </a:gridCol>
              </a:tblGrid>
              <a:tr h="358266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/>
                        <a:t>Решения </a:t>
                      </a:r>
                      <a:r>
                        <a:rPr lang="en-US" sz="3200" dirty="0"/>
                        <a:t>GFI </a:t>
                      </a:r>
                      <a:endParaRPr lang="ru-RU" sz="3200" dirty="0"/>
                    </a:p>
                  </a:txBody>
                  <a:tcPr marL="100408" marR="100408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/>
                        <a:t>Описание</a:t>
                      </a:r>
                    </a:p>
                  </a:txBody>
                  <a:tcPr marL="100408" marR="100408" marT="34290" marB="3429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10927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100408" marR="100408" marT="34290" marB="3429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Почтовый сервер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защита от спама и вирусов</a:t>
                      </a:r>
                      <a:endParaRPr lang="en-US" altLang="ru-RU" sz="1400" dirty="0">
                        <a:solidFill>
                          <a:schemeClr val="tx1"/>
                        </a:solidFill>
                        <a:cs typeface="Arial" panose="020B0604020202020204" pitchFamily="34" charset="0"/>
                      </a:endParaRPr>
                    </a:p>
                  </a:txBody>
                  <a:tcPr marL="100408" marR="100408" marT="34290" marB="3429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10927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100408" marR="100408" marT="34290" marB="3429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Управление </a:t>
                      </a:r>
                      <a:r>
                        <a:rPr lang="ru-RU" altLang="ru-RU" sz="1400" dirty="0" err="1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патчами</a:t>
                      </a:r>
                      <a:endParaRPr lang="en-US" altLang="ru-RU" sz="1400" dirty="0">
                        <a:solidFill>
                          <a:schemeClr val="tx1"/>
                        </a:solidFill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 smtClean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Устранение</a:t>
                      </a:r>
                      <a:r>
                        <a:rPr lang="ru-RU" altLang="ru-RU" sz="1400" baseline="0" dirty="0" smtClean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altLang="ru-RU" sz="1400" dirty="0" smtClean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уязвимостей</a:t>
                      </a:r>
                      <a:endParaRPr lang="en-US" altLang="ru-RU" sz="1400" dirty="0">
                        <a:solidFill>
                          <a:schemeClr val="tx1"/>
                        </a:solidFill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Инвентаризация сети</a:t>
                      </a:r>
                    </a:p>
                  </a:txBody>
                  <a:tcPr marL="100408" marR="100408" marT="34290" marB="3429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10927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100408" marR="100408" marT="34290" marB="3429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 smtClean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Защита почтового сервера</a:t>
                      </a:r>
                      <a:endParaRPr lang="en-US" altLang="ru-RU" sz="1400" dirty="0">
                        <a:solidFill>
                          <a:schemeClr val="tx1"/>
                        </a:solidFill>
                        <a:cs typeface="Arial" panose="020B0604020202020204" pitchFamily="34" charset="0"/>
                      </a:endParaRPr>
                    </a:p>
                  </a:txBody>
                  <a:tcPr marL="100408" marR="100408" marT="34290" marB="3429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96812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100408" marR="100408" marT="34290" marB="3429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Архивация почты и документов</a:t>
                      </a:r>
                      <a:endParaRPr lang="en-US" altLang="ru-RU" sz="1400" dirty="0">
                        <a:solidFill>
                          <a:schemeClr val="tx1"/>
                        </a:solidFill>
                        <a:cs typeface="Arial" panose="020B0604020202020204" pitchFamily="34" charset="0"/>
                      </a:endParaRPr>
                    </a:p>
                  </a:txBody>
                  <a:tcPr marL="100408" marR="100408" marT="34290" marB="3429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96812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100408" marR="100408" marT="34290" marB="3429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Контроль </a:t>
                      </a:r>
                      <a:r>
                        <a:rPr lang="ru-RU" altLang="ru-RU" sz="1400" dirty="0" smtClean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доступа внешних </a:t>
                      </a:r>
                      <a:r>
                        <a:rPr lang="ru-RU" altLang="ru-RU" sz="1400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устройств</a:t>
                      </a:r>
                      <a:r>
                        <a:rPr lang="ru-RU" altLang="ru-RU" sz="1400" baseline="0" dirty="0">
                          <a:solidFill>
                            <a:schemeClr val="tx1"/>
                          </a:solidFill>
                          <a:cs typeface="+mn-cs"/>
                        </a:rPr>
                        <a:t> </a:t>
                      </a:r>
                      <a:endParaRPr lang="en-US" altLang="ru-RU" sz="1400" dirty="0">
                        <a:solidFill>
                          <a:schemeClr val="tx1"/>
                        </a:solidFill>
                        <a:cs typeface="Arial" panose="020B0604020202020204" pitchFamily="34" charset="0"/>
                      </a:endParaRPr>
                    </a:p>
                  </a:txBody>
                  <a:tcPr marL="100408" marR="100408" marT="34290" marB="3429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925043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100408" marR="100408" marT="34290" marB="34290"/>
                </a:tc>
                <a:tc>
                  <a:txBody>
                    <a:bodyPr/>
                    <a:lstStyle/>
                    <a:p>
                      <a:pPr algn="ctr" eaLnBrk="1" hangingPunct="1">
                        <a:buFont typeface="Arial" panose="020B0604020202020204" pitchFamily="34" charset="0"/>
                        <a:buNone/>
                      </a:pPr>
                      <a:r>
                        <a:rPr lang="ru-RU" altLang="ru-RU" sz="1400" dirty="0" smtClean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Межсетевой</a:t>
                      </a:r>
                      <a:r>
                        <a:rPr lang="ru-RU" altLang="ru-RU" sz="1400" baseline="0" dirty="0" smtClean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 экран и веб-фильтр</a:t>
                      </a:r>
                      <a:endParaRPr lang="en-US" altLang="ru-RU" sz="1400" dirty="0">
                        <a:solidFill>
                          <a:schemeClr val="tx1"/>
                        </a:solidFill>
                        <a:cs typeface="Arial" panose="020B0604020202020204" pitchFamily="34" charset="0"/>
                      </a:endParaRPr>
                    </a:p>
                  </a:txBody>
                  <a:tcPr marL="100408" marR="100408" marT="34290" marB="3429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96812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100408" marR="100408" marT="34290" marB="3429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Мониторинг событий в сети</a:t>
                      </a:r>
                      <a:endParaRPr lang="en-US" altLang="ru-RU" sz="1400" dirty="0">
                        <a:solidFill>
                          <a:schemeClr val="tx1"/>
                        </a:solidFill>
                        <a:cs typeface="Arial" panose="020B0604020202020204" pitchFamily="34" charset="0"/>
                      </a:endParaRPr>
                    </a:p>
                  </a:txBody>
                  <a:tcPr marL="100408" marR="100408" marT="34290" marB="3429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04043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100408" marR="100408" marT="34290" marB="3429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</a:rPr>
                        <a:t>VoIP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 АТС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100408" marR="100408" marT="34290" marB="3429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96812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100408" marR="100408" marT="34290" marB="3429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Автоматизация работы с факсами</a:t>
                      </a:r>
                      <a:endParaRPr lang="en-US" altLang="ru-RU" sz="1400" dirty="0">
                        <a:solidFill>
                          <a:schemeClr val="tx1"/>
                        </a:solidFill>
                        <a:cs typeface="Arial" panose="020B0604020202020204" pitchFamily="34" charset="0"/>
                      </a:endParaRPr>
                    </a:p>
                  </a:txBody>
                  <a:tcPr marL="100408" marR="100408" marT="34290" marB="3429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pic>
        <p:nvPicPr>
          <p:cNvPr id="13" name="Изображение 5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584" y="1325858"/>
            <a:ext cx="1888304" cy="273121"/>
          </a:xfrm>
          <a:prstGeom prst="rect">
            <a:avLst/>
          </a:prstGeom>
        </p:spPr>
      </p:pic>
      <p:pic>
        <p:nvPicPr>
          <p:cNvPr id="14" name="Picture 2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4296" y="2117946"/>
            <a:ext cx="2512714" cy="273121"/>
          </a:xfrm>
          <a:prstGeom prst="rect">
            <a:avLst/>
          </a:prstGeom>
        </p:spPr>
      </p:pic>
      <p:pic>
        <p:nvPicPr>
          <p:cNvPr id="15" name="Picture 22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4296" y="2750299"/>
            <a:ext cx="2512714" cy="273121"/>
          </a:xfrm>
          <a:prstGeom prst="rect">
            <a:avLst/>
          </a:prstGeom>
        </p:spPr>
      </p:pic>
      <p:pic>
        <p:nvPicPr>
          <p:cNvPr id="16" name="Picture 17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4300" y="3359155"/>
            <a:ext cx="2512714" cy="273121"/>
          </a:xfrm>
          <a:prstGeom prst="rect">
            <a:avLst/>
          </a:prstGeom>
        </p:spPr>
      </p:pic>
      <p:pic>
        <p:nvPicPr>
          <p:cNvPr id="17" name="Picture 18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4297" y="3883416"/>
            <a:ext cx="2512715" cy="273121"/>
          </a:xfrm>
          <a:prstGeom prst="rect">
            <a:avLst/>
          </a:prstGeom>
        </p:spPr>
      </p:pic>
      <p:pic>
        <p:nvPicPr>
          <p:cNvPr id="18" name="Изображение 6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4296" y="4380016"/>
            <a:ext cx="1783136" cy="273121"/>
          </a:xfrm>
          <a:prstGeom prst="rect">
            <a:avLst/>
          </a:prstGeom>
        </p:spPr>
      </p:pic>
      <p:pic>
        <p:nvPicPr>
          <p:cNvPr id="19" name="Picture 23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4296" y="4797153"/>
            <a:ext cx="2512718" cy="27312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4297" y="5293753"/>
            <a:ext cx="2512715" cy="273121"/>
          </a:xfrm>
          <a:prstGeom prst="rect">
            <a:avLst/>
          </a:prstGeom>
        </p:spPr>
      </p:pic>
      <p:pic>
        <p:nvPicPr>
          <p:cNvPr id="21" name="Изображение 7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4297" y="5653792"/>
            <a:ext cx="2004457" cy="273121"/>
          </a:xfrm>
          <a:prstGeom prst="rect">
            <a:avLst/>
          </a:prstGeom>
        </p:spPr>
      </p:pic>
      <p:pic>
        <p:nvPicPr>
          <p:cNvPr id="22" name="Picture 20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4296" y="6098590"/>
            <a:ext cx="2512718" cy="2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490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876180"/>
            <a:ext cx="9143999" cy="510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118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24000" y="1196753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Myriad Pro" panose="020B0503030403020204" pitchFamily="34" charset="0"/>
              </a:rPr>
              <a:t>Полный цикл поддержки партнера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5879976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4"/>
          <p:cNvGrpSpPr/>
          <p:nvPr/>
        </p:nvGrpSpPr>
        <p:grpSpPr>
          <a:xfrm>
            <a:off x="1733020" y="2200296"/>
            <a:ext cx="8666741" cy="3637815"/>
            <a:chOff x="560412" y="1906355"/>
            <a:chExt cx="10729906" cy="4433392"/>
          </a:xfrm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4110884" y="1911924"/>
              <a:ext cx="2386686" cy="1954810"/>
            </a:xfrm>
            <a:custGeom>
              <a:avLst/>
              <a:gdLst>
                <a:gd name="T0" fmla="*/ 27 w 182"/>
                <a:gd name="T1" fmla="*/ 150 h 150"/>
                <a:gd name="T2" fmla="*/ 41 w 182"/>
                <a:gd name="T3" fmla="*/ 150 h 150"/>
                <a:gd name="T4" fmla="*/ 37 w 182"/>
                <a:gd name="T5" fmla="*/ 139 h 150"/>
                <a:gd name="T6" fmla="*/ 57 w 182"/>
                <a:gd name="T7" fmla="*/ 119 h 150"/>
                <a:gd name="T8" fmla="*/ 77 w 182"/>
                <a:gd name="T9" fmla="*/ 139 h 150"/>
                <a:gd name="T10" fmla="*/ 73 w 182"/>
                <a:gd name="T11" fmla="*/ 150 h 150"/>
                <a:gd name="T12" fmla="*/ 87 w 182"/>
                <a:gd name="T13" fmla="*/ 150 h 150"/>
                <a:gd name="T14" fmla="*/ 151 w 182"/>
                <a:gd name="T15" fmla="*/ 87 h 150"/>
                <a:gd name="T16" fmla="*/ 151 w 182"/>
                <a:gd name="T17" fmla="*/ 68 h 150"/>
                <a:gd name="T18" fmla="*/ 152 w 182"/>
                <a:gd name="T19" fmla="*/ 70 h 150"/>
                <a:gd name="T20" fmla="*/ 164 w 182"/>
                <a:gd name="T21" fmla="*/ 74 h 150"/>
                <a:gd name="T22" fmla="*/ 182 w 182"/>
                <a:gd name="T23" fmla="*/ 56 h 150"/>
                <a:gd name="T24" fmla="*/ 164 w 182"/>
                <a:gd name="T25" fmla="*/ 38 h 150"/>
                <a:gd name="T26" fmla="*/ 152 w 182"/>
                <a:gd name="T27" fmla="*/ 43 h 150"/>
                <a:gd name="T28" fmla="*/ 151 w 182"/>
                <a:gd name="T29" fmla="*/ 44 h 150"/>
                <a:gd name="T30" fmla="*/ 151 w 182"/>
                <a:gd name="T31" fmla="*/ 26 h 150"/>
                <a:gd name="T32" fmla="*/ 138 w 182"/>
                <a:gd name="T33" fmla="*/ 26 h 150"/>
                <a:gd name="T34" fmla="*/ 123 w 182"/>
                <a:gd name="T35" fmla="*/ 0 h 150"/>
                <a:gd name="T36" fmla="*/ 101 w 182"/>
                <a:gd name="T37" fmla="*/ 5 h 150"/>
                <a:gd name="T38" fmla="*/ 101 w 182"/>
                <a:gd name="T39" fmla="*/ 36 h 150"/>
                <a:gd name="T40" fmla="*/ 77 w 182"/>
                <a:gd name="T41" fmla="*/ 50 h 150"/>
                <a:gd name="T42" fmla="*/ 51 w 182"/>
                <a:gd name="T43" fmla="*/ 34 h 150"/>
                <a:gd name="T44" fmla="*/ 35 w 182"/>
                <a:gd name="T45" fmla="*/ 51 h 150"/>
                <a:gd name="T46" fmla="*/ 50 w 182"/>
                <a:gd name="T47" fmla="*/ 77 h 150"/>
                <a:gd name="T48" fmla="*/ 37 w 182"/>
                <a:gd name="T49" fmla="*/ 100 h 150"/>
                <a:gd name="T50" fmla="*/ 6 w 182"/>
                <a:gd name="T51" fmla="*/ 100 h 150"/>
                <a:gd name="T52" fmla="*/ 0 w 182"/>
                <a:gd name="T53" fmla="*/ 122 h 150"/>
                <a:gd name="T54" fmla="*/ 27 w 182"/>
                <a:gd name="T55" fmla="*/ 138 h 150"/>
                <a:gd name="T56" fmla="*/ 27 w 182"/>
                <a:gd name="T57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2" h="150">
                  <a:moveTo>
                    <a:pt x="27" y="150"/>
                  </a:moveTo>
                  <a:cubicBezTo>
                    <a:pt x="41" y="150"/>
                    <a:pt x="41" y="150"/>
                    <a:pt x="41" y="150"/>
                  </a:cubicBezTo>
                  <a:cubicBezTo>
                    <a:pt x="38" y="147"/>
                    <a:pt x="37" y="143"/>
                    <a:pt x="37" y="139"/>
                  </a:cubicBezTo>
                  <a:cubicBezTo>
                    <a:pt x="37" y="128"/>
                    <a:pt x="46" y="119"/>
                    <a:pt x="57" y="119"/>
                  </a:cubicBezTo>
                  <a:cubicBezTo>
                    <a:pt x="68" y="119"/>
                    <a:pt x="77" y="128"/>
                    <a:pt x="77" y="139"/>
                  </a:cubicBezTo>
                  <a:cubicBezTo>
                    <a:pt x="77" y="143"/>
                    <a:pt x="75" y="147"/>
                    <a:pt x="73" y="150"/>
                  </a:cubicBezTo>
                  <a:cubicBezTo>
                    <a:pt x="87" y="150"/>
                    <a:pt x="87" y="150"/>
                    <a:pt x="87" y="150"/>
                  </a:cubicBezTo>
                  <a:cubicBezTo>
                    <a:pt x="87" y="115"/>
                    <a:pt x="116" y="87"/>
                    <a:pt x="151" y="87"/>
                  </a:cubicBezTo>
                  <a:cubicBezTo>
                    <a:pt x="151" y="68"/>
                    <a:pt x="151" y="68"/>
                    <a:pt x="151" y="68"/>
                  </a:cubicBezTo>
                  <a:cubicBezTo>
                    <a:pt x="152" y="70"/>
                    <a:pt x="152" y="70"/>
                    <a:pt x="152" y="70"/>
                  </a:cubicBezTo>
                  <a:cubicBezTo>
                    <a:pt x="156" y="73"/>
                    <a:pt x="160" y="74"/>
                    <a:pt x="164" y="74"/>
                  </a:cubicBezTo>
                  <a:cubicBezTo>
                    <a:pt x="174" y="74"/>
                    <a:pt x="182" y="66"/>
                    <a:pt x="182" y="56"/>
                  </a:cubicBezTo>
                  <a:cubicBezTo>
                    <a:pt x="182" y="46"/>
                    <a:pt x="174" y="38"/>
                    <a:pt x="164" y="38"/>
                  </a:cubicBezTo>
                  <a:cubicBezTo>
                    <a:pt x="160" y="38"/>
                    <a:pt x="156" y="40"/>
                    <a:pt x="152" y="43"/>
                  </a:cubicBezTo>
                  <a:cubicBezTo>
                    <a:pt x="151" y="44"/>
                    <a:pt x="151" y="44"/>
                    <a:pt x="151" y="44"/>
                  </a:cubicBezTo>
                  <a:cubicBezTo>
                    <a:pt x="151" y="26"/>
                    <a:pt x="151" y="26"/>
                    <a:pt x="151" y="26"/>
                  </a:cubicBezTo>
                  <a:cubicBezTo>
                    <a:pt x="138" y="26"/>
                    <a:pt x="138" y="26"/>
                    <a:pt x="138" y="26"/>
                  </a:cubicBezTo>
                  <a:cubicBezTo>
                    <a:pt x="123" y="0"/>
                    <a:pt x="123" y="0"/>
                    <a:pt x="123" y="0"/>
                  </a:cubicBezTo>
                  <a:cubicBezTo>
                    <a:pt x="115" y="1"/>
                    <a:pt x="108" y="3"/>
                    <a:pt x="101" y="5"/>
                  </a:cubicBezTo>
                  <a:cubicBezTo>
                    <a:pt x="101" y="36"/>
                    <a:pt x="101" y="36"/>
                    <a:pt x="101" y="36"/>
                  </a:cubicBezTo>
                  <a:cubicBezTo>
                    <a:pt x="77" y="50"/>
                    <a:pt x="77" y="50"/>
                    <a:pt x="77" y="50"/>
                  </a:cubicBezTo>
                  <a:cubicBezTo>
                    <a:pt x="51" y="34"/>
                    <a:pt x="51" y="34"/>
                    <a:pt x="51" y="34"/>
                  </a:cubicBezTo>
                  <a:cubicBezTo>
                    <a:pt x="45" y="39"/>
                    <a:pt x="40" y="45"/>
                    <a:pt x="35" y="51"/>
                  </a:cubicBezTo>
                  <a:cubicBezTo>
                    <a:pt x="50" y="77"/>
                    <a:pt x="50" y="77"/>
                    <a:pt x="50" y="77"/>
                  </a:cubicBezTo>
                  <a:cubicBezTo>
                    <a:pt x="37" y="100"/>
                    <a:pt x="37" y="100"/>
                    <a:pt x="37" y="100"/>
                  </a:cubicBezTo>
                  <a:cubicBezTo>
                    <a:pt x="6" y="100"/>
                    <a:pt x="6" y="100"/>
                    <a:pt x="6" y="100"/>
                  </a:cubicBezTo>
                  <a:cubicBezTo>
                    <a:pt x="3" y="107"/>
                    <a:pt x="1" y="115"/>
                    <a:pt x="0" y="122"/>
                  </a:cubicBezTo>
                  <a:cubicBezTo>
                    <a:pt x="27" y="138"/>
                    <a:pt x="27" y="138"/>
                    <a:pt x="27" y="138"/>
                  </a:cubicBezTo>
                  <a:lnTo>
                    <a:pt x="27" y="15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6"/>
            <p:cNvSpPr>
              <a:spLocks/>
            </p:cNvSpPr>
            <p:nvPr/>
          </p:nvSpPr>
          <p:spPr bwMode="auto">
            <a:xfrm>
              <a:off x="6118729" y="1911924"/>
              <a:ext cx="1962387" cy="2379108"/>
            </a:xfrm>
            <a:custGeom>
              <a:avLst/>
              <a:gdLst>
                <a:gd name="T0" fmla="*/ 0 w 150"/>
                <a:gd name="T1" fmla="*/ 40 h 182"/>
                <a:gd name="T2" fmla="*/ 11 w 150"/>
                <a:gd name="T3" fmla="*/ 36 h 182"/>
                <a:gd name="T4" fmla="*/ 31 w 150"/>
                <a:gd name="T5" fmla="*/ 56 h 182"/>
                <a:gd name="T6" fmla="*/ 11 w 150"/>
                <a:gd name="T7" fmla="*/ 76 h 182"/>
                <a:gd name="T8" fmla="*/ 0 w 150"/>
                <a:gd name="T9" fmla="*/ 73 h 182"/>
                <a:gd name="T10" fmla="*/ 0 w 150"/>
                <a:gd name="T11" fmla="*/ 87 h 182"/>
                <a:gd name="T12" fmla="*/ 63 w 150"/>
                <a:gd name="T13" fmla="*/ 150 h 182"/>
                <a:gd name="T14" fmla="*/ 81 w 150"/>
                <a:gd name="T15" fmla="*/ 150 h 182"/>
                <a:gd name="T16" fmla="*/ 80 w 150"/>
                <a:gd name="T17" fmla="*/ 152 h 182"/>
                <a:gd name="T18" fmla="*/ 75 w 150"/>
                <a:gd name="T19" fmla="*/ 164 h 182"/>
                <a:gd name="T20" fmla="*/ 93 w 150"/>
                <a:gd name="T21" fmla="*/ 182 h 182"/>
                <a:gd name="T22" fmla="*/ 111 w 150"/>
                <a:gd name="T23" fmla="*/ 164 h 182"/>
                <a:gd name="T24" fmla="*/ 107 w 150"/>
                <a:gd name="T25" fmla="*/ 152 h 182"/>
                <a:gd name="T26" fmla="*/ 105 w 150"/>
                <a:gd name="T27" fmla="*/ 150 h 182"/>
                <a:gd name="T28" fmla="*/ 123 w 150"/>
                <a:gd name="T29" fmla="*/ 150 h 182"/>
                <a:gd name="T30" fmla="*/ 123 w 150"/>
                <a:gd name="T31" fmla="*/ 138 h 182"/>
                <a:gd name="T32" fmla="*/ 150 w 150"/>
                <a:gd name="T33" fmla="*/ 122 h 182"/>
                <a:gd name="T34" fmla="*/ 144 w 150"/>
                <a:gd name="T35" fmla="*/ 100 h 182"/>
                <a:gd name="T36" fmla="*/ 113 w 150"/>
                <a:gd name="T37" fmla="*/ 100 h 182"/>
                <a:gd name="T38" fmla="*/ 100 w 150"/>
                <a:gd name="T39" fmla="*/ 77 h 182"/>
                <a:gd name="T40" fmla="*/ 116 w 150"/>
                <a:gd name="T41" fmla="*/ 51 h 182"/>
                <a:gd name="T42" fmla="*/ 99 w 150"/>
                <a:gd name="T43" fmla="*/ 34 h 182"/>
                <a:gd name="T44" fmla="*/ 73 w 150"/>
                <a:gd name="T45" fmla="*/ 50 h 182"/>
                <a:gd name="T46" fmla="*/ 49 w 150"/>
                <a:gd name="T47" fmla="*/ 36 h 182"/>
                <a:gd name="T48" fmla="*/ 50 w 150"/>
                <a:gd name="T49" fmla="*/ 5 h 182"/>
                <a:gd name="T50" fmla="*/ 27 w 150"/>
                <a:gd name="T51" fmla="*/ 0 h 182"/>
                <a:gd name="T52" fmla="*/ 12 w 150"/>
                <a:gd name="T53" fmla="*/ 26 h 182"/>
                <a:gd name="T54" fmla="*/ 0 w 150"/>
                <a:gd name="T55" fmla="*/ 26 h 182"/>
                <a:gd name="T56" fmla="*/ 0 w 150"/>
                <a:gd name="T57" fmla="*/ 4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50" h="182">
                  <a:moveTo>
                    <a:pt x="0" y="40"/>
                  </a:moveTo>
                  <a:cubicBezTo>
                    <a:pt x="3" y="38"/>
                    <a:pt x="7" y="36"/>
                    <a:pt x="11" y="36"/>
                  </a:cubicBezTo>
                  <a:cubicBezTo>
                    <a:pt x="22" y="36"/>
                    <a:pt x="31" y="45"/>
                    <a:pt x="31" y="56"/>
                  </a:cubicBezTo>
                  <a:cubicBezTo>
                    <a:pt x="31" y="67"/>
                    <a:pt x="22" y="76"/>
                    <a:pt x="11" y="76"/>
                  </a:cubicBezTo>
                  <a:cubicBezTo>
                    <a:pt x="7" y="76"/>
                    <a:pt x="3" y="75"/>
                    <a:pt x="0" y="73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34" y="87"/>
                    <a:pt x="63" y="115"/>
                    <a:pt x="63" y="150"/>
                  </a:cubicBezTo>
                  <a:cubicBezTo>
                    <a:pt x="81" y="150"/>
                    <a:pt x="81" y="150"/>
                    <a:pt x="81" y="150"/>
                  </a:cubicBezTo>
                  <a:cubicBezTo>
                    <a:pt x="80" y="152"/>
                    <a:pt x="80" y="152"/>
                    <a:pt x="80" y="152"/>
                  </a:cubicBezTo>
                  <a:cubicBezTo>
                    <a:pt x="77" y="155"/>
                    <a:pt x="75" y="159"/>
                    <a:pt x="75" y="164"/>
                  </a:cubicBezTo>
                  <a:cubicBezTo>
                    <a:pt x="75" y="174"/>
                    <a:pt x="83" y="182"/>
                    <a:pt x="93" y="182"/>
                  </a:cubicBezTo>
                  <a:cubicBezTo>
                    <a:pt x="103" y="182"/>
                    <a:pt x="111" y="174"/>
                    <a:pt x="111" y="164"/>
                  </a:cubicBezTo>
                  <a:cubicBezTo>
                    <a:pt x="111" y="159"/>
                    <a:pt x="110" y="155"/>
                    <a:pt x="107" y="152"/>
                  </a:cubicBezTo>
                  <a:cubicBezTo>
                    <a:pt x="105" y="150"/>
                    <a:pt x="105" y="150"/>
                    <a:pt x="105" y="150"/>
                  </a:cubicBezTo>
                  <a:cubicBezTo>
                    <a:pt x="123" y="150"/>
                    <a:pt x="123" y="150"/>
                    <a:pt x="123" y="150"/>
                  </a:cubicBezTo>
                  <a:cubicBezTo>
                    <a:pt x="123" y="138"/>
                    <a:pt x="123" y="138"/>
                    <a:pt x="123" y="138"/>
                  </a:cubicBezTo>
                  <a:cubicBezTo>
                    <a:pt x="150" y="122"/>
                    <a:pt x="150" y="122"/>
                    <a:pt x="150" y="122"/>
                  </a:cubicBezTo>
                  <a:cubicBezTo>
                    <a:pt x="149" y="115"/>
                    <a:pt x="147" y="107"/>
                    <a:pt x="144" y="100"/>
                  </a:cubicBezTo>
                  <a:cubicBezTo>
                    <a:pt x="113" y="100"/>
                    <a:pt x="113" y="100"/>
                    <a:pt x="113" y="100"/>
                  </a:cubicBezTo>
                  <a:cubicBezTo>
                    <a:pt x="100" y="77"/>
                    <a:pt x="100" y="77"/>
                    <a:pt x="100" y="77"/>
                  </a:cubicBezTo>
                  <a:cubicBezTo>
                    <a:pt x="116" y="51"/>
                    <a:pt x="116" y="51"/>
                    <a:pt x="116" y="51"/>
                  </a:cubicBezTo>
                  <a:cubicBezTo>
                    <a:pt x="110" y="45"/>
                    <a:pt x="105" y="39"/>
                    <a:pt x="99" y="34"/>
                  </a:cubicBezTo>
                  <a:cubicBezTo>
                    <a:pt x="73" y="50"/>
                    <a:pt x="73" y="50"/>
                    <a:pt x="73" y="50"/>
                  </a:cubicBezTo>
                  <a:cubicBezTo>
                    <a:pt x="49" y="36"/>
                    <a:pt x="49" y="36"/>
                    <a:pt x="49" y="36"/>
                  </a:cubicBezTo>
                  <a:cubicBezTo>
                    <a:pt x="50" y="5"/>
                    <a:pt x="50" y="5"/>
                    <a:pt x="50" y="5"/>
                  </a:cubicBezTo>
                  <a:cubicBezTo>
                    <a:pt x="42" y="3"/>
                    <a:pt x="35" y="1"/>
                    <a:pt x="27" y="0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0" y="26"/>
                    <a:pt x="0" y="26"/>
                    <a:pt x="0" y="26"/>
                  </a:cubicBezTo>
                  <a:lnTo>
                    <a:pt x="0" y="4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5694430" y="3922119"/>
              <a:ext cx="2386686" cy="1969963"/>
            </a:xfrm>
            <a:custGeom>
              <a:avLst/>
              <a:gdLst>
                <a:gd name="T0" fmla="*/ 155 w 182"/>
                <a:gd name="T1" fmla="*/ 0 h 151"/>
                <a:gd name="T2" fmla="*/ 142 w 182"/>
                <a:gd name="T3" fmla="*/ 0 h 151"/>
                <a:gd name="T4" fmla="*/ 145 w 182"/>
                <a:gd name="T5" fmla="*/ 12 h 151"/>
                <a:gd name="T6" fmla="*/ 125 w 182"/>
                <a:gd name="T7" fmla="*/ 32 h 151"/>
                <a:gd name="T8" fmla="*/ 105 w 182"/>
                <a:gd name="T9" fmla="*/ 12 h 151"/>
                <a:gd name="T10" fmla="*/ 109 w 182"/>
                <a:gd name="T11" fmla="*/ 0 h 151"/>
                <a:gd name="T12" fmla="*/ 95 w 182"/>
                <a:gd name="T13" fmla="*/ 0 h 151"/>
                <a:gd name="T14" fmla="*/ 32 w 182"/>
                <a:gd name="T15" fmla="*/ 64 h 151"/>
                <a:gd name="T16" fmla="*/ 32 w 182"/>
                <a:gd name="T17" fmla="*/ 82 h 151"/>
                <a:gd name="T18" fmla="*/ 30 w 182"/>
                <a:gd name="T19" fmla="*/ 80 h 151"/>
                <a:gd name="T20" fmla="*/ 18 w 182"/>
                <a:gd name="T21" fmla="*/ 76 h 151"/>
                <a:gd name="T22" fmla="*/ 0 w 182"/>
                <a:gd name="T23" fmla="*/ 94 h 151"/>
                <a:gd name="T24" fmla="*/ 18 w 182"/>
                <a:gd name="T25" fmla="*/ 112 h 151"/>
                <a:gd name="T26" fmla="*/ 30 w 182"/>
                <a:gd name="T27" fmla="*/ 107 h 151"/>
                <a:gd name="T28" fmla="*/ 32 w 182"/>
                <a:gd name="T29" fmla="*/ 106 h 151"/>
                <a:gd name="T30" fmla="*/ 32 w 182"/>
                <a:gd name="T31" fmla="*/ 124 h 151"/>
                <a:gd name="T32" fmla="*/ 44 w 182"/>
                <a:gd name="T33" fmla="*/ 124 h 151"/>
                <a:gd name="T34" fmla="*/ 59 w 182"/>
                <a:gd name="T35" fmla="*/ 151 h 151"/>
                <a:gd name="T36" fmla="*/ 82 w 182"/>
                <a:gd name="T37" fmla="*/ 145 h 151"/>
                <a:gd name="T38" fmla="*/ 81 w 182"/>
                <a:gd name="T39" fmla="*/ 114 h 151"/>
                <a:gd name="T40" fmla="*/ 105 w 182"/>
                <a:gd name="T41" fmla="*/ 100 h 151"/>
                <a:gd name="T42" fmla="*/ 131 w 182"/>
                <a:gd name="T43" fmla="*/ 116 h 151"/>
                <a:gd name="T44" fmla="*/ 148 w 182"/>
                <a:gd name="T45" fmla="*/ 100 h 151"/>
                <a:gd name="T46" fmla="*/ 132 w 182"/>
                <a:gd name="T47" fmla="*/ 73 h 151"/>
                <a:gd name="T48" fmla="*/ 145 w 182"/>
                <a:gd name="T49" fmla="*/ 50 h 151"/>
                <a:gd name="T50" fmla="*/ 176 w 182"/>
                <a:gd name="T51" fmla="*/ 50 h 151"/>
                <a:gd name="T52" fmla="*/ 182 w 182"/>
                <a:gd name="T53" fmla="*/ 28 h 151"/>
                <a:gd name="T54" fmla="*/ 155 w 182"/>
                <a:gd name="T55" fmla="*/ 13 h 151"/>
                <a:gd name="T56" fmla="*/ 155 w 182"/>
                <a:gd name="T57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2" h="151">
                  <a:moveTo>
                    <a:pt x="155" y="0"/>
                  </a:moveTo>
                  <a:cubicBezTo>
                    <a:pt x="142" y="0"/>
                    <a:pt x="142" y="0"/>
                    <a:pt x="142" y="0"/>
                  </a:cubicBezTo>
                  <a:cubicBezTo>
                    <a:pt x="144" y="4"/>
                    <a:pt x="145" y="8"/>
                    <a:pt x="145" y="12"/>
                  </a:cubicBezTo>
                  <a:cubicBezTo>
                    <a:pt x="145" y="23"/>
                    <a:pt x="136" y="32"/>
                    <a:pt x="125" y="32"/>
                  </a:cubicBezTo>
                  <a:cubicBezTo>
                    <a:pt x="114" y="32"/>
                    <a:pt x="105" y="23"/>
                    <a:pt x="105" y="12"/>
                  </a:cubicBezTo>
                  <a:cubicBezTo>
                    <a:pt x="105" y="8"/>
                    <a:pt x="107" y="4"/>
                    <a:pt x="109" y="0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95" y="35"/>
                    <a:pt x="66" y="63"/>
                    <a:pt x="32" y="64"/>
                  </a:cubicBezTo>
                  <a:cubicBezTo>
                    <a:pt x="32" y="82"/>
                    <a:pt x="32" y="82"/>
                    <a:pt x="32" y="82"/>
                  </a:cubicBezTo>
                  <a:cubicBezTo>
                    <a:pt x="30" y="80"/>
                    <a:pt x="30" y="80"/>
                    <a:pt x="30" y="80"/>
                  </a:cubicBezTo>
                  <a:cubicBezTo>
                    <a:pt x="27" y="78"/>
                    <a:pt x="22" y="76"/>
                    <a:pt x="18" y="76"/>
                  </a:cubicBezTo>
                  <a:cubicBezTo>
                    <a:pt x="8" y="76"/>
                    <a:pt x="0" y="84"/>
                    <a:pt x="0" y="94"/>
                  </a:cubicBezTo>
                  <a:cubicBezTo>
                    <a:pt x="0" y="104"/>
                    <a:pt x="8" y="112"/>
                    <a:pt x="18" y="112"/>
                  </a:cubicBezTo>
                  <a:cubicBezTo>
                    <a:pt x="22" y="112"/>
                    <a:pt x="27" y="110"/>
                    <a:pt x="30" y="107"/>
                  </a:cubicBezTo>
                  <a:cubicBezTo>
                    <a:pt x="32" y="106"/>
                    <a:pt x="32" y="106"/>
                    <a:pt x="32" y="106"/>
                  </a:cubicBezTo>
                  <a:cubicBezTo>
                    <a:pt x="32" y="124"/>
                    <a:pt x="32" y="124"/>
                    <a:pt x="32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59" y="151"/>
                    <a:pt x="59" y="151"/>
                    <a:pt x="59" y="151"/>
                  </a:cubicBezTo>
                  <a:cubicBezTo>
                    <a:pt x="67" y="149"/>
                    <a:pt x="74" y="147"/>
                    <a:pt x="82" y="145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105" y="100"/>
                    <a:pt x="105" y="100"/>
                    <a:pt x="105" y="100"/>
                  </a:cubicBezTo>
                  <a:cubicBezTo>
                    <a:pt x="131" y="116"/>
                    <a:pt x="131" y="116"/>
                    <a:pt x="131" y="116"/>
                  </a:cubicBezTo>
                  <a:cubicBezTo>
                    <a:pt x="137" y="111"/>
                    <a:pt x="142" y="106"/>
                    <a:pt x="148" y="100"/>
                  </a:cubicBezTo>
                  <a:cubicBezTo>
                    <a:pt x="132" y="73"/>
                    <a:pt x="132" y="73"/>
                    <a:pt x="132" y="73"/>
                  </a:cubicBezTo>
                  <a:cubicBezTo>
                    <a:pt x="145" y="50"/>
                    <a:pt x="145" y="50"/>
                    <a:pt x="145" y="50"/>
                  </a:cubicBezTo>
                  <a:cubicBezTo>
                    <a:pt x="176" y="50"/>
                    <a:pt x="176" y="50"/>
                    <a:pt x="176" y="50"/>
                  </a:cubicBezTo>
                  <a:cubicBezTo>
                    <a:pt x="179" y="43"/>
                    <a:pt x="181" y="35"/>
                    <a:pt x="182" y="28"/>
                  </a:cubicBezTo>
                  <a:cubicBezTo>
                    <a:pt x="155" y="13"/>
                    <a:pt x="155" y="13"/>
                    <a:pt x="155" y="13"/>
                  </a:cubicBezTo>
                  <a:lnTo>
                    <a:pt x="155" y="0"/>
                  </a:lnTo>
                  <a:close/>
                </a:path>
              </a:pathLst>
            </a:custGeom>
            <a:solidFill>
              <a:schemeClr val="tx2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4110884" y="3502096"/>
              <a:ext cx="1977538" cy="2379108"/>
            </a:xfrm>
            <a:custGeom>
              <a:avLst/>
              <a:gdLst>
                <a:gd name="T0" fmla="*/ 151 w 151"/>
                <a:gd name="T1" fmla="*/ 141 h 182"/>
                <a:gd name="T2" fmla="*/ 139 w 151"/>
                <a:gd name="T3" fmla="*/ 145 h 182"/>
                <a:gd name="T4" fmla="*/ 119 w 151"/>
                <a:gd name="T5" fmla="*/ 125 h 182"/>
                <a:gd name="T6" fmla="*/ 139 w 151"/>
                <a:gd name="T7" fmla="*/ 105 h 182"/>
                <a:gd name="T8" fmla="*/ 151 w 151"/>
                <a:gd name="T9" fmla="*/ 109 h 182"/>
                <a:gd name="T10" fmla="*/ 151 w 151"/>
                <a:gd name="T11" fmla="*/ 95 h 182"/>
                <a:gd name="T12" fmla="*/ 87 w 151"/>
                <a:gd name="T13" fmla="*/ 31 h 182"/>
                <a:gd name="T14" fmla="*/ 69 w 151"/>
                <a:gd name="T15" fmla="*/ 31 h 182"/>
                <a:gd name="T16" fmla="*/ 70 w 151"/>
                <a:gd name="T17" fmla="*/ 29 h 182"/>
                <a:gd name="T18" fmla="*/ 75 w 151"/>
                <a:gd name="T19" fmla="*/ 18 h 182"/>
                <a:gd name="T20" fmla="*/ 57 w 151"/>
                <a:gd name="T21" fmla="*/ 0 h 182"/>
                <a:gd name="T22" fmla="*/ 39 w 151"/>
                <a:gd name="T23" fmla="*/ 18 h 182"/>
                <a:gd name="T24" fmla="*/ 43 w 151"/>
                <a:gd name="T25" fmla="*/ 29 h 182"/>
                <a:gd name="T26" fmla="*/ 45 w 151"/>
                <a:gd name="T27" fmla="*/ 31 h 182"/>
                <a:gd name="T28" fmla="*/ 27 w 151"/>
                <a:gd name="T29" fmla="*/ 31 h 182"/>
                <a:gd name="T30" fmla="*/ 27 w 151"/>
                <a:gd name="T31" fmla="*/ 44 h 182"/>
                <a:gd name="T32" fmla="*/ 0 w 151"/>
                <a:gd name="T33" fmla="*/ 59 h 182"/>
                <a:gd name="T34" fmla="*/ 6 w 151"/>
                <a:gd name="T35" fmla="*/ 81 h 182"/>
                <a:gd name="T36" fmla="*/ 37 w 151"/>
                <a:gd name="T37" fmla="*/ 81 h 182"/>
                <a:gd name="T38" fmla="*/ 50 w 151"/>
                <a:gd name="T39" fmla="*/ 104 h 182"/>
                <a:gd name="T40" fmla="*/ 35 w 151"/>
                <a:gd name="T41" fmla="*/ 131 h 182"/>
                <a:gd name="T42" fmla="*/ 51 w 151"/>
                <a:gd name="T43" fmla="*/ 147 h 182"/>
                <a:gd name="T44" fmla="*/ 77 w 151"/>
                <a:gd name="T45" fmla="*/ 131 h 182"/>
                <a:gd name="T46" fmla="*/ 101 w 151"/>
                <a:gd name="T47" fmla="*/ 145 h 182"/>
                <a:gd name="T48" fmla="*/ 101 w 151"/>
                <a:gd name="T49" fmla="*/ 176 h 182"/>
                <a:gd name="T50" fmla="*/ 123 w 151"/>
                <a:gd name="T51" fmla="*/ 182 h 182"/>
                <a:gd name="T52" fmla="*/ 138 w 151"/>
                <a:gd name="T53" fmla="*/ 155 h 182"/>
                <a:gd name="T54" fmla="*/ 151 w 151"/>
                <a:gd name="T55" fmla="*/ 155 h 182"/>
                <a:gd name="T56" fmla="*/ 151 w 151"/>
                <a:gd name="T57" fmla="*/ 141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51" h="182">
                  <a:moveTo>
                    <a:pt x="151" y="141"/>
                  </a:moveTo>
                  <a:cubicBezTo>
                    <a:pt x="147" y="144"/>
                    <a:pt x="143" y="145"/>
                    <a:pt x="139" y="145"/>
                  </a:cubicBezTo>
                  <a:cubicBezTo>
                    <a:pt x="128" y="145"/>
                    <a:pt x="119" y="136"/>
                    <a:pt x="119" y="125"/>
                  </a:cubicBezTo>
                  <a:cubicBezTo>
                    <a:pt x="119" y="114"/>
                    <a:pt x="128" y="105"/>
                    <a:pt x="139" y="105"/>
                  </a:cubicBezTo>
                  <a:cubicBezTo>
                    <a:pt x="143" y="105"/>
                    <a:pt x="147" y="106"/>
                    <a:pt x="151" y="109"/>
                  </a:cubicBezTo>
                  <a:cubicBezTo>
                    <a:pt x="151" y="95"/>
                    <a:pt x="151" y="95"/>
                    <a:pt x="151" y="95"/>
                  </a:cubicBezTo>
                  <a:cubicBezTo>
                    <a:pt x="116" y="94"/>
                    <a:pt x="87" y="66"/>
                    <a:pt x="87" y="31"/>
                  </a:cubicBezTo>
                  <a:cubicBezTo>
                    <a:pt x="69" y="31"/>
                    <a:pt x="69" y="31"/>
                    <a:pt x="69" y="31"/>
                  </a:cubicBezTo>
                  <a:cubicBezTo>
                    <a:pt x="70" y="29"/>
                    <a:pt x="70" y="29"/>
                    <a:pt x="70" y="29"/>
                  </a:cubicBezTo>
                  <a:cubicBezTo>
                    <a:pt x="73" y="26"/>
                    <a:pt x="75" y="22"/>
                    <a:pt x="75" y="18"/>
                  </a:cubicBezTo>
                  <a:cubicBezTo>
                    <a:pt x="75" y="8"/>
                    <a:pt x="67" y="0"/>
                    <a:pt x="57" y="0"/>
                  </a:cubicBezTo>
                  <a:cubicBezTo>
                    <a:pt x="47" y="0"/>
                    <a:pt x="39" y="8"/>
                    <a:pt x="39" y="18"/>
                  </a:cubicBezTo>
                  <a:cubicBezTo>
                    <a:pt x="39" y="22"/>
                    <a:pt x="40" y="26"/>
                    <a:pt x="43" y="29"/>
                  </a:cubicBezTo>
                  <a:cubicBezTo>
                    <a:pt x="45" y="31"/>
                    <a:pt x="45" y="31"/>
                    <a:pt x="45" y="31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27" y="44"/>
                    <a:pt x="27" y="44"/>
                    <a:pt x="27" y="44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1" y="66"/>
                    <a:pt x="3" y="74"/>
                    <a:pt x="6" y="81"/>
                  </a:cubicBezTo>
                  <a:cubicBezTo>
                    <a:pt x="37" y="81"/>
                    <a:pt x="37" y="81"/>
                    <a:pt x="37" y="81"/>
                  </a:cubicBezTo>
                  <a:cubicBezTo>
                    <a:pt x="50" y="104"/>
                    <a:pt x="50" y="104"/>
                    <a:pt x="50" y="104"/>
                  </a:cubicBezTo>
                  <a:cubicBezTo>
                    <a:pt x="35" y="131"/>
                    <a:pt x="35" y="131"/>
                    <a:pt x="35" y="131"/>
                  </a:cubicBezTo>
                  <a:cubicBezTo>
                    <a:pt x="40" y="137"/>
                    <a:pt x="45" y="142"/>
                    <a:pt x="51" y="147"/>
                  </a:cubicBezTo>
                  <a:cubicBezTo>
                    <a:pt x="77" y="131"/>
                    <a:pt x="77" y="131"/>
                    <a:pt x="77" y="131"/>
                  </a:cubicBezTo>
                  <a:cubicBezTo>
                    <a:pt x="101" y="145"/>
                    <a:pt x="101" y="145"/>
                    <a:pt x="101" y="145"/>
                  </a:cubicBezTo>
                  <a:cubicBezTo>
                    <a:pt x="101" y="176"/>
                    <a:pt x="101" y="176"/>
                    <a:pt x="101" y="176"/>
                  </a:cubicBezTo>
                  <a:cubicBezTo>
                    <a:pt x="108" y="178"/>
                    <a:pt x="115" y="180"/>
                    <a:pt x="123" y="182"/>
                  </a:cubicBezTo>
                  <a:cubicBezTo>
                    <a:pt x="138" y="155"/>
                    <a:pt x="138" y="155"/>
                    <a:pt x="138" y="155"/>
                  </a:cubicBezTo>
                  <a:cubicBezTo>
                    <a:pt x="151" y="155"/>
                    <a:pt x="151" y="155"/>
                    <a:pt x="151" y="155"/>
                  </a:cubicBezTo>
                  <a:lnTo>
                    <a:pt x="151" y="141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103047" y="1911924"/>
              <a:ext cx="3254280" cy="3750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ru-RU" sz="1400" b="1" dirty="0"/>
                <a:t>Предпродажная поддержка</a:t>
              </a:r>
              <a:endParaRPr lang="en-US" sz="1400" b="1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54713" y="2321536"/>
              <a:ext cx="3702612" cy="9170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10000"/>
                </a:lnSpc>
              </a:pPr>
              <a:r>
                <a:rPr lang="ru-RU" sz="1300" dirty="0"/>
                <a:t>Помощь в выборе решения Сравнение с конкурентами</a:t>
              </a:r>
            </a:p>
            <a:p>
              <a:pPr algn="ctr">
                <a:lnSpc>
                  <a:spcPct val="110000"/>
                </a:lnSpc>
              </a:pPr>
              <a:r>
                <a:rPr lang="ru-RU" sz="1300" dirty="0"/>
                <a:t>Демонстрация продуктов «живьём»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774684" y="1906355"/>
              <a:ext cx="3268885" cy="3750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/>
                <a:t>Техническое обслуживание</a:t>
              </a:r>
              <a:endParaRPr lang="en-US" sz="1400" b="1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834174" y="2321536"/>
              <a:ext cx="3456144" cy="9170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ru-RU" sz="1300" dirty="0"/>
                <a:t>Поддержка клиентов на русском языке по телефону, электронной почте и через систему заявок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019382" y="5071135"/>
              <a:ext cx="2427094" cy="3750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ru-RU" sz="1400" b="1" dirty="0"/>
                <a:t>Подготовка проекта</a:t>
              </a:r>
              <a:endParaRPr lang="en-US" sz="1400" b="1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60412" y="5422661"/>
              <a:ext cx="3811096" cy="9170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10000"/>
                </a:lnSpc>
              </a:pPr>
              <a:r>
                <a:rPr lang="ru-RU" sz="1300" dirty="0"/>
                <a:t>Установка и первичная настройка</a:t>
              </a:r>
              <a:br>
                <a:rPr lang="ru-RU" sz="1300" dirty="0"/>
              </a:br>
              <a:r>
                <a:rPr lang="ru-RU" sz="1300" dirty="0"/>
                <a:t>Обучение ваших специалистов</a:t>
              </a:r>
            </a:p>
            <a:p>
              <a:pPr algn="r">
                <a:lnSpc>
                  <a:spcPct val="110000"/>
                </a:lnSpc>
              </a:pPr>
              <a:r>
                <a:rPr lang="ru-RU" sz="1300" dirty="0"/>
                <a:t>Помощь в интеграции под ТЗ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853319" y="5047574"/>
              <a:ext cx="2951502" cy="3750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/>
                <a:t>Помощь в продлении</a:t>
              </a:r>
              <a:endParaRPr lang="en-US" sz="1400" b="1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834174" y="5416487"/>
              <a:ext cx="3384691" cy="9170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ru-RU" sz="1300" dirty="0"/>
                <a:t>Заблаговременно напомним вам о продлении лицензии и рассчитаем стоимость.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97276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78006" y="113113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Myriad Pro" panose="020B0503030403020204" pitchFamily="34" charset="0"/>
              </a:rPr>
              <a:t>Статусы партнеров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5879976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1663903"/>
              </p:ext>
            </p:extLst>
          </p:nvPr>
        </p:nvGraphicFramePr>
        <p:xfrm>
          <a:off x="1117601" y="1738745"/>
          <a:ext cx="10171288" cy="3886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544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2833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68848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ru-RU" sz="1600" baseline="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aseline="0" dirty="0"/>
                        <a:t>Бронзовый 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aseline="0" dirty="0"/>
                        <a:t>Серебряный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t" latinLnBrk="0"/>
                      <a:r>
                        <a:rPr lang="ru-RU" sz="1300" b="0" dirty="0">
                          <a:effectLst/>
                          <a:latin typeface="+mn-lt"/>
                        </a:rPr>
                        <a:t>Скидка с</a:t>
                      </a:r>
                      <a:r>
                        <a:rPr lang="ru-RU" sz="1300" b="0" baseline="0" dirty="0">
                          <a:effectLst/>
                          <a:latin typeface="+mn-lt"/>
                        </a:rPr>
                        <a:t> регистрацией сделки</a:t>
                      </a:r>
                      <a:endParaRPr lang="ru-RU" sz="13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300" b="0" dirty="0">
                          <a:effectLst/>
                          <a:latin typeface="+mn-lt"/>
                        </a:rPr>
                        <a:t>15%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300" b="0" dirty="0">
                          <a:effectLst/>
                          <a:latin typeface="+mn-lt"/>
                        </a:rPr>
                        <a:t>20%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t" latinLnBrk="0"/>
                      <a:r>
                        <a:rPr lang="ru-RU" sz="1300" b="0" dirty="0">
                          <a:effectLst/>
                          <a:latin typeface="+mn-lt"/>
                        </a:rPr>
                        <a:t>С регистрацией </a:t>
                      </a:r>
                      <a:r>
                        <a:rPr lang="en-US" sz="1300" b="0" dirty="0">
                          <a:effectLst/>
                          <a:latin typeface="+mn-lt"/>
                        </a:rPr>
                        <a:t>GFI Unlimited </a:t>
                      </a:r>
                      <a:br>
                        <a:rPr lang="en-US" sz="1300" b="0" dirty="0">
                          <a:effectLst/>
                          <a:latin typeface="+mn-lt"/>
                        </a:rPr>
                      </a:br>
                      <a:r>
                        <a:rPr lang="ru-RU" sz="1300" b="0" dirty="0">
                          <a:effectLst/>
                          <a:latin typeface="+mn-lt"/>
                        </a:rPr>
                        <a:t>у вендора от </a:t>
                      </a:r>
                      <a:r>
                        <a:rPr lang="ru-RU" sz="1300" b="0" dirty="0" smtClean="0">
                          <a:effectLst/>
                          <a:latin typeface="+mn-lt"/>
                        </a:rPr>
                        <a:t>2 тысяч евро</a:t>
                      </a:r>
                      <a:endParaRPr lang="ru-RU" sz="13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300" b="0" dirty="0">
                          <a:effectLst/>
                          <a:latin typeface="+mn-lt"/>
                        </a:rPr>
                        <a:t>30%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300" b="0" dirty="0">
                          <a:effectLst/>
                          <a:latin typeface="+mn-lt"/>
                        </a:rPr>
                        <a:t>35%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t" latinLnBrk="0"/>
                      <a:r>
                        <a:rPr lang="ru-RU" sz="1300" b="0" dirty="0">
                          <a:effectLst/>
                          <a:latin typeface="+mn-lt"/>
                        </a:rPr>
                        <a:t>С регистрацией </a:t>
                      </a:r>
                      <a:r>
                        <a:rPr lang="en-US" sz="1300" b="0" dirty="0">
                          <a:effectLst/>
                          <a:latin typeface="+mn-lt"/>
                        </a:rPr>
                        <a:t>GFI Unlimited </a:t>
                      </a:r>
                      <a:br>
                        <a:rPr lang="en-US" sz="1300" b="0" dirty="0">
                          <a:effectLst/>
                          <a:latin typeface="+mn-lt"/>
                        </a:rPr>
                      </a:br>
                      <a:r>
                        <a:rPr lang="ru-RU" sz="1300" b="0" dirty="0">
                          <a:effectLst/>
                          <a:latin typeface="+mn-lt"/>
                        </a:rPr>
                        <a:t>у вендора  от </a:t>
                      </a:r>
                      <a:r>
                        <a:rPr lang="ru-RU" sz="1300" b="0" dirty="0" smtClean="0">
                          <a:effectLst/>
                          <a:latin typeface="+mn-lt"/>
                        </a:rPr>
                        <a:t>4 тысяч</a:t>
                      </a:r>
                      <a:r>
                        <a:rPr lang="ru-RU" sz="1300" b="0" baseline="0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ru-RU" sz="1300" b="0" dirty="0" smtClean="0">
                          <a:effectLst/>
                          <a:latin typeface="+mn-lt"/>
                        </a:rPr>
                        <a:t>евро</a:t>
                      </a:r>
                      <a:endParaRPr lang="ru-RU" sz="13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300" b="0" dirty="0">
                          <a:effectLst/>
                          <a:latin typeface="+mn-lt"/>
                        </a:rPr>
                        <a:t>40%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300" b="0" dirty="0">
                          <a:effectLst/>
                          <a:latin typeface="+mn-lt"/>
                        </a:rPr>
                        <a:t>45%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t" latinLnBrk="0"/>
                      <a:r>
                        <a:rPr lang="ru-RU" sz="1300" b="0" dirty="0">
                          <a:effectLst/>
                          <a:latin typeface="+mn-lt"/>
                        </a:rPr>
                        <a:t>Обученные специалисты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300" b="0" dirty="0">
                          <a:effectLst/>
                          <a:latin typeface="+mn-lt"/>
                        </a:rPr>
                        <a:t>2</a:t>
                      </a:r>
                      <a:r>
                        <a:rPr lang="ru-RU" sz="1300" b="0" baseline="0" dirty="0">
                          <a:effectLst/>
                          <a:latin typeface="+mn-lt"/>
                        </a:rPr>
                        <a:t> менеджера по продажам</a:t>
                      </a:r>
                      <a:endParaRPr lang="ru-RU" sz="13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en-US" sz="1300" b="0" dirty="0">
                          <a:effectLst/>
                          <a:latin typeface="+mn-lt"/>
                        </a:rPr>
                        <a:t>3</a:t>
                      </a:r>
                      <a:r>
                        <a:rPr lang="ru-RU" sz="1300" b="0" dirty="0">
                          <a:effectLst/>
                          <a:latin typeface="+mn-lt"/>
                        </a:rPr>
                        <a:t> менеджера по продажам</a:t>
                      </a:r>
                    </a:p>
                    <a:p>
                      <a:pPr algn="ctr" fontAlgn="t" latinLnBrk="0"/>
                      <a:r>
                        <a:rPr lang="en-US" sz="1300" b="0" dirty="0">
                          <a:effectLst/>
                          <a:latin typeface="+mn-lt"/>
                        </a:rPr>
                        <a:t>3</a:t>
                      </a:r>
                      <a:r>
                        <a:rPr lang="ru-RU" sz="1300" b="0" dirty="0">
                          <a:effectLst/>
                          <a:latin typeface="+mn-lt"/>
                        </a:rPr>
                        <a:t> тех</a:t>
                      </a:r>
                      <a:r>
                        <a:rPr lang="en-US" sz="1300" b="0" baseline="0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300" b="0" dirty="0">
                          <a:effectLst/>
                          <a:latin typeface="+mn-lt"/>
                        </a:rPr>
                        <a:t>специалиста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t" latinLnBrk="0"/>
                      <a:r>
                        <a:rPr lang="ru-RU" sz="1300" b="0" dirty="0">
                          <a:effectLst/>
                          <a:latin typeface="+mn-lt"/>
                        </a:rPr>
                        <a:t>Объём сделок в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endParaRPr lang="ru-RU" sz="13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</a:t>
                      </a:r>
                      <a:r>
                        <a:rPr lang="ru-RU" sz="13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От </a:t>
                      </a:r>
                      <a:r>
                        <a:rPr lang="ru-RU" sz="13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 тысяч евро</a:t>
                      </a:r>
                      <a:r>
                        <a:rPr lang="ru-RU" sz="13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t" latinLnBrk="0"/>
                      <a:r>
                        <a:rPr lang="ru-RU" sz="1300" b="0" dirty="0">
                          <a:effectLst/>
                          <a:latin typeface="+mn-lt"/>
                        </a:rPr>
                        <a:t>Активное продвижение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endParaRPr lang="ru-RU" sz="13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300" b="0" dirty="0">
                          <a:effectLst/>
                          <a:latin typeface="+mn-lt"/>
                        </a:rPr>
                        <a:t>+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t" latinLnBrk="0"/>
                      <a:r>
                        <a:rPr lang="en-US" sz="1300" b="0" dirty="0">
                          <a:effectLst/>
                          <a:latin typeface="+mn-lt"/>
                        </a:rPr>
                        <a:t>NFR-</a:t>
                      </a:r>
                      <a:r>
                        <a:rPr lang="ru-RU" sz="1300" b="0" dirty="0">
                          <a:effectLst/>
                          <a:latin typeface="+mn-lt"/>
                        </a:rPr>
                        <a:t>лицензии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300" b="0" dirty="0">
                          <a:effectLst/>
                          <a:latin typeface="+mn-lt"/>
                        </a:rPr>
                        <a:t>Базовые</a:t>
                      </a:r>
                      <a:br>
                        <a:rPr lang="ru-RU" sz="1300" b="0" dirty="0">
                          <a:effectLst/>
                          <a:latin typeface="+mn-lt"/>
                        </a:rPr>
                      </a:br>
                      <a:r>
                        <a:rPr lang="ru-RU" sz="1300" b="0" dirty="0">
                          <a:effectLst/>
                          <a:latin typeface="+mn-lt"/>
                        </a:rPr>
                        <a:t>после 1-го заказа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300" b="0" dirty="0">
                          <a:effectLst/>
                          <a:latin typeface="+mn-lt"/>
                        </a:rPr>
                        <a:t>Базовые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t" latinLnBrk="0"/>
                      <a:r>
                        <a:rPr lang="ru-RU" sz="1300" b="0" dirty="0">
                          <a:effectLst/>
                          <a:latin typeface="+mn-lt"/>
                        </a:rPr>
                        <a:t>Примечания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300" b="0" dirty="0">
                          <a:effectLst/>
                          <a:latin typeface="+mn-lt"/>
                        </a:rPr>
                        <a:t/>
                      </a:r>
                      <a:br>
                        <a:rPr lang="ru-RU" sz="1300" b="0" dirty="0">
                          <a:effectLst/>
                          <a:latin typeface="+mn-lt"/>
                        </a:rPr>
                      </a:br>
                      <a:endParaRPr lang="ru-RU" sz="13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300" b="0" dirty="0">
                          <a:effectLst/>
                          <a:latin typeface="+mn-lt"/>
                        </a:rPr>
                        <a:t>Сертификация специалистов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9128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879978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578007" y="1095681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Myriad Pro" panose="020B0503030403020204" pitchFamily="34" charset="0"/>
              </a:rPr>
              <a:t>Акции до </a:t>
            </a:r>
            <a:r>
              <a:rPr lang="ru-RU" sz="2400" b="1" dirty="0" smtClean="0">
                <a:latin typeface="Myriad Pro" panose="020B0503030403020204" pitchFamily="34" charset="0"/>
              </a:rPr>
              <a:t>25 декабря </a:t>
            </a:r>
            <a:r>
              <a:rPr lang="ru-RU" sz="2400" b="1" dirty="0">
                <a:latin typeface="Myriad Pro" panose="020B0503030403020204" pitchFamily="34" charset="0"/>
              </a:rPr>
              <a:t>2019 года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95401" y="2375874"/>
            <a:ext cx="1001077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50000"/>
              </a:lnSpc>
              <a:buBlip>
                <a:blip r:embed="rId2"/>
              </a:buBlip>
              <a:defRPr/>
            </a:pPr>
            <a:r>
              <a:rPr lang="ru-RU" sz="2000" dirty="0">
                <a:latin typeface="Segoe UI"/>
              </a:rPr>
              <a:t>40% скидка при переходе на </a:t>
            </a:r>
            <a:r>
              <a:rPr lang="en-US" sz="2000" dirty="0">
                <a:latin typeface="Segoe UI"/>
              </a:rPr>
              <a:t>GFI </a:t>
            </a:r>
            <a:r>
              <a:rPr lang="en-US" sz="2000" dirty="0" smtClean="0">
                <a:latin typeface="Segoe UI"/>
              </a:rPr>
              <a:t>Unlimited </a:t>
            </a:r>
            <a:r>
              <a:rPr lang="ru-RU" sz="2000" dirty="0" smtClean="0">
                <a:latin typeface="Segoe UI"/>
              </a:rPr>
              <a:t>и отдельные решения</a:t>
            </a:r>
            <a:r>
              <a:rPr lang="en-US" sz="2000" dirty="0" smtClean="0">
                <a:latin typeface="Segoe UI"/>
              </a:rPr>
              <a:t> GFI </a:t>
            </a:r>
            <a:r>
              <a:rPr lang="ru-RU" sz="2000" dirty="0">
                <a:latin typeface="Segoe UI"/>
              </a:rPr>
              <a:t>с любого решения для бизнеса, чьи функции похожи на любой продукт из портфеля </a:t>
            </a:r>
            <a:endParaRPr lang="en-US" sz="2000" dirty="0" smtClean="0">
              <a:latin typeface="Segoe UI"/>
            </a:endParaRPr>
          </a:p>
          <a:p>
            <a:pPr marL="285750" lvl="0" indent="-285750">
              <a:lnSpc>
                <a:spcPct val="150000"/>
              </a:lnSpc>
              <a:buBlip>
                <a:blip r:embed="rId2"/>
              </a:buBlip>
              <a:defRPr/>
            </a:pPr>
            <a:r>
              <a:rPr lang="ru-RU" sz="2000" dirty="0" smtClean="0">
                <a:latin typeface="Segoe UI"/>
              </a:rPr>
              <a:t>20</a:t>
            </a:r>
            <a:r>
              <a:rPr lang="en-US" sz="2000" dirty="0" smtClean="0">
                <a:latin typeface="Segoe UI"/>
              </a:rPr>
              <a:t>% </a:t>
            </a:r>
            <a:r>
              <a:rPr lang="ru-RU" sz="2000" dirty="0" smtClean="0">
                <a:latin typeface="Segoe UI"/>
              </a:rPr>
              <a:t>при покупке 3-х летней лицензии продуктов </a:t>
            </a:r>
            <a:r>
              <a:rPr lang="en-US" sz="2000" dirty="0" smtClean="0">
                <a:latin typeface="Segoe UI"/>
              </a:rPr>
              <a:t>GFI </a:t>
            </a:r>
            <a:endParaRPr lang="ru-RU" sz="2000" dirty="0" smtClean="0">
              <a:latin typeface="Segoe UI"/>
            </a:endParaRPr>
          </a:p>
          <a:p>
            <a:pPr marL="285750" lvl="0" indent="-285750">
              <a:lnSpc>
                <a:spcPct val="150000"/>
              </a:lnSpc>
              <a:buBlip>
                <a:blip r:embed="rId2"/>
              </a:buBlip>
              <a:defRPr/>
            </a:pPr>
            <a:r>
              <a:rPr lang="ru-RU" sz="2000" dirty="0" smtClean="0">
                <a:latin typeface="Segoe UI"/>
              </a:rPr>
              <a:t>20</a:t>
            </a:r>
            <a:r>
              <a:rPr lang="en-US" sz="2000" dirty="0" smtClean="0">
                <a:latin typeface="Segoe UI"/>
              </a:rPr>
              <a:t>%</a:t>
            </a:r>
            <a:r>
              <a:rPr lang="ru-RU" sz="2000" dirty="0" smtClean="0">
                <a:latin typeface="Segoe UI"/>
              </a:rPr>
              <a:t> на покупку </a:t>
            </a:r>
            <a:r>
              <a:rPr lang="en-US" sz="2000" dirty="0" err="1" smtClean="0">
                <a:latin typeface="Segoe UI"/>
              </a:rPr>
              <a:t>Exinda</a:t>
            </a:r>
            <a:r>
              <a:rPr lang="en-US" sz="2000" dirty="0" smtClean="0">
                <a:latin typeface="Segoe UI"/>
              </a:rPr>
              <a:t> </a:t>
            </a:r>
            <a:endParaRPr lang="ru-RU" sz="2000" dirty="0">
              <a:latin typeface="Segoe UI"/>
            </a:endParaRPr>
          </a:p>
          <a:p>
            <a:pPr marL="285750" lvl="0" indent="-285750">
              <a:lnSpc>
                <a:spcPct val="150000"/>
              </a:lnSpc>
              <a:buBlip>
                <a:blip r:embed="rId2"/>
              </a:buBlip>
              <a:defRPr/>
            </a:pPr>
            <a:r>
              <a:rPr lang="ru-RU" sz="2000" dirty="0">
                <a:latin typeface="Segoe UI"/>
              </a:rPr>
              <a:t>2</a:t>
            </a:r>
            <a:r>
              <a:rPr lang="en-US" sz="2000" dirty="0">
                <a:latin typeface="Segoe UI"/>
              </a:rPr>
              <a:t>0</a:t>
            </a:r>
            <a:r>
              <a:rPr lang="ru-RU" sz="2000" dirty="0">
                <a:latin typeface="Segoe UI"/>
              </a:rPr>
              <a:t>% скидка для образовательных и государственных учреждений (постоянная акция) </a:t>
            </a:r>
          </a:p>
          <a:p>
            <a:pPr marL="285750" lvl="0" indent="-285750">
              <a:lnSpc>
                <a:spcPct val="150000"/>
              </a:lnSpc>
              <a:buBlip>
                <a:blip r:embed="rId2"/>
              </a:buBlip>
              <a:defRPr/>
            </a:pPr>
            <a:endParaRPr lang="ru-RU" sz="2000" dirty="0">
              <a:latin typeface="Segoe UI"/>
            </a:endParaRPr>
          </a:p>
          <a:p>
            <a:pPr lvl="0">
              <a:lnSpc>
                <a:spcPct val="150000"/>
              </a:lnSpc>
              <a:defRPr/>
            </a:pPr>
            <a:r>
              <a:rPr lang="ru-RU" sz="2000" dirty="0">
                <a:latin typeface="Segoe UI"/>
              </a:rPr>
              <a:t>* акции не суммируются</a:t>
            </a:r>
          </a:p>
          <a:p>
            <a:pPr lvl="0">
              <a:lnSpc>
                <a:spcPct val="150000"/>
              </a:lnSpc>
              <a:defRPr/>
            </a:pPr>
            <a:r>
              <a:rPr lang="ru-RU" sz="2000" dirty="0">
                <a:latin typeface="Segoe UI"/>
              </a:rPr>
              <a:t>** сверьтесь с актуальными акциями на веб-сайте </a:t>
            </a:r>
            <a:r>
              <a:rPr lang="en-US" sz="2000" dirty="0">
                <a:latin typeface="Segoe UI"/>
                <a:hlinkClick r:id="rId3"/>
              </a:rPr>
              <a:t>https://gfi-software.ru</a:t>
            </a:r>
            <a:r>
              <a:rPr lang="en-US" sz="2000" dirty="0">
                <a:latin typeface="Segoe UI"/>
              </a:rPr>
              <a:t>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65767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8662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193"/>
          <p:cNvSpPr/>
          <p:nvPr/>
        </p:nvSpPr>
        <p:spPr>
          <a:xfrm>
            <a:off x="368612" y="6397267"/>
            <a:ext cx="1644358" cy="2358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0959" rIns="60959" anchor="ctr">
            <a:spAutoFit/>
          </a:bodyPr>
          <a:lstStyle>
            <a:lvl1pPr algn="r">
              <a:defRPr sz="700">
                <a:solidFill>
                  <a:srgbClr val="DDDDDD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r>
              <a:rPr sz="933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Arial" charset="0"/>
                <a:cs typeface="Arial" charset="0"/>
              </a:rPr>
              <a:t>COMPANY CONFIDENTIAL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571783" y="2763057"/>
            <a:ext cx="1577341" cy="3455749"/>
            <a:chOff x="3388994" y="1122062"/>
            <a:chExt cx="1183006" cy="3628145"/>
          </a:xfrm>
        </p:grpSpPr>
        <p:sp>
          <p:nvSpPr>
            <p:cNvPr id="23" name="Rectangle 22"/>
            <p:cNvSpPr/>
            <p:nvPr/>
          </p:nvSpPr>
          <p:spPr>
            <a:xfrm>
              <a:off x="3388994" y="2909439"/>
              <a:ext cx="1183006" cy="919771"/>
            </a:xfrm>
            <a:prstGeom prst="rect">
              <a:avLst/>
            </a:prstGeom>
            <a:solidFill>
              <a:srgbClr val="1746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4405" tIns="52203" rIns="104405" bIns="52203" rtlCol="0" anchor="ctr"/>
            <a:lstStyle/>
            <a:p>
              <a:pPr algn="ctr"/>
              <a:r>
                <a:rPr lang="ru-RU" sz="1600" dirty="0" smtClean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Решение проблемы с </a:t>
              </a:r>
              <a:r>
                <a:rPr lang="en-US" sz="1600" dirty="0" smtClean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Exinda</a:t>
              </a:r>
              <a:endParaRPr lang="en-US" sz="1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388994" y="1122062"/>
              <a:ext cx="1183006" cy="889929"/>
            </a:xfrm>
            <a:prstGeom prst="rect">
              <a:avLst/>
            </a:prstGeom>
            <a:solidFill>
              <a:srgbClr val="3C77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4405" tIns="52203" rIns="104405" bIns="52203" rtlCol="0" anchor="ctr"/>
            <a:lstStyle/>
            <a:p>
              <a:pPr algn="ctr"/>
              <a:r>
                <a:rPr lang="ru-RU" sz="1600" dirty="0" smtClean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Проблема</a:t>
              </a:r>
              <a:endParaRPr lang="en-US" sz="1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3388994" y="2007470"/>
              <a:ext cx="1183006" cy="901969"/>
            </a:xfrm>
            <a:prstGeom prst="rect">
              <a:avLst/>
            </a:prstGeom>
            <a:solidFill>
              <a:srgbClr val="7EAC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4405" tIns="52203" rIns="104405" bIns="52203" rtlCol="0" anchor="ctr"/>
            <a:lstStyle/>
            <a:p>
              <a:pPr algn="ctr"/>
              <a:r>
                <a:rPr lang="ru-RU" sz="1600" dirty="0" smtClean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Симптомы</a:t>
              </a:r>
              <a:endParaRPr lang="en-US" sz="1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3388994" y="3829210"/>
              <a:ext cx="1183006" cy="920997"/>
            </a:xfrm>
            <a:prstGeom prst="rect">
              <a:avLst/>
            </a:prstGeom>
            <a:solidFill>
              <a:srgbClr val="50B4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4405" tIns="52203" rIns="104405" bIns="52203" rtlCol="0" anchor="ctr"/>
            <a:lstStyle/>
            <a:p>
              <a:pPr algn="ctr"/>
              <a:r>
                <a:rPr lang="ru-RU" sz="1600" dirty="0" smtClean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Исчезновение симптомов</a:t>
              </a:r>
              <a:endParaRPr lang="en-US" sz="1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4149124" y="2888876"/>
            <a:ext cx="7938935" cy="560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09585">
              <a:lnSpc>
                <a:spcPct val="120000"/>
              </a:lnSpc>
              <a:defRPr/>
            </a:pPr>
            <a:r>
              <a:rPr lang="ru-RU" sz="1330" dirty="0">
                <a:ea typeface="Arial" charset="0"/>
              </a:rPr>
              <a:t>В</a:t>
            </a:r>
            <a:r>
              <a:rPr lang="en-US" sz="1330" dirty="0" smtClean="0">
                <a:ea typeface="Arial" charset="0"/>
              </a:rPr>
              <a:t> </a:t>
            </a:r>
            <a:r>
              <a:rPr lang="ru-RU" sz="1330" dirty="0" smtClean="0">
                <a:ea typeface="Arial" charset="0"/>
              </a:rPr>
              <a:t>результате слияния у компании появились дв</a:t>
            </a:r>
            <a:r>
              <a:rPr lang="ru-RU" sz="1330" dirty="0">
                <a:ea typeface="Arial" charset="0"/>
              </a:rPr>
              <a:t>е</a:t>
            </a:r>
            <a:r>
              <a:rPr lang="ru-RU" sz="1330" dirty="0" smtClean="0">
                <a:ea typeface="Arial" charset="0"/>
              </a:rPr>
              <a:t> разных системы </a:t>
            </a:r>
            <a:r>
              <a:rPr lang="en-US" sz="1330" dirty="0" smtClean="0">
                <a:ea typeface="Arial" charset="0"/>
              </a:rPr>
              <a:t>Cisco Telepresence </a:t>
            </a:r>
            <a:r>
              <a:rPr lang="ru-RU" sz="1330" dirty="0" smtClean="0">
                <a:ea typeface="Arial" charset="0"/>
              </a:rPr>
              <a:t>для проведения внутрикорпоративных переговоров и собраний</a:t>
            </a:r>
            <a:r>
              <a:rPr lang="en-US" sz="1330" dirty="0" smtClean="0">
                <a:ea typeface="Arial" charset="0"/>
              </a:rPr>
              <a:t>.</a:t>
            </a:r>
            <a:endParaRPr lang="en-US" sz="1330" dirty="0">
              <a:ea typeface="Arial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130806" y="3575682"/>
            <a:ext cx="7908455" cy="770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594" lvl="1" indent="-228594">
              <a:spcAft>
                <a:spcPts val="533"/>
              </a:spcAft>
              <a:buFont typeface="Arial" charset="0"/>
              <a:buChar char="•"/>
            </a:pPr>
            <a:r>
              <a:rPr lang="ru-RU" sz="1330" dirty="0" smtClean="0">
                <a:ea typeface="Arial" charset="0"/>
              </a:rPr>
              <a:t>Сайты с низкой пропускной способностью не могли подключиться к собраниям</a:t>
            </a:r>
            <a:endParaRPr lang="en-US" sz="1330" dirty="0">
              <a:ea typeface="Arial" charset="0"/>
            </a:endParaRPr>
          </a:p>
          <a:p>
            <a:pPr marL="228594" lvl="1" indent="-228594">
              <a:spcAft>
                <a:spcPts val="533"/>
              </a:spcAft>
              <a:buFont typeface="Arial" charset="0"/>
              <a:buChar char="•"/>
            </a:pPr>
            <a:r>
              <a:rPr lang="ru-RU" sz="1330" dirty="0" smtClean="0">
                <a:ea typeface="Arial" charset="0"/>
              </a:rPr>
              <a:t>На некоторых сайтах видео было пикселизированным, а звук прерывался без видимой причины.</a:t>
            </a:r>
            <a:endParaRPr lang="en-US" sz="1330" dirty="0">
              <a:ea typeface="Arial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4345889" y="4416591"/>
            <a:ext cx="7745757" cy="911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Aft>
                <a:spcPts val="533"/>
              </a:spcAft>
            </a:pPr>
            <a:r>
              <a:rPr lang="ru-RU" sz="1330" dirty="0" smtClean="0">
                <a:ea typeface="Arial" charset="0"/>
              </a:rPr>
              <a:t>Постановка на контроль выделения полосы пропускания для </a:t>
            </a:r>
            <a:r>
              <a:rPr lang="en-US" sz="1330" dirty="0" smtClean="0">
                <a:ea typeface="Arial" charset="0"/>
              </a:rPr>
              <a:t>Cisco Telepresence: </a:t>
            </a:r>
            <a:r>
              <a:rPr lang="ru-RU" sz="1330" dirty="0" smtClean="0">
                <a:ea typeface="Arial" charset="0"/>
              </a:rPr>
              <a:t>с помощью создания соответствующих политик было организовано динамическое выделение пропускной способности для приложения в соответствии со временем, днем недели и для конкретной группы пользователей, участвующей в корпоративном собрании</a:t>
            </a:r>
            <a:endParaRPr lang="en-US" sz="1330" dirty="0">
              <a:ea typeface="Arial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4364929" y="5455626"/>
            <a:ext cx="7677151" cy="583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09585">
              <a:lnSpc>
                <a:spcPct val="120000"/>
              </a:lnSpc>
              <a:defRPr/>
            </a:pPr>
            <a:r>
              <a:rPr lang="ru-RU" sz="1330" dirty="0" smtClean="0">
                <a:ea typeface="Arial" charset="0"/>
              </a:rPr>
              <a:t>Высокое качество видео и аудио для всех участников собраний и во всех офисах вне зависимости от их доступной полосы пропускания</a:t>
            </a:r>
            <a:endParaRPr lang="en-US" sz="1330" dirty="0">
              <a:ea typeface="Arial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149124" y="1690388"/>
            <a:ext cx="7908455" cy="1378972"/>
            <a:chOff x="4572000" y="4025556"/>
            <a:chExt cx="4322890" cy="1034229"/>
          </a:xfrm>
        </p:grpSpPr>
        <p:sp>
          <p:nvSpPr>
            <p:cNvPr id="48" name="Shape 190"/>
            <p:cNvSpPr/>
            <p:nvPr/>
          </p:nvSpPr>
          <p:spPr>
            <a:xfrm>
              <a:off x="4572000" y="4025556"/>
              <a:ext cx="4322890" cy="8045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lIns="60959" rIns="60959" anchor="ctr"/>
            <a:lstStyle/>
            <a:p>
              <a:pPr>
                <a:defRPr>
                  <a:solidFill>
                    <a:srgbClr val="112841"/>
                  </a:solidFill>
                </a:defRPr>
              </a:pPr>
              <a:endParaRPr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4594859" y="4313234"/>
              <a:ext cx="1261844" cy="746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67" dirty="0" smtClean="0">
                  <a:ea typeface="Arial" charset="0"/>
                </a:rPr>
                <a:t>Надежность работы критичных приложений</a:t>
              </a:r>
              <a:endParaRPr lang="en-US" sz="1467" dirty="0">
                <a:ea typeface="Arial" charset="0"/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6025143" y="4313234"/>
              <a:ext cx="1526095" cy="4079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67" dirty="0" smtClean="0">
                  <a:ea typeface="Arial" charset="0"/>
                </a:rPr>
                <a:t>Отсутствие прозрачности и контроля</a:t>
              </a:r>
              <a:endParaRPr lang="en-US" sz="1467" dirty="0">
                <a:ea typeface="Arial" charset="0"/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7622220" y="4313234"/>
              <a:ext cx="1272670" cy="4079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67" dirty="0" smtClean="0">
                  <a:ea typeface="Arial" charset="0"/>
                </a:rPr>
                <a:t>Медленное внедрение приложений</a:t>
              </a:r>
              <a:endParaRPr lang="en-US" sz="1467" dirty="0">
                <a:ea typeface="Arial" charset="0"/>
              </a:endParaRPr>
            </a:p>
          </p:txBody>
        </p:sp>
        <p:sp>
          <p:nvSpPr>
            <p:cNvPr id="6" name="Isosceles Triangle 5"/>
            <p:cNvSpPr/>
            <p:nvPr/>
          </p:nvSpPr>
          <p:spPr>
            <a:xfrm rot="10800000">
              <a:off x="5078729" y="4152787"/>
              <a:ext cx="270728" cy="160447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53" name="Isosceles Triangle 52"/>
            <p:cNvSpPr/>
            <p:nvPr/>
          </p:nvSpPr>
          <p:spPr>
            <a:xfrm rot="10800000">
              <a:off x="6642419" y="4152786"/>
              <a:ext cx="270728" cy="160448"/>
            </a:xfrm>
            <a:prstGeom prst="triangle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54" name="Isosceles Triangle 53"/>
            <p:cNvSpPr/>
            <p:nvPr/>
          </p:nvSpPr>
          <p:spPr>
            <a:xfrm rot="10800000">
              <a:off x="8173812" y="4152786"/>
              <a:ext cx="270728" cy="160448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</p:grpSp>
      <p:pic>
        <p:nvPicPr>
          <p:cNvPr id="47" name="Picture 4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9352" y="573199"/>
            <a:ext cx="3048000" cy="655900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724650"/>
            <a:ext cx="12192000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1119" y="-125953"/>
            <a:ext cx="40831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451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80616" y="2834301"/>
            <a:ext cx="7938935" cy="830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09585">
              <a:lnSpc>
                <a:spcPct val="120000"/>
              </a:lnSpc>
              <a:defRPr/>
            </a:pPr>
            <a:r>
              <a:rPr lang="ru-RU" sz="1333" dirty="0" smtClean="0">
                <a:ea typeface="Arial" charset="0"/>
              </a:rPr>
              <a:t>Внедрение </a:t>
            </a:r>
            <a:r>
              <a:rPr lang="en-US" sz="1333" dirty="0" smtClean="0">
                <a:ea typeface="Arial" charset="0"/>
              </a:rPr>
              <a:t>BYOD </a:t>
            </a:r>
            <a:r>
              <a:rPr lang="ru-RU" sz="1333" dirty="0" smtClean="0">
                <a:ea typeface="Arial" charset="0"/>
              </a:rPr>
              <a:t>в компании негативно повлияло на работу бизнес-критичных приложений. Имеющееся решение </a:t>
            </a:r>
            <a:r>
              <a:rPr lang="en-US" sz="1333" dirty="0" smtClean="0">
                <a:ea typeface="Arial" charset="0"/>
              </a:rPr>
              <a:t>Blue Coat </a:t>
            </a:r>
            <a:r>
              <a:rPr lang="en-US" sz="1333" dirty="0" err="1" smtClean="0">
                <a:ea typeface="Arial" charset="0"/>
              </a:rPr>
              <a:t>PacketShaper</a:t>
            </a:r>
            <a:r>
              <a:rPr lang="en-US" sz="1333" dirty="0" smtClean="0">
                <a:ea typeface="Arial" charset="0"/>
              </a:rPr>
              <a:t> </a:t>
            </a:r>
            <a:r>
              <a:rPr lang="ru-RU" sz="1333" dirty="0" smtClean="0">
                <a:ea typeface="Arial" charset="0"/>
              </a:rPr>
              <a:t>не давало необходимого уровня контроля над приложениями, потребляющими трафик</a:t>
            </a:r>
            <a:endParaRPr lang="en-US" sz="1333" dirty="0">
              <a:ea typeface="Arial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180616" y="3699422"/>
            <a:ext cx="7866636" cy="707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33" dirty="0" smtClean="0">
                <a:ea typeface="Arial" charset="0"/>
              </a:rPr>
              <a:t>Сотрудники </a:t>
            </a:r>
            <a:r>
              <a:rPr lang="en-US" sz="1333" dirty="0" smtClean="0">
                <a:ea typeface="Arial" charset="0"/>
              </a:rPr>
              <a:t>IT </a:t>
            </a:r>
            <a:r>
              <a:rPr lang="ru-RU" sz="1333" dirty="0" smtClean="0">
                <a:ea typeface="Arial" charset="0"/>
              </a:rPr>
              <a:t>отдела не могли обнаружить пользователей, которые потребляют чрезмерный объем трафика, используя несанкционированные приложения и, таким образом, являются причиной сбоев в работе критичных приложений</a:t>
            </a:r>
            <a:endParaRPr lang="en-US" sz="1333" dirty="0">
              <a:ea typeface="Arial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4180616" y="4450201"/>
            <a:ext cx="7866636" cy="912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33" dirty="0" smtClean="0">
                <a:ea typeface="Arial" charset="0"/>
              </a:rPr>
              <a:t>Используя </a:t>
            </a:r>
            <a:r>
              <a:rPr lang="en-US" sz="1333" dirty="0" smtClean="0">
                <a:ea typeface="Arial" charset="0"/>
              </a:rPr>
              <a:t>Exinda </a:t>
            </a:r>
            <a:r>
              <a:rPr lang="ru-RU" sz="1333" dirty="0" smtClean="0">
                <a:ea typeface="Arial" charset="0"/>
              </a:rPr>
              <a:t>они получили возможность мониторить сетевую активность всех пользователей в реальном времени и создать политики, которые позволили приоритезировать внедрение </a:t>
            </a:r>
            <a:r>
              <a:rPr lang="en-US" sz="1333" dirty="0" smtClean="0">
                <a:ea typeface="Arial" charset="0"/>
              </a:rPr>
              <a:t>Citrix </a:t>
            </a:r>
            <a:r>
              <a:rPr lang="en-US" sz="1333" dirty="0">
                <a:ea typeface="Arial" charset="0"/>
              </a:rPr>
              <a:t>virtual </a:t>
            </a:r>
            <a:r>
              <a:rPr lang="en-US" sz="1333" dirty="0" smtClean="0">
                <a:ea typeface="Arial" charset="0"/>
              </a:rPr>
              <a:t>desktop</a:t>
            </a:r>
            <a:r>
              <a:rPr lang="ru-RU" sz="1333" dirty="0" smtClean="0">
                <a:ea typeface="Arial" charset="0"/>
              </a:rPr>
              <a:t>, вынести процесс бэкапов в часы минимальной сетевой активности, а также поставить под контроль несанкционированные приложения.</a:t>
            </a:r>
            <a:endParaRPr lang="en-US" sz="1333" dirty="0">
              <a:ea typeface="Arial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4048931" y="5458834"/>
            <a:ext cx="7652427" cy="830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609585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ru-RU" sz="1333" dirty="0" smtClean="0">
                <a:ea typeface="Arial" charset="0"/>
              </a:rPr>
              <a:t>Достигнута надёжная работа бизнес-критичных приложений</a:t>
            </a:r>
          </a:p>
          <a:p>
            <a:pPr marL="285750" indent="-285750" defTabSz="609585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333" dirty="0" smtClean="0">
                <a:ea typeface="Arial" charset="0"/>
              </a:rPr>
              <a:t>IT </a:t>
            </a:r>
            <a:r>
              <a:rPr lang="ru-RU" sz="1333" dirty="0" smtClean="0">
                <a:ea typeface="Arial" charset="0"/>
              </a:rPr>
              <a:t>департамент получил полный контроль над сетевым трафиком неприоритетных приложений</a:t>
            </a:r>
            <a:endParaRPr lang="en-US" sz="1333" dirty="0">
              <a:ea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4937" y="615802"/>
            <a:ext cx="3054505" cy="637684"/>
          </a:xfrm>
          <a:prstGeom prst="rect">
            <a:avLst/>
          </a:prstGeom>
        </p:spPr>
      </p:pic>
      <p:sp>
        <p:nvSpPr>
          <p:cNvPr id="27" name="Shape 193"/>
          <p:cNvSpPr/>
          <p:nvPr/>
        </p:nvSpPr>
        <p:spPr>
          <a:xfrm>
            <a:off x="368612" y="6397267"/>
            <a:ext cx="1644358" cy="2358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0959" rIns="60959" anchor="ctr">
            <a:spAutoFit/>
          </a:bodyPr>
          <a:lstStyle>
            <a:lvl1pPr algn="r">
              <a:defRPr sz="700">
                <a:solidFill>
                  <a:srgbClr val="DDDDDD"/>
                </a:solidFill>
                <a:latin typeface="Roboto Regular"/>
                <a:ea typeface="Roboto Regular"/>
                <a:cs typeface="Roboto Regular"/>
                <a:sym typeface="Roboto Regular"/>
              </a:defRPr>
            </a:lvl1pPr>
          </a:lstStyle>
          <a:p>
            <a:r>
              <a:rPr sz="933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Arial" charset="0"/>
                <a:cs typeface="Arial" charset="0"/>
              </a:rPr>
              <a:t>COMPANY CONFIDENTIAL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2422282" y="2782264"/>
            <a:ext cx="1577341" cy="3455749"/>
            <a:chOff x="3388994" y="1122062"/>
            <a:chExt cx="1183006" cy="3628145"/>
          </a:xfrm>
        </p:grpSpPr>
        <p:sp>
          <p:nvSpPr>
            <p:cNvPr id="30" name="Rectangle 29"/>
            <p:cNvSpPr/>
            <p:nvPr/>
          </p:nvSpPr>
          <p:spPr>
            <a:xfrm>
              <a:off x="3388994" y="2909439"/>
              <a:ext cx="1183006" cy="919771"/>
            </a:xfrm>
            <a:prstGeom prst="rect">
              <a:avLst/>
            </a:prstGeom>
            <a:solidFill>
              <a:srgbClr val="1746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4405" tIns="52203" rIns="104405" bIns="52203" rtlCol="0" anchor="ctr"/>
            <a:lstStyle/>
            <a:p>
              <a:pPr algn="ctr"/>
              <a:r>
                <a:rPr lang="ru-RU" sz="1600" dirty="0" smtClean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Решение проблемы с </a:t>
              </a:r>
              <a:r>
                <a:rPr lang="en-US" sz="1600" dirty="0" smtClean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Exinda</a:t>
              </a:r>
              <a:endParaRPr lang="en-US" sz="1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3388994" y="1122062"/>
              <a:ext cx="1183006" cy="889929"/>
            </a:xfrm>
            <a:prstGeom prst="rect">
              <a:avLst/>
            </a:prstGeom>
            <a:solidFill>
              <a:srgbClr val="3C77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4405" tIns="52203" rIns="104405" bIns="52203" rtlCol="0" anchor="ctr"/>
            <a:lstStyle/>
            <a:p>
              <a:pPr algn="ctr"/>
              <a:r>
                <a:rPr lang="ru-RU" sz="1600" dirty="0" smtClean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Проблема</a:t>
              </a:r>
              <a:endParaRPr lang="en-US" sz="1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3388994" y="2007470"/>
              <a:ext cx="1183006" cy="901969"/>
            </a:xfrm>
            <a:prstGeom prst="rect">
              <a:avLst/>
            </a:prstGeom>
            <a:solidFill>
              <a:srgbClr val="7EAC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4405" tIns="52203" rIns="104405" bIns="52203" rtlCol="0" anchor="ctr"/>
            <a:lstStyle/>
            <a:p>
              <a:pPr algn="ctr"/>
              <a:r>
                <a:rPr lang="ru-RU" sz="1600" dirty="0" smtClean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Симптомы</a:t>
              </a:r>
              <a:endParaRPr lang="en-US" sz="1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3388994" y="3829210"/>
              <a:ext cx="1183006" cy="920997"/>
            </a:xfrm>
            <a:prstGeom prst="rect">
              <a:avLst/>
            </a:prstGeom>
            <a:solidFill>
              <a:srgbClr val="50B4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4405" tIns="52203" rIns="104405" bIns="52203" rtlCol="0" anchor="ctr"/>
            <a:lstStyle/>
            <a:p>
              <a:pPr algn="ctr"/>
              <a:r>
                <a:rPr lang="ru-RU" sz="1600" dirty="0" smtClean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Исчезновение симптомов</a:t>
              </a:r>
              <a:endParaRPr lang="en-US" sz="1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3920918" y="1709595"/>
            <a:ext cx="7908455" cy="1378970"/>
            <a:chOff x="4572000" y="4025557"/>
            <a:chExt cx="4322890" cy="1034228"/>
          </a:xfrm>
        </p:grpSpPr>
        <p:sp>
          <p:nvSpPr>
            <p:cNvPr id="35" name="Shape 190"/>
            <p:cNvSpPr/>
            <p:nvPr/>
          </p:nvSpPr>
          <p:spPr>
            <a:xfrm>
              <a:off x="4572000" y="4025557"/>
              <a:ext cx="4322890" cy="8045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lIns="60959" rIns="60959" anchor="ctr"/>
            <a:lstStyle/>
            <a:p>
              <a:pPr>
                <a:defRPr>
                  <a:solidFill>
                    <a:srgbClr val="112841"/>
                  </a:solidFill>
                </a:defRPr>
              </a:pPr>
              <a:endParaRPr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4594859" y="4313234"/>
              <a:ext cx="1261844" cy="746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67" dirty="0" smtClean="0">
                  <a:ea typeface="Arial" charset="0"/>
                </a:rPr>
                <a:t>Надежность работы критичных приложений</a:t>
              </a:r>
              <a:endParaRPr lang="en-US" sz="1467" dirty="0">
                <a:ea typeface="Arial" charset="0"/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6025143" y="4313234"/>
              <a:ext cx="1526095" cy="4079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67" dirty="0" smtClean="0">
                  <a:ea typeface="Arial" charset="0"/>
                </a:rPr>
                <a:t>Отсутствие прозрачности и контроля</a:t>
              </a:r>
              <a:endParaRPr lang="en-US" sz="1467" dirty="0">
                <a:ea typeface="Arial" charset="0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7622220" y="4313234"/>
              <a:ext cx="1272670" cy="4079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67" dirty="0" smtClean="0">
                  <a:ea typeface="Arial" charset="0"/>
                </a:rPr>
                <a:t>Медленное внедрение приложений</a:t>
              </a:r>
              <a:endParaRPr lang="en-US" sz="1467" dirty="0">
                <a:ea typeface="Arial" charset="0"/>
              </a:endParaRPr>
            </a:p>
          </p:txBody>
        </p:sp>
        <p:sp>
          <p:nvSpPr>
            <p:cNvPr id="39" name="Isosceles Triangle 38"/>
            <p:cNvSpPr/>
            <p:nvPr/>
          </p:nvSpPr>
          <p:spPr>
            <a:xfrm rot="10800000">
              <a:off x="5078729" y="4152787"/>
              <a:ext cx="270728" cy="160447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40" name="Isosceles Triangle 39"/>
            <p:cNvSpPr/>
            <p:nvPr/>
          </p:nvSpPr>
          <p:spPr>
            <a:xfrm rot="10800000">
              <a:off x="8187794" y="4148004"/>
              <a:ext cx="270728" cy="160448"/>
            </a:xfrm>
            <a:prstGeom prst="triangle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41" name="Isosceles Triangle 40"/>
            <p:cNvSpPr/>
            <p:nvPr/>
          </p:nvSpPr>
          <p:spPr>
            <a:xfrm rot="10800000">
              <a:off x="6652826" y="4148004"/>
              <a:ext cx="270728" cy="160448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</p:grpSp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724650"/>
            <a:ext cx="12192000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40304" y="-133350"/>
            <a:ext cx="40831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91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экономить с </a:t>
            </a:r>
            <a:r>
              <a:rPr lang="en-US" dirty="0"/>
              <a:t>GFI Unlimited</a:t>
            </a:r>
            <a:endParaRPr lang="ru-RU" dirty="0"/>
          </a:p>
        </p:txBody>
      </p:sp>
      <p:sp>
        <p:nvSpPr>
          <p:cNvPr id="11" name="Rectangle 10"/>
          <p:cNvSpPr/>
          <p:nvPr/>
        </p:nvSpPr>
        <p:spPr>
          <a:xfrm>
            <a:off x="3669809" y="1371603"/>
            <a:ext cx="8522190" cy="2809739"/>
          </a:xfrm>
          <a:prstGeom prst="rect">
            <a:avLst/>
          </a:prstGeom>
          <a:solidFill>
            <a:srgbClr val="00A870"/>
          </a:solidFill>
          <a:ln w="25400" cap="flat" cmpd="sng" algn="ctr">
            <a:noFill/>
            <a:prstDash val="solid"/>
          </a:ln>
          <a:effectLst/>
        </p:spPr>
        <p:txBody>
          <a:bodyPr rtlCol="0" anchor="t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Kerio Connect</a:t>
            </a:r>
            <a:r>
              <a:rPr kumimoji="0" lang="en-US" sz="2400" b="1" i="0" u="none" strike="noStrike" kern="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 		32.640 + (9600 x 3) = 61.440 </a:t>
            </a:r>
            <a:r>
              <a:rPr kumimoji="0" lang="ru-RU" sz="2400" b="1" i="0" u="none" strike="noStrike" kern="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р.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dirty="0" smtClean="0">
                <a:solidFill>
                  <a:prstClr val="white"/>
                </a:solidFill>
                <a:latin typeface="Segoe UI"/>
                <a:cs typeface="Arial"/>
              </a:rPr>
              <a:t>Kerio Control		19.120 + (9600 x 3) = 47.920 </a:t>
            </a:r>
            <a:r>
              <a:rPr lang="ru-RU" sz="2400" b="1" kern="0" dirty="0" smtClean="0">
                <a:solidFill>
                  <a:prstClr val="white"/>
                </a:solidFill>
                <a:latin typeface="Segoe UI"/>
                <a:cs typeface="Arial"/>
              </a:rPr>
              <a:t>р.</a:t>
            </a:r>
            <a:endParaRPr kumimoji="0" lang="fr-FR" sz="2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		</a:t>
            </a: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	</a:t>
            </a: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ИТОГО		109.360 р.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1371603"/>
            <a:ext cx="3669809" cy="2809740"/>
          </a:xfrm>
          <a:prstGeom prst="rect">
            <a:avLst/>
          </a:prstGeom>
          <a:solidFill>
            <a:srgbClr val="00A870"/>
          </a:solidFill>
          <a:ln w="25400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Segoe UI"/>
                <a:cs typeface="Arial"/>
              </a:rPr>
              <a:t>Kerio Connect</a:t>
            </a:r>
            <a:endParaRPr lang="en-US" sz="2800" b="1" kern="0" dirty="0" smtClean="0">
              <a:solidFill>
                <a:srgbClr val="EEECE1">
                  <a:lumMod val="10000"/>
                </a:srgbClr>
              </a:solidFill>
              <a:latin typeface="Segoe UI"/>
              <a:cs typeface="Arial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Segoe UI"/>
                <a:cs typeface="Arial"/>
              </a:rPr>
              <a:t>Kerio</a:t>
            </a:r>
            <a:r>
              <a:rPr kumimoji="0" lang="en-US" sz="2800" b="1" i="0" u="none" strike="noStrike" kern="0" cap="none" spc="0" normalizeH="0" noProof="0" dirty="0" smtClean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Segoe UI"/>
                <a:cs typeface="Arial"/>
              </a:rPr>
              <a:t> Control</a:t>
            </a: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EEECE1">
                  <a:lumMod val="10000"/>
                </a:srgbClr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kern="0" dirty="0">
                <a:solidFill>
                  <a:srgbClr val="EEECE1">
                    <a:lumMod val="10000"/>
                  </a:srgbClr>
                </a:solidFill>
                <a:latin typeface="Segoe UI"/>
                <a:cs typeface="Arial"/>
              </a:rPr>
              <a:t>2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Segoe UI"/>
                <a:cs typeface="Arial"/>
              </a:rPr>
              <a:t>0 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Segoe UI"/>
                <a:cs typeface="Arial"/>
              </a:rPr>
              <a:t>пользователей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EEECE1">
                  <a:lumMod val="10000"/>
                </a:srgbClr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Segoe UI"/>
                <a:cs typeface="Arial"/>
              </a:rPr>
              <a:t>1 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Segoe UI"/>
                <a:cs typeface="Arial"/>
              </a:rPr>
              <a:t>год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EEECE1">
                  <a:lumMod val="10000"/>
                </a:srgbClr>
              </a:solidFill>
              <a:effectLst/>
              <a:uLnTx/>
              <a:uFillTx/>
              <a:latin typeface="Segoe UI"/>
              <a:cs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371603"/>
            <a:ext cx="12192000" cy="2809740"/>
          </a:xfrm>
          <a:prstGeom prst="rect">
            <a:avLst/>
          </a:prstGeom>
          <a:noFill/>
          <a:ln w="25400" cap="flat" cmpd="sng" algn="ctr">
            <a:solidFill>
              <a:srgbClr val="00A870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669808" y="4313818"/>
            <a:ext cx="8522191" cy="2544182"/>
          </a:xfrm>
          <a:prstGeom prst="rect">
            <a:avLst/>
          </a:prstGeom>
          <a:solidFill>
            <a:srgbClr val="00A870"/>
          </a:solidFill>
          <a:ln w="25400" cap="flat" cmpd="sng" algn="ctr">
            <a:noFill/>
            <a:prstDash val="solid"/>
          </a:ln>
          <a:effectLst/>
        </p:spPr>
        <p:txBody>
          <a:bodyPr rtlCol="0" anchor="t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		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1728</a:t>
            </a: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 x 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2</a:t>
            </a: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0 = 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   34.</a:t>
            </a: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56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0 р.</a:t>
            </a:r>
            <a:endParaRPr kumimoji="0" lang="en-US" sz="4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				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+SIEM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				+VoIP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				+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...</a:t>
            </a:r>
            <a:endParaRPr kumimoji="0" lang="en-US" sz="11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4313816"/>
            <a:ext cx="3669809" cy="2544183"/>
          </a:xfrm>
          <a:prstGeom prst="rect">
            <a:avLst/>
          </a:prstGeom>
          <a:solidFill>
            <a:srgbClr val="00A870"/>
          </a:solidFill>
          <a:ln w="25400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Segoe UI"/>
                <a:cs typeface="Arial"/>
              </a:rPr>
              <a:t>GFI Unlimited</a:t>
            </a: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EEECE1">
                  <a:lumMod val="10000"/>
                </a:srgbClr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kern="0" dirty="0">
                <a:solidFill>
                  <a:srgbClr val="EEECE1">
                    <a:lumMod val="10000"/>
                  </a:srgbClr>
                </a:solidFill>
                <a:latin typeface="Segoe UI"/>
                <a:cs typeface="Arial"/>
              </a:rPr>
              <a:t>2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Segoe UI"/>
                <a:cs typeface="Arial"/>
              </a:rPr>
              <a:t>0 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Segoe UI"/>
                <a:cs typeface="Arial"/>
              </a:rPr>
              <a:t>пользователей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EEECE1">
                  <a:lumMod val="10000"/>
                </a:srgbClr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Segoe UI"/>
                <a:cs typeface="Arial"/>
              </a:rPr>
              <a:t>1 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Segoe UI"/>
                <a:cs typeface="Arial"/>
              </a:rPr>
              <a:t>год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EEECE1">
                  <a:lumMod val="10000"/>
                </a:srgbClr>
              </a:solidFill>
              <a:effectLst/>
              <a:uLnTx/>
              <a:uFillTx/>
              <a:latin typeface="Segoe UI"/>
              <a:cs typeface="Arial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4313817"/>
            <a:ext cx="12192000" cy="2544183"/>
          </a:xfrm>
          <a:prstGeom prst="rect">
            <a:avLst/>
          </a:prstGeom>
          <a:noFill/>
          <a:ln w="25400" cap="flat" cmpd="sng" algn="ctr">
            <a:solidFill>
              <a:srgbClr val="00A870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158114" y="2765159"/>
            <a:ext cx="2634493" cy="707306"/>
          </a:xfrm>
          <a:prstGeom prst="rect">
            <a:avLst/>
          </a:prstGeom>
          <a:noFill/>
          <a:ln w="63500" cap="flat" cmpd="sng" algn="ctr">
            <a:solidFill>
              <a:srgbClr val="272A48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9158114" y="5013434"/>
            <a:ext cx="2634493" cy="662823"/>
          </a:xfrm>
          <a:prstGeom prst="rect">
            <a:avLst/>
          </a:prstGeom>
          <a:noFill/>
          <a:ln w="63500" cap="flat" cmpd="sng" algn="ctr">
            <a:solidFill>
              <a:srgbClr val="272A48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58114" y="6006541"/>
            <a:ext cx="27816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Экономия 68%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28995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экономить с </a:t>
            </a:r>
            <a:r>
              <a:rPr lang="en-US" dirty="0"/>
              <a:t>GFI Unlimited</a:t>
            </a:r>
            <a:endParaRPr lang="ru-RU" dirty="0"/>
          </a:p>
        </p:txBody>
      </p:sp>
      <p:sp>
        <p:nvSpPr>
          <p:cNvPr id="11" name="Rectangle 10"/>
          <p:cNvSpPr/>
          <p:nvPr/>
        </p:nvSpPr>
        <p:spPr>
          <a:xfrm>
            <a:off x="3669809" y="1371603"/>
            <a:ext cx="8522190" cy="2809739"/>
          </a:xfrm>
          <a:prstGeom prst="rect">
            <a:avLst/>
          </a:prstGeom>
          <a:solidFill>
            <a:srgbClr val="00A870"/>
          </a:solidFill>
          <a:ln w="25400" cap="flat" cmpd="sng" algn="ctr">
            <a:noFill/>
            <a:prstDash val="solid"/>
          </a:ln>
          <a:effectLst/>
        </p:spPr>
        <p:txBody>
          <a:bodyPr rtlCol="0" anchor="t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GFI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MailEssentials</a:t>
            </a:r>
            <a:r>
              <a:rPr kumimoji="0" lang="en-US" sz="2400" b="1" i="0" u="none" strike="noStrike" kern="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 		1744 x 40 = 69.760 </a:t>
            </a:r>
            <a:r>
              <a:rPr kumimoji="0" lang="ru-RU" sz="2400" b="1" i="0" u="none" strike="noStrike" kern="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р.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dirty="0" smtClean="0">
                <a:solidFill>
                  <a:prstClr val="white"/>
                </a:solidFill>
                <a:latin typeface="Segoe UI"/>
                <a:cs typeface="Arial"/>
              </a:rPr>
              <a:t>GFI Archiver			2720 x 40 = 108.480 </a:t>
            </a:r>
            <a:r>
              <a:rPr lang="ru-RU" sz="2400" b="1" kern="0" dirty="0" smtClean="0">
                <a:solidFill>
                  <a:prstClr val="white"/>
                </a:solidFill>
                <a:latin typeface="Segoe UI"/>
                <a:cs typeface="Arial"/>
              </a:rPr>
              <a:t>р.</a:t>
            </a:r>
            <a:endParaRPr kumimoji="0" lang="fr-FR" sz="2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		</a:t>
            </a: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	</a:t>
            </a: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ИТОГО		1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78</a:t>
            </a: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.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240</a:t>
            </a: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 р.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1371603"/>
            <a:ext cx="3669809" cy="2809740"/>
          </a:xfrm>
          <a:prstGeom prst="rect">
            <a:avLst/>
          </a:prstGeom>
          <a:solidFill>
            <a:srgbClr val="00A870"/>
          </a:solidFill>
          <a:ln w="25400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dirty="0" smtClean="0">
                <a:solidFill>
                  <a:srgbClr val="EEECE1">
                    <a:lumMod val="10000"/>
                  </a:srgbClr>
                </a:solidFill>
                <a:latin typeface="Segoe UI"/>
                <a:cs typeface="Arial"/>
              </a:rPr>
              <a:t>GFI </a:t>
            </a:r>
            <a:r>
              <a:rPr lang="en-US" sz="2800" b="1" kern="0" dirty="0" err="1" smtClean="0">
                <a:solidFill>
                  <a:srgbClr val="EEECE1">
                    <a:lumMod val="10000"/>
                  </a:srgbClr>
                </a:solidFill>
                <a:latin typeface="Segoe UI"/>
                <a:cs typeface="Arial"/>
              </a:rPr>
              <a:t>MailEssentials</a:t>
            </a:r>
            <a:endParaRPr lang="en-US" sz="2800" b="1" kern="0" dirty="0" smtClean="0">
              <a:solidFill>
                <a:srgbClr val="EEECE1">
                  <a:lumMod val="10000"/>
                </a:srgbClr>
              </a:solidFill>
              <a:latin typeface="Segoe UI"/>
              <a:cs typeface="Arial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dirty="0" smtClean="0">
                <a:solidFill>
                  <a:srgbClr val="EEECE1">
                    <a:lumMod val="10000"/>
                  </a:srgbClr>
                </a:solidFill>
                <a:latin typeface="Segoe UI"/>
                <a:cs typeface="Arial"/>
              </a:rPr>
              <a:t>GFI 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Segoe UI"/>
                <a:cs typeface="Arial"/>
              </a:rPr>
              <a:t>Archiver</a:t>
            </a: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EEECE1">
                  <a:lumMod val="10000"/>
                </a:srgbClr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kern="0" noProof="0" dirty="0" smtClean="0">
                <a:solidFill>
                  <a:srgbClr val="EEECE1">
                    <a:lumMod val="10000"/>
                  </a:srgbClr>
                </a:solidFill>
                <a:latin typeface="Segoe UI"/>
                <a:cs typeface="Arial"/>
              </a:rPr>
              <a:t>4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Segoe UI"/>
                <a:cs typeface="Arial"/>
              </a:rPr>
              <a:t>0 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Segoe UI"/>
                <a:cs typeface="Arial"/>
              </a:rPr>
              <a:t>пользователей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EEECE1">
                  <a:lumMod val="10000"/>
                </a:srgbClr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Segoe UI"/>
                <a:cs typeface="Arial"/>
              </a:rPr>
              <a:t>1 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Segoe UI"/>
                <a:cs typeface="Arial"/>
              </a:rPr>
              <a:t>год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EEECE1">
                  <a:lumMod val="10000"/>
                </a:srgbClr>
              </a:solidFill>
              <a:effectLst/>
              <a:uLnTx/>
              <a:uFillTx/>
              <a:latin typeface="Segoe UI"/>
              <a:cs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371603"/>
            <a:ext cx="12192000" cy="2809740"/>
          </a:xfrm>
          <a:prstGeom prst="rect">
            <a:avLst/>
          </a:prstGeom>
          <a:noFill/>
          <a:ln w="25400" cap="flat" cmpd="sng" algn="ctr">
            <a:solidFill>
              <a:srgbClr val="00A870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669808" y="4313818"/>
            <a:ext cx="8522191" cy="2544182"/>
          </a:xfrm>
          <a:prstGeom prst="rect">
            <a:avLst/>
          </a:prstGeom>
          <a:solidFill>
            <a:srgbClr val="00A870"/>
          </a:solidFill>
          <a:ln w="25400" cap="flat" cmpd="sng" algn="ctr">
            <a:noFill/>
            <a:prstDash val="solid"/>
          </a:ln>
          <a:effectLst/>
        </p:spPr>
        <p:txBody>
          <a:bodyPr rtlCol="0" anchor="t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		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1728</a:t>
            </a: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 x </a:t>
            </a:r>
            <a:r>
              <a:rPr lang="ru-RU" sz="4400" b="1" kern="0" dirty="0">
                <a:solidFill>
                  <a:prstClr val="white"/>
                </a:solidFill>
                <a:latin typeface="Segoe UI"/>
                <a:cs typeface="Arial"/>
              </a:rPr>
              <a:t>4</a:t>
            </a: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0 = 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   69.120 р.</a:t>
            </a:r>
            <a:endParaRPr kumimoji="0" lang="en-US" sz="4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				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+SIEM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				+VoIP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				+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...</a:t>
            </a:r>
            <a:endParaRPr kumimoji="0" lang="en-US" sz="11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4313816"/>
            <a:ext cx="3669809" cy="2544183"/>
          </a:xfrm>
          <a:prstGeom prst="rect">
            <a:avLst/>
          </a:prstGeom>
          <a:solidFill>
            <a:srgbClr val="00A870"/>
          </a:solidFill>
          <a:ln w="25400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Segoe UI"/>
                <a:cs typeface="Arial"/>
              </a:rPr>
              <a:t>GFI Unlimited</a:t>
            </a: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EEECE1">
                  <a:lumMod val="10000"/>
                </a:srgbClr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kern="0" noProof="0" dirty="0" smtClean="0">
                <a:solidFill>
                  <a:srgbClr val="EEECE1">
                    <a:lumMod val="10000"/>
                  </a:srgbClr>
                </a:solidFill>
                <a:latin typeface="Segoe UI"/>
                <a:cs typeface="Arial"/>
              </a:rPr>
              <a:t>4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Segoe UI"/>
                <a:cs typeface="Arial"/>
              </a:rPr>
              <a:t>0 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Segoe UI"/>
                <a:cs typeface="Arial"/>
              </a:rPr>
              <a:t>пользователей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EEECE1">
                  <a:lumMod val="10000"/>
                </a:srgbClr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Segoe UI"/>
                <a:cs typeface="Arial"/>
              </a:rPr>
              <a:t>1 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Segoe UI"/>
                <a:cs typeface="Arial"/>
              </a:rPr>
              <a:t>год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EEECE1">
                  <a:lumMod val="10000"/>
                </a:srgbClr>
              </a:solidFill>
              <a:effectLst/>
              <a:uLnTx/>
              <a:uFillTx/>
              <a:latin typeface="Segoe UI"/>
              <a:cs typeface="Arial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4313817"/>
            <a:ext cx="12192000" cy="2544183"/>
          </a:xfrm>
          <a:prstGeom prst="rect">
            <a:avLst/>
          </a:prstGeom>
          <a:noFill/>
          <a:ln w="25400" cap="flat" cmpd="sng" algn="ctr">
            <a:solidFill>
              <a:srgbClr val="00A870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158114" y="2765159"/>
            <a:ext cx="2634493" cy="707306"/>
          </a:xfrm>
          <a:prstGeom prst="rect">
            <a:avLst/>
          </a:prstGeom>
          <a:noFill/>
          <a:ln w="63500" cap="flat" cmpd="sng" algn="ctr">
            <a:solidFill>
              <a:srgbClr val="272A48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9158114" y="5013434"/>
            <a:ext cx="2634493" cy="662823"/>
          </a:xfrm>
          <a:prstGeom prst="rect">
            <a:avLst/>
          </a:prstGeom>
          <a:noFill/>
          <a:ln w="63500" cap="flat" cmpd="sng" algn="ctr">
            <a:solidFill>
              <a:srgbClr val="272A48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158114" y="6006541"/>
            <a:ext cx="27816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Экономия 60%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54667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экономить с </a:t>
            </a:r>
            <a:r>
              <a:rPr lang="en-US" dirty="0"/>
              <a:t>GFI Unlimited</a:t>
            </a:r>
            <a:endParaRPr lang="ru-RU" dirty="0"/>
          </a:p>
        </p:txBody>
      </p:sp>
      <p:sp>
        <p:nvSpPr>
          <p:cNvPr id="11" name="Rectangle 10"/>
          <p:cNvSpPr/>
          <p:nvPr/>
        </p:nvSpPr>
        <p:spPr>
          <a:xfrm>
            <a:off x="3669809" y="1371603"/>
            <a:ext cx="8522190" cy="2809739"/>
          </a:xfrm>
          <a:prstGeom prst="rect">
            <a:avLst/>
          </a:prstGeom>
          <a:solidFill>
            <a:srgbClr val="00A870"/>
          </a:solidFill>
          <a:ln w="25400" cap="flat" cmpd="sng" algn="ctr">
            <a:noFill/>
            <a:prstDash val="solid"/>
          </a:ln>
          <a:effectLst/>
        </p:spPr>
        <p:txBody>
          <a:bodyPr rtlCol="0" anchor="t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Firewall		</a:t>
            </a:r>
            <a:r>
              <a:rPr kumimoji="0" lang="en-US" sz="16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Usergate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 UTM			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 	</a:t>
            </a:r>
            <a:r>
              <a:rPr lang="ru-RU" sz="1600" b="1" kern="0" dirty="0" smtClean="0">
                <a:solidFill>
                  <a:prstClr val="white"/>
                </a:solidFill>
                <a:latin typeface="Segoe UI"/>
                <a:cs typeface="Arial"/>
              </a:rPr>
              <a:t>42.000 р.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Почта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		</a:t>
            </a:r>
            <a:r>
              <a:rPr kumimoji="0" lang="en-US" sz="16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Microsof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 Exchange Online			</a:t>
            </a:r>
            <a:r>
              <a:rPr lang="ru-RU" sz="1600" b="1" kern="0" dirty="0" smtClean="0">
                <a:solidFill>
                  <a:prstClr val="white"/>
                </a:solidFill>
                <a:latin typeface="Segoe UI"/>
                <a:cs typeface="Arial"/>
              </a:rPr>
              <a:t>84.500 р.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Сканер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сети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	Rapid7 </a:t>
            </a:r>
            <a:r>
              <a:rPr kumimoji="0" lang="en-US" sz="16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Nexpose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			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	84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.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5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00</a:t>
            </a:r>
            <a:r>
              <a:rPr lang="ru-RU" sz="1600" b="1" kern="0" dirty="0">
                <a:solidFill>
                  <a:prstClr val="white"/>
                </a:solidFill>
                <a:latin typeface="Segoe UI"/>
                <a:cs typeface="Arial"/>
              </a:rPr>
              <a:t> </a:t>
            </a:r>
            <a:r>
              <a:rPr lang="ru-RU" sz="1600" b="1" kern="0" dirty="0" smtClean="0">
                <a:solidFill>
                  <a:prstClr val="white"/>
                </a:solidFill>
                <a:latin typeface="Segoe UI"/>
                <a:cs typeface="Arial"/>
              </a:rPr>
              <a:t>р.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Архивация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	Stimulus Software Mail </a:t>
            </a:r>
            <a:r>
              <a:rPr kumimoji="0" lang="en-US" sz="16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Archiva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		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78.000 р.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Mail Scan 	Symantec Mail Security for Microsoft Exchange</a:t>
            </a:r>
            <a:r>
              <a:rPr kumimoji="0" lang="fr-FR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	</a:t>
            </a:r>
            <a:r>
              <a:rPr lang="ru-RU" sz="1600" b="1" kern="0" dirty="0" smtClean="0">
                <a:solidFill>
                  <a:prstClr val="white"/>
                </a:solidFill>
                <a:latin typeface="Segoe UI"/>
                <a:cs typeface="Arial"/>
              </a:rPr>
              <a:t>58.500 р.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		</a:t>
            </a: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	</a:t>
            </a: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ИТОГО		347.500 р.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1371603"/>
            <a:ext cx="3669809" cy="2809740"/>
          </a:xfrm>
          <a:prstGeom prst="rect">
            <a:avLst/>
          </a:prstGeom>
          <a:solidFill>
            <a:srgbClr val="00A870"/>
          </a:solidFill>
          <a:ln w="25400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Segoe UI"/>
                <a:cs typeface="Arial"/>
              </a:rPr>
              <a:t>Набор решений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Segoe UI"/>
                <a:cs typeface="Arial"/>
              </a:rPr>
              <a:t>40 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Segoe UI"/>
                <a:cs typeface="Arial"/>
              </a:rPr>
              <a:t>пользователей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EEECE1">
                  <a:lumMod val="10000"/>
                </a:srgbClr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Segoe UI"/>
                <a:cs typeface="Arial"/>
              </a:rPr>
              <a:t>1 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Segoe UI"/>
                <a:cs typeface="Arial"/>
              </a:rPr>
              <a:t>год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EEECE1">
                  <a:lumMod val="10000"/>
                </a:srgbClr>
              </a:solidFill>
              <a:effectLst/>
              <a:uLnTx/>
              <a:uFillTx/>
              <a:latin typeface="Segoe UI"/>
              <a:cs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371603"/>
            <a:ext cx="12192000" cy="2809740"/>
          </a:xfrm>
          <a:prstGeom prst="rect">
            <a:avLst/>
          </a:prstGeom>
          <a:noFill/>
          <a:ln w="25400" cap="flat" cmpd="sng" algn="ctr">
            <a:solidFill>
              <a:srgbClr val="00A870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669808" y="4313818"/>
            <a:ext cx="8522191" cy="2544182"/>
          </a:xfrm>
          <a:prstGeom prst="rect">
            <a:avLst/>
          </a:prstGeom>
          <a:solidFill>
            <a:srgbClr val="00A870"/>
          </a:solidFill>
          <a:ln w="25400" cap="flat" cmpd="sng" algn="ctr">
            <a:noFill/>
            <a:prstDash val="solid"/>
          </a:ln>
          <a:effectLst/>
        </p:spPr>
        <p:txBody>
          <a:bodyPr rtlCol="0" anchor="t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		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1728</a:t>
            </a: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 x 40 = 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   69.120 р.</a:t>
            </a:r>
            <a:endParaRPr kumimoji="0" lang="en-US" sz="4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				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+SIEM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				+VoIP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				+DLP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	</a:t>
            </a:r>
            <a:endParaRPr kumimoji="0" lang="en-US" sz="11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4313816"/>
            <a:ext cx="3669809" cy="2544183"/>
          </a:xfrm>
          <a:prstGeom prst="rect">
            <a:avLst/>
          </a:prstGeom>
          <a:solidFill>
            <a:srgbClr val="00A870"/>
          </a:solidFill>
          <a:ln w="25400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Segoe UI"/>
                <a:cs typeface="Arial"/>
              </a:rPr>
              <a:t>GFI Unlimited</a:t>
            </a: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EEECE1">
                  <a:lumMod val="10000"/>
                </a:srgbClr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Segoe UI"/>
                <a:cs typeface="Arial"/>
              </a:rPr>
              <a:t>40 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Segoe UI"/>
                <a:cs typeface="Arial"/>
              </a:rPr>
              <a:t>пользователей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EEECE1">
                  <a:lumMod val="10000"/>
                </a:srgbClr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Segoe UI"/>
                <a:cs typeface="Arial"/>
              </a:rPr>
              <a:t>1 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Segoe UI"/>
                <a:cs typeface="Arial"/>
              </a:rPr>
              <a:t>год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EEECE1">
                  <a:lumMod val="10000"/>
                </a:srgbClr>
              </a:solidFill>
              <a:effectLst/>
              <a:uLnTx/>
              <a:uFillTx/>
              <a:latin typeface="Segoe UI"/>
              <a:cs typeface="Arial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4313817"/>
            <a:ext cx="12192000" cy="2544183"/>
          </a:xfrm>
          <a:prstGeom prst="rect">
            <a:avLst/>
          </a:prstGeom>
          <a:noFill/>
          <a:ln w="25400" cap="flat" cmpd="sng" algn="ctr">
            <a:solidFill>
              <a:srgbClr val="00A870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158114" y="3265287"/>
            <a:ext cx="2634493" cy="707306"/>
          </a:xfrm>
          <a:prstGeom prst="rect">
            <a:avLst/>
          </a:prstGeom>
          <a:noFill/>
          <a:ln w="63500" cap="flat" cmpd="sng" algn="ctr">
            <a:solidFill>
              <a:srgbClr val="272A48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9158114" y="5013434"/>
            <a:ext cx="2634493" cy="662823"/>
          </a:xfrm>
          <a:prstGeom prst="rect">
            <a:avLst/>
          </a:prstGeom>
          <a:noFill/>
          <a:ln w="63500" cap="flat" cmpd="sng" algn="ctr">
            <a:solidFill>
              <a:srgbClr val="272A48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713614" y="6005518"/>
            <a:ext cx="32845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Экономия в 5 раз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12889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00056" y="2965596"/>
            <a:ext cx="1069726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Межсетевой экран нового </a:t>
            </a:r>
            <a:r>
              <a:rPr lang="ru-RU" dirty="0" smtClean="0">
                <a:solidFill>
                  <a:srgbClr val="272727"/>
                </a:solidFill>
              </a:rPr>
              <a:t>поколения с функцией маршрутизатора</a:t>
            </a:r>
            <a:endParaRPr lang="ru-RU" dirty="0">
              <a:solidFill>
                <a:srgbClr val="272727"/>
              </a:solidFill>
            </a:endParaRP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 smtClean="0">
                <a:solidFill>
                  <a:srgbClr val="272727"/>
                </a:solidFill>
              </a:rPr>
              <a:t>Система </a:t>
            </a:r>
            <a:r>
              <a:rPr lang="ru-RU" dirty="0">
                <a:solidFill>
                  <a:srgbClr val="272727"/>
                </a:solidFill>
              </a:rPr>
              <a:t>обнаружения вторжений</a:t>
            </a:r>
            <a:r>
              <a:rPr lang="en-US" dirty="0">
                <a:solidFill>
                  <a:srgbClr val="272727"/>
                </a:solidFill>
              </a:rPr>
              <a:t> (</a:t>
            </a:r>
            <a:r>
              <a:rPr lang="en-US" dirty="0" smtClean="0">
                <a:solidFill>
                  <a:srgbClr val="272727"/>
                </a:solidFill>
              </a:rPr>
              <a:t>IDS)</a:t>
            </a:r>
            <a:endParaRPr lang="ru-RU" dirty="0" smtClean="0">
              <a:solidFill>
                <a:srgbClr val="272727"/>
              </a:solidFill>
            </a:endParaRP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 smtClean="0">
                <a:solidFill>
                  <a:srgbClr val="272727"/>
                </a:solidFill>
              </a:rPr>
              <a:t>Защита </a:t>
            </a:r>
            <a:r>
              <a:rPr lang="ru-RU" dirty="0" smtClean="0"/>
              <a:t>клиент-серверные подключений </a:t>
            </a:r>
            <a:r>
              <a:rPr lang="ru-RU" dirty="0"/>
              <a:t>при помощи Kerio VPN </a:t>
            </a:r>
            <a:r>
              <a:rPr lang="ru-RU" dirty="0" smtClean="0"/>
              <a:t>клиента или </a:t>
            </a:r>
            <a:r>
              <a:rPr lang="ru-RU" dirty="0"/>
              <a:t>IPsec VPN (L2TP</a:t>
            </a:r>
            <a:r>
              <a:rPr lang="ru-RU" dirty="0" smtClean="0"/>
              <a:t>)</a:t>
            </a:r>
            <a:endParaRPr lang="en-US" dirty="0" smtClean="0">
              <a:solidFill>
                <a:srgbClr val="272727"/>
              </a:solidFill>
            </a:endParaRP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 smtClean="0">
                <a:solidFill>
                  <a:srgbClr val="272727"/>
                </a:solidFill>
              </a:rPr>
              <a:t>Антивирусная </a:t>
            </a:r>
            <a:r>
              <a:rPr lang="ru-RU" dirty="0">
                <a:solidFill>
                  <a:srgbClr val="272727"/>
                </a:solidFill>
              </a:rPr>
              <a:t>проверка загружаемых </a:t>
            </a:r>
            <a:r>
              <a:rPr lang="ru-RU" dirty="0" smtClean="0">
                <a:solidFill>
                  <a:srgbClr val="272727"/>
                </a:solidFill>
              </a:rPr>
              <a:t>файлов</a:t>
            </a:r>
            <a:r>
              <a:rPr lang="en-US" dirty="0" smtClean="0">
                <a:solidFill>
                  <a:srgbClr val="272727"/>
                </a:solidFill>
              </a:rPr>
              <a:t> (Bitdefender)</a:t>
            </a:r>
            <a:endParaRPr lang="ru-RU" dirty="0" smtClean="0">
              <a:solidFill>
                <a:srgbClr val="272727"/>
              </a:solidFill>
            </a:endParaRP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 smtClean="0"/>
              <a:t>Управление и протоколирование доступа к 141 </a:t>
            </a:r>
            <a:r>
              <a:rPr lang="ru-RU" dirty="0"/>
              <a:t>постоянно обновляемой категории </a:t>
            </a:r>
            <a:r>
              <a:rPr lang="ru-RU" dirty="0" smtClean="0"/>
              <a:t>контента</a:t>
            </a:r>
            <a:endParaRPr lang="ru-RU" dirty="0">
              <a:solidFill>
                <a:srgbClr val="272727"/>
              </a:solidFill>
            </a:endParaRP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endParaRPr lang="ru-RU" dirty="0">
              <a:solidFill>
                <a:srgbClr val="272727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857" y="1987283"/>
            <a:ext cx="2592287" cy="39705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BA61DF1-267C-4CFD-B1DA-824CA5FB5ED2}"/>
              </a:ext>
            </a:extLst>
          </p:cNvPr>
          <p:cNvSpPr txBox="1"/>
          <p:nvPr/>
        </p:nvSpPr>
        <p:spPr>
          <a:xfrm>
            <a:off x="1524000" y="116713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Продукты </a:t>
            </a:r>
            <a:r>
              <a:rPr lang="en-US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GFI</a:t>
            </a:r>
            <a:endParaRPr lang="ru-RU" sz="24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cxnSp>
        <p:nvCxnSpPr>
          <p:cNvPr id="12" name="Straight Connector 4">
            <a:extLst>
              <a:ext uri="{FF2B5EF4-FFF2-40B4-BE49-F238E27FC236}">
                <a16:creationId xmlns:a16="http://schemas.microsoft.com/office/drawing/2014/main" xmlns="" id="{42E8AAAE-3620-4D8A-8B73-04D464BA1D46}"/>
              </a:ext>
            </a:extLst>
          </p:cNvPr>
          <p:cNvCxnSpPr/>
          <p:nvPr/>
        </p:nvCxnSpPr>
        <p:spPr>
          <a:xfrm>
            <a:off x="5825970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6136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экономить с </a:t>
            </a:r>
            <a:r>
              <a:rPr lang="en-US" dirty="0"/>
              <a:t>GFI </a:t>
            </a:r>
            <a:r>
              <a:rPr lang="en-US" dirty="0" smtClean="0"/>
              <a:t>Unlimited</a:t>
            </a:r>
            <a:r>
              <a:rPr lang="ru-RU" dirty="0"/>
              <a:t> (в расчете на 3 года)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669809" y="1371603"/>
            <a:ext cx="8522190" cy="2809739"/>
          </a:xfrm>
          <a:prstGeom prst="rect">
            <a:avLst/>
          </a:prstGeom>
          <a:solidFill>
            <a:srgbClr val="00A870"/>
          </a:solidFill>
          <a:ln w="25400" cap="flat" cmpd="sng" algn="ctr">
            <a:noFill/>
            <a:prstDash val="solid"/>
          </a:ln>
          <a:effectLst/>
        </p:spPr>
        <p:txBody>
          <a:bodyPr rtlCol="0" anchor="t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Firewall		</a:t>
            </a:r>
            <a:r>
              <a:rPr kumimoji="0" lang="en-US" sz="16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Usergate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 UTM			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 	  59.000</a:t>
            </a:r>
            <a:r>
              <a:rPr kumimoji="0" lang="ru-RU" sz="1600" b="1" i="0" u="none" strike="noStrike" kern="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 р.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Почта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		</a:t>
            </a:r>
            <a:r>
              <a:rPr kumimoji="0" lang="en-US" sz="16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Microsof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 Exchange Online			</a:t>
            </a:r>
            <a:r>
              <a:rPr lang="ru-RU" sz="1600" b="1" kern="0" dirty="0" smtClean="0">
                <a:solidFill>
                  <a:prstClr val="white"/>
                </a:solidFill>
                <a:latin typeface="Segoe UI"/>
                <a:cs typeface="Arial"/>
              </a:rPr>
              <a:t>203.000</a:t>
            </a:r>
            <a:r>
              <a:rPr lang="en-US" sz="1600" b="1" kern="0" dirty="0" smtClean="0">
                <a:solidFill>
                  <a:prstClr val="white"/>
                </a:solidFill>
                <a:latin typeface="Segoe UI"/>
                <a:cs typeface="Arial"/>
              </a:rPr>
              <a:t> </a:t>
            </a:r>
            <a:r>
              <a:rPr lang="ru-RU" sz="1600" b="1" kern="0" dirty="0" smtClean="0">
                <a:solidFill>
                  <a:prstClr val="white"/>
                </a:solidFill>
                <a:latin typeface="Segoe UI"/>
                <a:cs typeface="Arial"/>
              </a:rPr>
              <a:t>р.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Сканер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сети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	Rapid7 </a:t>
            </a:r>
            <a:r>
              <a:rPr kumimoji="0" lang="en-US" sz="16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Nexpose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			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	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118.000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р.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Архивация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	Stimulus Software Mail </a:t>
            </a:r>
            <a:r>
              <a:rPr kumimoji="0" lang="en-US" sz="16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Archiva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		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109.000 р.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Mail Scan 	Symantec Mail Security for Microsoft Exchange</a:t>
            </a:r>
            <a:r>
              <a:rPr kumimoji="0" lang="fr-FR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	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 82.000 р.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		</a:t>
            </a: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	</a:t>
            </a: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ИТОГО		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5</a:t>
            </a: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71.000 р.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1371603"/>
            <a:ext cx="3669809" cy="2809740"/>
          </a:xfrm>
          <a:prstGeom prst="rect">
            <a:avLst/>
          </a:prstGeom>
          <a:solidFill>
            <a:srgbClr val="00A870"/>
          </a:solidFill>
          <a:ln w="25400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Segoe UI"/>
                <a:cs typeface="Arial"/>
              </a:rPr>
              <a:t>Набор решений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Segoe UI"/>
                <a:cs typeface="Arial"/>
              </a:rPr>
              <a:t>40 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Segoe UI"/>
                <a:cs typeface="Arial"/>
              </a:rPr>
              <a:t>пользователей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EEECE1">
                  <a:lumMod val="10000"/>
                </a:srgbClr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kern="0" dirty="0" smtClean="0">
                <a:solidFill>
                  <a:srgbClr val="EEECE1">
                    <a:lumMod val="10000"/>
                  </a:srgbClr>
                </a:solidFill>
                <a:latin typeface="Segoe UI"/>
                <a:cs typeface="Arial"/>
              </a:rPr>
              <a:t>3 </a:t>
            </a:r>
            <a:r>
              <a:rPr lang="ru-RU" kern="0" dirty="0" smtClean="0">
                <a:solidFill>
                  <a:srgbClr val="EEECE1">
                    <a:lumMod val="10000"/>
                  </a:srgbClr>
                </a:solidFill>
                <a:latin typeface="Segoe UI"/>
                <a:cs typeface="Arial"/>
              </a:rPr>
              <a:t>года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EEECE1">
                  <a:lumMod val="10000"/>
                </a:srgbClr>
              </a:solidFill>
              <a:effectLst/>
              <a:uLnTx/>
              <a:uFillTx/>
              <a:latin typeface="Segoe UI"/>
              <a:cs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371603"/>
            <a:ext cx="12192000" cy="2809740"/>
          </a:xfrm>
          <a:prstGeom prst="rect">
            <a:avLst/>
          </a:prstGeom>
          <a:noFill/>
          <a:ln w="25400" cap="flat" cmpd="sng" algn="ctr">
            <a:solidFill>
              <a:srgbClr val="00A870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669808" y="4313818"/>
            <a:ext cx="8522191" cy="2544182"/>
          </a:xfrm>
          <a:prstGeom prst="rect">
            <a:avLst/>
          </a:prstGeom>
          <a:solidFill>
            <a:srgbClr val="00A870"/>
          </a:solidFill>
          <a:ln w="25400" cap="flat" cmpd="sng" algn="ctr">
            <a:noFill/>
            <a:prstDash val="solid"/>
          </a:ln>
          <a:effectLst/>
        </p:spPr>
        <p:txBody>
          <a:bodyPr rtlCol="0" anchor="t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	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1555</a:t>
            </a: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 x 40 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х 3</a:t>
            </a: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= 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   </a:t>
            </a:r>
            <a:r>
              <a:rPr lang="ru-RU" sz="4400" b="1" kern="0" dirty="0" smtClean="0">
                <a:solidFill>
                  <a:prstClr val="white"/>
                </a:solidFill>
                <a:latin typeface="Segoe UI"/>
                <a:cs typeface="Arial"/>
              </a:rPr>
              <a:t>186.600 р.</a:t>
            </a:r>
            <a:endParaRPr kumimoji="0" lang="en-US" sz="4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				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+SIEM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				+VoIP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				+DLP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cs typeface="Arial"/>
              </a:rPr>
              <a:t>	</a:t>
            </a:r>
            <a:endParaRPr kumimoji="0" lang="en-US" sz="11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4313816"/>
            <a:ext cx="3669809" cy="2544183"/>
          </a:xfrm>
          <a:prstGeom prst="rect">
            <a:avLst/>
          </a:prstGeom>
          <a:solidFill>
            <a:srgbClr val="00A870"/>
          </a:solidFill>
          <a:ln w="25400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Segoe UI"/>
                <a:cs typeface="Arial"/>
              </a:rPr>
              <a:t>GFI Unlimited</a:t>
            </a: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EEECE1">
                  <a:lumMod val="10000"/>
                </a:srgbClr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Segoe UI"/>
                <a:cs typeface="Arial"/>
              </a:rPr>
              <a:t>40 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Segoe UI"/>
                <a:cs typeface="Arial"/>
              </a:rPr>
              <a:t>пользователей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EEECE1">
                  <a:lumMod val="10000"/>
                </a:srgbClr>
              </a:solidFill>
              <a:effectLst/>
              <a:uLnTx/>
              <a:uFillTx/>
              <a:latin typeface="Segoe UI"/>
              <a:cs typeface="Arial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kern="0" dirty="0" smtClean="0">
                <a:solidFill>
                  <a:srgbClr val="EEECE1">
                    <a:lumMod val="10000"/>
                  </a:srgbClr>
                </a:solidFill>
                <a:latin typeface="Segoe UI"/>
                <a:cs typeface="Arial"/>
              </a:rPr>
              <a:t>3 года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EEECE1">
                  <a:lumMod val="10000"/>
                </a:srgbClr>
              </a:solidFill>
              <a:effectLst/>
              <a:uLnTx/>
              <a:uFillTx/>
              <a:latin typeface="Segoe UI"/>
              <a:cs typeface="Arial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4313817"/>
            <a:ext cx="12192000" cy="2544183"/>
          </a:xfrm>
          <a:prstGeom prst="rect">
            <a:avLst/>
          </a:prstGeom>
          <a:noFill/>
          <a:ln w="25400" cap="flat" cmpd="sng" algn="ctr">
            <a:solidFill>
              <a:srgbClr val="00A870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158114" y="3265287"/>
            <a:ext cx="2623983" cy="707306"/>
          </a:xfrm>
          <a:prstGeom prst="rect">
            <a:avLst/>
          </a:prstGeom>
          <a:noFill/>
          <a:ln w="63500" cap="flat" cmpd="sng" algn="ctr">
            <a:solidFill>
              <a:srgbClr val="272A48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9047561" y="5013434"/>
            <a:ext cx="2860660" cy="756745"/>
          </a:xfrm>
          <a:prstGeom prst="rect">
            <a:avLst/>
          </a:prstGeom>
          <a:noFill/>
          <a:ln w="63500" cap="flat" cmpd="sng" algn="ctr">
            <a:solidFill>
              <a:srgbClr val="272A48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713614" y="6005518"/>
            <a:ext cx="34801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Экономия в 3 раза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11545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Rectangle 13"/>
          <p:cNvSpPr/>
          <p:nvPr/>
        </p:nvSpPr>
        <p:spPr>
          <a:xfrm>
            <a:off x="3143672" y="885896"/>
            <a:ext cx="5904656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 dirty="0" smtClean="0">
                <a:solidFill>
                  <a:schemeClr val="accent1"/>
                </a:solidFill>
              </a:rPr>
              <a:t>Отличительные особенности</a:t>
            </a:r>
            <a:endParaRPr lang="en-GB" sz="2400" dirty="0">
              <a:solidFill>
                <a:schemeClr val="accent1"/>
              </a:solidFill>
            </a:endParaRPr>
          </a:p>
        </p:txBody>
      </p:sp>
      <p:sp>
        <p:nvSpPr>
          <p:cNvPr id="6" name="Прямоугольник 3">
            <a:extLst>
              <a:ext uri="{FF2B5EF4-FFF2-40B4-BE49-F238E27FC236}">
                <a16:creationId xmlns:a16="http://schemas.microsoft.com/office/drawing/2014/main" xmlns="" id="{E0C07DC9-4E51-413B-B064-B95DB2B01275}"/>
              </a:ext>
            </a:extLst>
          </p:cNvPr>
          <p:cNvSpPr/>
          <p:nvPr/>
        </p:nvSpPr>
        <p:spPr>
          <a:xfrm>
            <a:off x="577111" y="2251221"/>
            <a:ext cx="1046916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 smtClean="0">
                <a:solidFill>
                  <a:srgbClr val="272727"/>
                </a:solidFill>
              </a:rPr>
              <a:t>Централизованное удаленное управление устройствами </a:t>
            </a:r>
            <a:r>
              <a:rPr lang="en-US" dirty="0" smtClean="0">
                <a:solidFill>
                  <a:srgbClr val="272727"/>
                </a:solidFill>
              </a:rPr>
              <a:t>Kerio Control </a:t>
            </a:r>
            <a:r>
              <a:rPr lang="ru-RU" dirty="0" smtClean="0">
                <a:solidFill>
                  <a:srgbClr val="272727"/>
                </a:solidFill>
              </a:rPr>
              <a:t>через сервис </a:t>
            </a:r>
            <a:r>
              <a:rPr lang="en-US" dirty="0" err="1" smtClean="0">
                <a:solidFill>
                  <a:srgbClr val="272727"/>
                </a:solidFill>
              </a:rPr>
              <a:t>MyKerio</a:t>
            </a:r>
            <a:endParaRPr lang="ru-RU" dirty="0">
              <a:solidFill>
                <a:srgbClr val="272727"/>
              </a:solidFill>
            </a:endParaRP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 smtClean="0">
                <a:solidFill>
                  <a:srgbClr val="272727"/>
                </a:solidFill>
              </a:rPr>
              <a:t>Уведомления </a:t>
            </a:r>
            <a:r>
              <a:rPr lang="ru-RU" dirty="0" smtClean="0"/>
              <a:t>на </a:t>
            </a:r>
            <a:r>
              <a:rPr lang="ru-RU" dirty="0"/>
              <a:t>мобильное устройство </a:t>
            </a:r>
            <a:r>
              <a:rPr lang="ru-RU" dirty="0" smtClean="0"/>
              <a:t>для </a:t>
            </a:r>
            <a:r>
              <a:rPr lang="en-US" dirty="0"/>
              <a:t>Android, iPhone </a:t>
            </a:r>
            <a:r>
              <a:rPr lang="ru-RU" dirty="0"/>
              <a:t>и </a:t>
            </a:r>
            <a:r>
              <a:rPr lang="en-US" dirty="0"/>
              <a:t>Apple </a:t>
            </a:r>
            <a:r>
              <a:rPr lang="en-US" dirty="0" smtClean="0"/>
              <a:t>Watch</a:t>
            </a:r>
            <a:endParaRPr lang="ru-RU" dirty="0"/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 smtClean="0"/>
              <a:t>Установка на </a:t>
            </a:r>
            <a:r>
              <a:rPr lang="ru-RU" dirty="0"/>
              <a:t>любое доступное аппаратное </a:t>
            </a:r>
            <a:r>
              <a:rPr lang="ru-RU" dirty="0" smtClean="0"/>
              <a:t>обеспечение или поставка аппаратного продукта</a:t>
            </a:r>
            <a:endParaRPr lang="ru-RU" dirty="0"/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 smtClean="0"/>
              <a:t>Возможность просматривать </a:t>
            </a:r>
            <a:r>
              <a:rPr lang="ru-RU" dirty="0"/>
              <a:t>интернет-активность отдельных </a:t>
            </a:r>
            <a:r>
              <a:rPr lang="ru-RU" dirty="0" smtClean="0"/>
              <a:t>пользователей.</a:t>
            </a:r>
            <a:endParaRPr lang="en-US" dirty="0" smtClean="0"/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 smtClean="0">
                <a:solidFill>
                  <a:srgbClr val="272727"/>
                </a:solidFill>
              </a:rPr>
              <a:t>Мониторинг </a:t>
            </a:r>
            <a:r>
              <a:rPr lang="en-US" dirty="0" smtClean="0">
                <a:solidFill>
                  <a:srgbClr val="272727"/>
                </a:solidFill>
              </a:rPr>
              <a:t>SSL </a:t>
            </a:r>
            <a:r>
              <a:rPr lang="ru-RU" dirty="0" smtClean="0">
                <a:solidFill>
                  <a:srgbClr val="272727"/>
                </a:solidFill>
              </a:rPr>
              <a:t>трафика</a:t>
            </a:r>
            <a:endParaRPr lang="en-US" dirty="0" smtClean="0">
              <a:solidFill>
                <a:srgbClr val="272727"/>
              </a:solidFill>
            </a:endParaRP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 smtClean="0">
                <a:solidFill>
                  <a:srgbClr val="272727"/>
                </a:solidFill>
              </a:rPr>
              <a:t>Предоставление обширной статистики через </a:t>
            </a:r>
            <a:r>
              <a:rPr lang="en-US" dirty="0" smtClean="0">
                <a:solidFill>
                  <a:srgbClr val="272727"/>
                </a:solidFill>
              </a:rPr>
              <a:t>Kerio Control Statistics</a:t>
            </a:r>
          </a:p>
        </p:txBody>
      </p:sp>
    </p:spTree>
    <p:extLst>
      <p:ext uri="{BB962C8B-B14F-4D97-AF65-F5344CB8AC3E}">
        <p14:creationId xmlns:p14="http://schemas.microsoft.com/office/powerpoint/2010/main" val="1751450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81778" y="2969826"/>
            <a:ext cx="11201315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 smtClean="0">
                <a:solidFill>
                  <a:srgbClr val="272727"/>
                </a:solidFill>
              </a:rPr>
              <a:t>Почтовый сервер, календари, задачи, корпоративный чат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 smtClean="0">
                <a:solidFill>
                  <a:srgbClr val="272727"/>
                </a:solidFill>
              </a:rPr>
              <a:t>Встроенный </a:t>
            </a:r>
            <a:r>
              <a:rPr lang="en-US" dirty="0" smtClean="0">
                <a:solidFill>
                  <a:srgbClr val="272727"/>
                </a:solidFill>
              </a:rPr>
              <a:t>Antivirus</a:t>
            </a:r>
            <a:r>
              <a:rPr lang="ru-RU" dirty="0" smtClean="0">
                <a:solidFill>
                  <a:srgbClr val="272727"/>
                </a:solidFill>
              </a:rPr>
              <a:t>, </a:t>
            </a:r>
            <a:r>
              <a:rPr lang="en-US" dirty="0" smtClean="0">
                <a:solidFill>
                  <a:srgbClr val="272727"/>
                </a:solidFill>
              </a:rPr>
              <a:t>Antispam</a:t>
            </a:r>
            <a:r>
              <a:rPr lang="ru-RU" dirty="0" smtClean="0">
                <a:solidFill>
                  <a:srgbClr val="272727"/>
                </a:solidFill>
              </a:rPr>
              <a:t>, конентная фильтрация.</a:t>
            </a:r>
            <a:endParaRPr lang="en-US" dirty="0" smtClean="0">
              <a:solidFill>
                <a:srgbClr val="272727"/>
              </a:solidFill>
            </a:endParaRP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 smtClean="0">
                <a:solidFill>
                  <a:srgbClr val="272727"/>
                </a:solidFill>
              </a:rPr>
              <a:t>Простая настройка благодаря автоматическому конфигурированию </a:t>
            </a:r>
            <a:r>
              <a:rPr lang="en-US" dirty="0" smtClean="0">
                <a:solidFill>
                  <a:srgbClr val="272727"/>
                </a:solidFill>
              </a:rPr>
              <a:t>Kerio Connect</a:t>
            </a:r>
            <a:endParaRPr lang="ru-RU" dirty="0">
              <a:solidFill>
                <a:srgbClr val="272727"/>
              </a:solidFill>
            </a:endParaRP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 smtClean="0"/>
              <a:t>Поддержка</a:t>
            </a:r>
            <a:endParaRPr lang="en-US" dirty="0" smtClean="0"/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 smtClean="0"/>
              <a:t>различных почтовых клиентов</a:t>
            </a:r>
            <a:endParaRPr lang="en-US" dirty="0" smtClean="0"/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web </a:t>
            </a:r>
            <a:r>
              <a:rPr lang="ru-RU" dirty="0" smtClean="0"/>
              <a:t>интерфейс</a:t>
            </a:r>
            <a:endParaRPr lang="en-US" dirty="0"/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 smtClean="0"/>
              <a:t>либо собственный клиент (бесплатный)</a:t>
            </a:r>
            <a:endParaRPr lang="ru-RU" dirty="0">
              <a:solidFill>
                <a:srgbClr val="272727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0CA08A5-7F9E-4496-8C77-FC5DDE4DA819}"/>
              </a:ext>
            </a:extLst>
          </p:cNvPr>
          <p:cNvSpPr txBox="1"/>
          <p:nvPr/>
        </p:nvSpPr>
        <p:spPr>
          <a:xfrm>
            <a:off x="1524000" y="116713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Продукты </a:t>
            </a:r>
            <a:r>
              <a:rPr lang="en-US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GFI</a:t>
            </a:r>
            <a:endParaRPr lang="ru-RU" sz="24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cxnSp>
        <p:nvCxnSpPr>
          <p:cNvPr id="12" name="Straight Connector 4">
            <a:extLst>
              <a:ext uri="{FF2B5EF4-FFF2-40B4-BE49-F238E27FC236}">
                <a16:creationId xmlns:a16="http://schemas.microsoft.com/office/drawing/2014/main" xmlns="" id="{30E5B586-57BE-46D4-9A71-7465D21A8BF6}"/>
              </a:ext>
            </a:extLst>
          </p:cNvPr>
          <p:cNvCxnSpPr/>
          <p:nvPr/>
        </p:nvCxnSpPr>
        <p:spPr>
          <a:xfrm>
            <a:off x="5825970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1119" y="1948574"/>
            <a:ext cx="2880000" cy="77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529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Rectangle 13"/>
          <p:cNvSpPr/>
          <p:nvPr/>
        </p:nvSpPr>
        <p:spPr>
          <a:xfrm>
            <a:off x="3143672" y="885896"/>
            <a:ext cx="5904656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 dirty="0" smtClean="0">
                <a:solidFill>
                  <a:schemeClr val="accent1"/>
                </a:solidFill>
              </a:rPr>
              <a:t>Отличительные особенности</a:t>
            </a:r>
            <a:endParaRPr lang="en-GB" sz="2400" dirty="0">
              <a:solidFill>
                <a:schemeClr val="accent1"/>
              </a:solidFill>
            </a:endParaRPr>
          </a:p>
        </p:txBody>
      </p:sp>
      <p:sp>
        <p:nvSpPr>
          <p:cNvPr id="6" name="Прямоугольник 3">
            <a:extLst>
              <a:ext uri="{FF2B5EF4-FFF2-40B4-BE49-F238E27FC236}">
                <a16:creationId xmlns:a16="http://schemas.microsoft.com/office/drawing/2014/main" xmlns="" id="{E0C07DC9-4E51-413B-B064-B95DB2B01275}"/>
              </a:ext>
            </a:extLst>
          </p:cNvPr>
          <p:cNvSpPr/>
          <p:nvPr/>
        </p:nvSpPr>
        <p:spPr>
          <a:xfrm>
            <a:off x="577111" y="1630735"/>
            <a:ext cx="10469168" cy="872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lnSpc>
                <a:spcPct val="150000"/>
              </a:lnSpc>
              <a:buBlip>
                <a:blip r:embed="rId3"/>
              </a:buBlip>
            </a:pPr>
            <a:endParaRPr lang="ru-RU" dirty="0" smtClean="0">
              <a:solidFill>
                <a:srgbClr val="272727"/>
              </a:solidFill>
            </a:endParaRPr>
          </a:p>
          <a:p>
            <a:pPr marL="742950" lvl="1" indent="-285750">
              <a:lnSpc>
                <a:spcPct val="150000"/>
              </a:lnSpc>
              <a:buBlip>
                <a:blip r:embed="rId3"/>
              </a:buBlip>
            </a:pPr>
            <a:endParaRPr lang="ru-RU" dirty="0">
              <a:solidFill>
                <a:srgbClr val="272727"/>
              </a:solidFill>
            </a:endParaRPr>
          </a:p>
        </p:txBody>
      </p:sp>
      <p:sp>
        <p:nvSpPr>
          <p:cNvPr id="7" name="Прямоугольник 3">
            <a:extLst>
              <a:ext uri="{FF2B5EF4-FFF2-40B4-BE49-F238E27FC236}">
                <a16:creationId xmlns:a16="http://schemas.microsoft.com/office/drawing/2014/main" xmlns="" id="{E0C07DC9-4E51-413B-B064-B95DB2B01275}"/>
              </a:ext>
            </a:extLst>
          </p:cNvPr>
          <p:cNvSpPr/>
          <p:nvPr/>
        </p:nvSpPr>
        <p:spPr>
          <a:xfrm>
            <a:off x="577110" y="2502769"/>
            <a:ext cx="11429359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 smtClean="0">
                <a:solidFill>
                  <a:srgbClr val="272727"/>
                </a:solidFill>
              </a:rPr>
              <a:t>Централизованное удаленное управление устройствами через сервис </a:t>
            </a:r>
            <a:r>
              <a:rPr lang="en-US" dirty="0" err="1" smtClean="0">
                <a:solidFill>
                  <a:srgbClr val="272727"/>
                </a:solidFill>
              </a:rPr>
              <a:t>MyKerio</a:t>
            </a:r>
            <a:endParaRPr lang="en-US" dirty="0">
              <a:solidFill>
                <a:srgbClr val="272727"/>
              </a:solidFill>
            </a:endParaRP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 smtClean="0"/>
              <a:t>Обеспечение надежной защиты благодаря шифрованию </a:t>
            </a:r>
            <a:r>
              <a:rPr lang="en-US" dirty="0"/>
              <a:t>SSL </a:t>
            </a:r>
            <a:r>
              <a:rPr lang="ru-RU" dirty="0"/>
              <a:t>и </a:t>
            </a:r>
            <a:r>
              <a:rPr lang="en-US" dirty="0" smtClean="0"/>
              <a:t>S/MIME.</a:t>
            </a:r>
            <a:endParaRPr lang="ru-RU" dirty="0"/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 smtClean="0"/>
              <a:t>Интеграция </a:t>
            </a:r>
            <a:r>
              <a:rPr lang="ru-RU" dirty="0"/>
              <a:t>почтовых служб с популярными службами каталогов, такими </a:t>
            </a:r>
            <a:r>
              <a:rPr lang="ru-RU" dirty="0" smtClean="0"/>
              <a:t>как </a:t>
            </a:r>
            <a:r>
              <a:rPr lang="en-US" dirty="0" smtClean="0"/>
              <a:t>Microsoft </a:t>
            </a:r>
            <a:r>
              <a:rPr lang="en-US" dirty="0"/>
              <a:t>Active </a:t>
            </a:r>
            <a:r>
              <a:rPr lang="en-US" dirty="0" smtClean="0"/>
              <a:t>Directory</a:t>
            </a:r>
            <a:endParaRPr lang="ru-RU" dirty="0" smtClean="0"/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 smtClean="0"/>
              <a:t>Поддержка </a:t>
            </a:r>
            <a:r>
              <a:rPr lang="ru-RU" dirty="0"/>
              <a:t>большинства версий Mac, Windows, </a:t>
            </a:r>
            <a:r>
              <a:rPr lang="ru-RU" dirty="0" smtClean="0"/>
              <a:t>Linux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/>
              <a:t>Бесплатные средства миграции </a:t>
            </a:r>
            <a:r>
              <a:rPr lang="ru-RU" dirty="0" smtClean="0"/>
              <a:t>данных с </a:t>
            </a:r>
            <a:r>
              <a:rPr lang="en-US" dirty="0"/>
              <a:t>Exchange, </a:t>
            </a:r>
            <a:r>
              <a:rPr lang="en-US" dirty="0" smtClean="0"/>
              <a:t>IMAP</a:t>
            </a:r>
            <a:r>
              <a:rPr lang="ru-RU" dirty="0"/>
              <a:t> </a:t>
            </a:r>
            <a:r>
              <a:rPr lang="ru-RU" dirty="0" smtClean="0"/>
              <a:t>и др.</a:t>
            </a:r>
          </a:p>
        </p:txBody>
      </p:sp>
    </p:spTree>
    <p:extLst>
      <p:ext uri="{BB962C8B-B14F-4D97-AF65-F5344CB8AC3E}">
        <p14:creationId xmlns:p14="http://schemas.microsoft.com/office/powerpoint/2010/main" val="258118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4">
      <a:dk1>
        <a:srgbClr val="272727"/>
      </a:dk1>
      <a:lt1>
        <a:sysClr val="window" lastClr="FFFFFF"/>
      </a:lt1>
      <a:dk2>
        <a:srgbClr val="0079C1"/>
      </a:dk2>
      <a:lt2>
        <a:srgbClr val="F4F4F4"/>
      </a:lt2>
      <a:accent1>
        <a:srgbClr val="0079C1"/>
      </a:accent1>
      <a:accent2>
        <a:srgbClr val="FC6621"/>
      </a:accent2>
      <a:accent3>
        <a:srgbClr val="7CBA42"/>
      </a:accent3>
      <a:accent4>
        <a:srgbClr val="FF9900"/>
      </a:accent4>
      <a:accent5>
        <a:srgbClr val="CB1419"/>
      </a:accent5>
      <a:accent6>
        <a:srgbClr val="E5F2FA"/>
      </a:accent6>
      <a:hlink>
        <a:srgbClr val="0079C1"/>
      </a:hlink>
      <a:folHlink>
        <a:srgbClr val="0079C1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Custom 4">
      <a:dk1>
        <a:srgbClr val="272727"/>
      </a:dk1>
      <a:lt1>
        <a:sysClr val="window" lastClr="FFFFFF"/>
      </a:lt1>
      <a:dk2>
        <a:srgbClr val="0079C1"/>
      </a:dk2>
      <a:lt2>
        <a:srgbClr val="F4F4F4"/>
      </a:lt2>
      <a:accent1>
        <a:srgbClr val="0079C1"/>
      </a:accent1>
      <a:accent2>
        <a:srgbClr val="FC6621"/>
      </a:accent2>
      <a:accent3>
        <a:srgbClr val="7CBA42"/>
      </a:accent3>
      <a:accent4>
        <a:srgbClr val="FF9900"/>
      </a:accent4>
      <a:accent5>
        <a:srgbClr val="CB1419"/>
      </a:accent5>
      <a:accent6>
        <a:srgbClr val="E5F2FA"/>
      </a:accent6>
      <a:hlink>
        <a:srgbClr val="0079C1"/>
      </a:hlink>
      <a:folHlink>
        <a:srgbClr val="0079C1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1020</TotalTime>
  <Words>2031</Words>
  <Application>Microsoft Macintosh PowerPoint</Application>
  <PresentationFormat>Широкоэкранный</PresentationFormat>
  <Paragraphs>560</Paragraphs>
  <Slides>60</Slides>
  <Notes>38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60</vt:i4>
      </vt:variant>
    </vt:vector>
  </HeadingPairs>
  <TitlesOfParts>
    <vt:vector size="76" baseType="lpstr">
      <vt:lpstr>Calibri</vt:lpstr>
      <vt:lpstr>Futura Medium</vt:lpstr>
      <vt:lpstr>Helvetica Neue Bold Condensed</vt:lpstr>
      <vt:lpstr>Lucida Grande</vt:lpstr>
      <vt:lpstr>MS PGothic</vt:lpstr>
      <vt:lpstr>ＭＳ Ｐゴシック</vt:lpstr>
      <vt:lpstr>Myriad Pro</vt:lpstr>
      <vt:lpstr>Noto Sans Symbols</vt:lpstr>
      <vt:lpstr>Open Sans</vt:lpstr>
      <vt:lpstr>Roboto</vt:lpstr>
      <vt:lpstr>Roboto Regular</vt:lpstr>
      <vt:lpstr>Segoe UI</vt:lpstr>
      <vt:lpstr>Wingdings</vt:lpstr>
      <vt:lpstr>Arial</vt:lpstr>
      <vt:lpstr>Office Theme</vt:lpstr>
      <vt:lpstr>1_Office Theme</vt:lpstr>
      <vt:lpstr>Презентация PowerPoint</vt:lpstr>
      <vt:lpstr>Презентация PowerPoint</vt:lpstr>
      <vt:lpstr>Компании, входящие в состав GFI</vt:lpstr>
      <vt:lpstr>Продуктовый портфель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GFI Unlimited</vt:lpstr>
      <vt:lpstr>Презентация PowerPoint</vt:lpstr>
      <vt:lpstr>Презентация PowerPoint</vt:lpstr>
      <vt:lpstr>Презентация PowerPoint</vt:lpstr>
      <vt:lpstr>Как работает GFI Unlimited</vt:lpstr>
      <vt:lpstr>Как работает GFI Unlimited</vt:lpstr>
      <vt:lpstr>Как работает GFI Unlimited</vt:lpstr>
      <vt:lpstr>Как работает GFI Unlimited</vt:lpstr>
      <vt:lpstr>Комплементарность решений по безопасности email </vt:lpstr>
      <vt:lpstr>Комплементарность решений по архивации email </vt:lpstr>
      <vt:lpstr>Многоуровневое решение по безопасности сети</vt:lpstr>
      <vt:lpstr>Многоуровневое решение по безопасности сети</vt:lpstr>
      <vt:lpstr>Многоуровневое решение по безопасности сети</vt:lpstr>
      <vt:lpstr>Презентация PowerPoint</vt:lpstr>
      <vt:lpstr>Exinda</vt:lpstr>
      <vt:lpstr>Презентация PowerPoint</vt:lpstr>
      <vt:lpstr>Презентация PowerPoint</vt:lpstr>
      <vt:lpstr>Презентация PowerPoint</vt:lpstr>
      <vt:lpstr>Презентация PowerPoint</vt:lpstr>
      <vt:lpstr>Борьба за ресурсы</vt:lpstr>
      <vt:lpstr>Рост персональных приложений</vt:lpstr>
      <vt:lpstr>Способы решения проблемы</vt:lpstr>
      <vt:lpstr>Exinda</vt:lpstr>
      <vt:lpstr>Анализ сети</vt:lpstr>
      <vt:lpstr>Управление полосой пропускания</vt:lpstr>
      <vt:lpstr>Презентация PowerPoint</vt:lpstr>
      <vt:lpstr>Презентация PowerPoint</vt:lpstr>
      <vt:lpstr>Размещение Exinda в сети</vt:lpstr>
      <vt:lpstr>Преимущества Exinda</vt:lpstr>
      <vt:lpstr>Принцип ценообразования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 экономить с GFI Unlimited</vt:lpstr>
      <vt:lpstr>Как экономить с GFI Unlimited</vt:lpstr>
      <vt:lpstr>Как экономить с GFI Unlimited</vt:lpstr>
      <vt:lpstr>Как экономить с GFI Unlimited (в расчете на 3 года)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Microsoft Office</dc:creator>
  <cp:lastModifiedBy>пользователь Microsoft Office</cp:lastModifiedBy>
  <cp:revision>108</cp:revision>
  <dcterms:created xsi:type="dcterms:W3CDTF">2019-08-25T14:56:21Z</dcterms:created>
  <dcterms:modified xsi:type="dcterms:W3CDTF">2019-10-17T07:19:18Z</dcterms:modified>
</cp:coreProperties>
</file>