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  <p:sldMasterId id="2147483699" r:id="rId2"/>
  </p:sldMasterIdLst>
  <p:notesMasterIdLst>
    <p:notesMasterId r:id="rId61"/>
  </p:notesMasterIdLst>
  <p:sldIdLst>
    <p:sldId id="357" r:id="rId3"/>
    <p:sldId id="358" r:id="rId4"/>
    <p:sldId id="511" r:id="rId5"/>
    <p:sldId id="512" r:id="rId6"/>
    <p:sldId id="525" r:id="rId7"/>
    <p:sldId id="526" r:id="rId8"/>
    <p:sldId id="515" r:id="rId9"/>
    <p:sldId id="517" r:id="rId10"/>
    <p:sldId id="518" r:id="rId11"/>
    <p:sldId id="519" r:id="rId12"/>
    <p:sldId id="520" r:id="rId13"/>
    <p:sldId id="368" r:id="rId14"/>
    <p:sldId id="369" r:id="rId15"/>
    <p:sldId id="370" r:id="rId16"/>
    <p:sldId id="371" r:id="rId17"/>
    <p:sldId id="374" r:id="rId18"/>
    <p:sldId id="372" r:id="rId19"/>
    <p:sldId id="375" r:id="rId20"/>
    <p:sldId id="613" r:id="rId21"/>
    <p:sldId id="614" r:id="rId22"/>
    <p:sldId id="615" r:id="rId23"/>
    <p:sldId id="616" r:id="rId24"/>
    <p:sldId id="377" r:id="rId25"/>
    <p:sldId id="617" r:id="rId26"/>
    <p:sldId id="618" r:id="rId27"/>
    <p:sldId id="619" r:id="rId28"/>
    <p:sldId id="620" r:id="rId29"/>
    <p:sldId id="621" r:id="rId30"/>
    <p:sldId id="344" r:id="rId31"/>
    <p:sldId id="379" r:id="rId32"/>
    <p:sldId id="622" r:id="rId33"/>
    <p:sldId id="623" r:id="rId34"/>
    <p:sldId id="624" r:id="rId35"/>
    <p:sldId id="381" r:id="rId36"/>
    <p:sldId id="625" r:id="rId37"/>
    <p:sldId id="626" r:id="rId38"/>
    <p:sldId id="627" r:id="rId39"/>
    <p:sldId id="628" r:id="rId40"/>
    <p:sldId id="383" r:id="rId41"/>
    <p:sldId id="362" r:id="rId42"/>
    <p:sldId id="361" r:id="rId43"/>
    <p:sldId id="363" r:id="rId44"/>
    <p:sldId id="385" r:id="rId45"/>
    <p:sldId id="637" r:id="rId46"/>
    <p:sldId id="638" r:id="rId47"/>
    <p:sldId id="639" r:id="rId48"/>
    <p:sldId id="387" r:id="rId49"/>
    <p:sldId id="631" r:id="rId50"/>
    <p:sldId id="632" r:id="rId51"/>
    <p:sldId id="633" r:id="rId52"/>
    <p:sldId id="389" r:id="rId53"/>
    <p:sldId id="634" r:id="rId54"/>
    <p:sldId id="635" r:id="rId55"/>
    <p:sldId id="636" r:id="rId56"/>
    <p:sldId id="391" r:id="rId57"/>
    <p:sldId id="642" r:id="rId58"/>
    <p:sldId id="640" r:id="rId59"/>
    <p:sldId id="641" r:id="rId6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1865" userDrawn="1">
          <p15:clr>
            <a:srgbClr val="A4A3A4"/>
          </p15:clr>
        </p15:guide>
        <p15:guide id="4" orient="horz" pos="1185" userDrawn="1">
          <p15:clr>
            <a:srgbClr val="A4A3A4"/>
          </p15:clr>
        </p15:guide>
        <p15:guide id="5" pos="7423" userDrawn="1">
          <p15:clr>
            <a:srgbClr val="A4A3A4"/>
          </p15:clr>
        </p15:guide>
        <p15:guide id="6" pos="234" userDrawn="1">
          <p15:clr>
            <a:srgbClr val="A4A3A4"/>
          </p15:clr>
        </p15:guide>
        <p15:guide id="7" orient="horz" pos="39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3631"/>
  </p:normalViewPr>
  <p:slideViewPr>
    <p:cSldViewPr snapToGrid="0" snapToObjects="1">
      <p:cViewPr>
        <p:scale>
          <a:sx n="100" d="100"/>
          <a:sy n="100" d="100"/>
        </p:scale>
        <p:origin x="1008" y="600"/>
      </p:cViewPr>
      <p:guideLst>
        <p:guide pos="302"/>
        <p:guide pos="3795"/>
        <p:guide orient="horz" pos="1865"/>
        <p:guide orient="horz" pos="1185"/>
        <p:guide pos="7423"/>
        <p:guide pos="234"/>
        <p:guide orient="horz" pos="392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slide" Target="slides/slide58.xml"/><Relationship Id="rId61" Type="http://schemas.openxmlformats.org/officeDocument/2006/relationships/notesMaster" Target="notesMasters/notesMaster1.xml"/><Relationship Id="rId62" Type="http://schemas.openxmlformats.org/officeDocument/2006/relationships/presProps" Target="presProp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C8B01-6065-E845-BA91-700A31BCCE35}" type="datetimeFigureOut">
              <a:rPr lang="ru-RU" smtClean="0"/>
              <a:t>03.09.19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5778F-E3A2-4842-B807-326343649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81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685429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850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94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36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71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78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768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00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521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39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30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06628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6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56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489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743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145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3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903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847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917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7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en-US" altLang="ru-RU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98110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479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50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98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261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560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648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132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715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43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20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en-US" kern="0" smtClea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  <a:defRPr/>
              </a:pPr>
              <a:t>15</a:t>
            </a:fld>
            <a:endParaRPr lang="en-US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76315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994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580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Можно установить как надстройку на TMG или на отдельный сервер внутри сети и ограничить доступ пользователей к веб-сайтам и веб-приложениям по категориями и проверять все загружаемые файлы с помощью двух антивирусных ядер – Касперский и </a:t>
            </a:r>
            <a:r>
              <a:rPr lang="ru-RU" dirty="0" err="1"/>
              <a:t>BitDefender</a:t>
            </a:r>
            <a:r>
              <a:rPr lang="ru-RU" dirty="0"/>
              <a:t>. </a:t>
            </a:r>
            <a:endParaRPr lang="ru-RU" sz="500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39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04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59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3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4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sales@gfi-software.ru" TargetMode="External"/><Relationship Id="rId4" Type="http://schemas.openxmlformats.org/officeDocument/2006/relationships/hyperlink" Target="http://www.gfi-software.ru/" TargetMode="External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s@afi-d.ru" TargetMode="External"/><Relationship Id="rId4" Type="http://schemas.openxmlformats.org/officeDocument/2006/relationships/image" Target="../media/image3.emf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gfi-software.ru/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fi-software.ru/" TargetMode="External"/><Relationship Id="rId4" Type="http://schemas.openxmlformats.org/officeDocument/2006/relationships/hyperlink" Target="mailto:partners@afi-d.ru" TargetMode="External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gfi-software.ru" TargetMode="External"/><Relationship Id="rId4" Type="http://schemas.openxmlformats.org/officeDocument/2006/relationships/image" Target="../media/image3.emf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hyperlink" Target="http://www.gfi-software.ru/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54000"/>
            <a:ext cx="2095607" cy="440184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32158" y="91233"/>
            <a:ext cx="18375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3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8-495-223-35-33</a:t>
            </a:r>
          </a:p>
          <a:p>
            <a:pPr algn="just">
              <a:lnSpc>
                <a:spcPct val="100000"/>
              </a:lnSpc>
            </a:pPr>
            <a:r>
              <a:rPr lang="en-US" sz="1300" b="0" i="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sales@gfi-software.ru</a:t>
            </a:r>
            <a:endParaRPr lang="en-US" sz="1300" b="0" i="0" u="sng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>
              <a:lnSpc>
                <a:spcPct val="100000"/>
              </a:lnSpc>
            </a:pPr>
            <a:r>
              <a:rPr lang="en-US" sz="1300" b="0" i="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www.gfi-software.ru</a:t>
            </a:r>
            <a:r>
              <a:rPr lang="en-US" sz="1300" b="0" i="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300" b="0" i="0" u="non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14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749300" y="2708920"/>
            <a:ext cx="10699200" cy="36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49300" y="1268413"/>
            <a:ext cx="106992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00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951005" y="840566"/>
            <a:ext cx="8018496" cy="4899834"/>
            <a:chOff x="1115616" y="523928"/>
            <a:chExt cx="6694907" cy="4705272"/>
          </a:xfrm>
        </p:grpSpPr>
        <p:sp>
          <p:nvSpPr>
            <p:cNvPr id="3" name="Title 1"/>
            <p:cNvSpPr txBox="1">
              <a:spLocks/>
            </p:cNvSpPr>
            <p:nvPr userDrawn="1"/>
          </p:nvSpPr>
          <p:spPr bwMode="auto">
            <a:xfrm>
              <a:off x="1115616" y="1502786"/>
              <a:ext cx="6694907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82" tIns="50941" rIns="101882" bIns="50941" anchor="ctr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b="0" i="0">
                  <a:solidFill>
                    <a:srgbClr val="0079C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5pPr>
              <a:lvl6pPr marL="509412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6pPr>
              <a:lvl7pPr marL="1018824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7pPr>
              <a:lvl8pPr marL="1528237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8pPr>
              <a:lvl9pPr marL="2037649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Спасибо за ваше внимание!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Мы готовы ответить на любые ваши вопросы</a:t>
              </a:r>
            </a:p>
            <a:p>
              <a:pPr algn="ctr">
                <a:lnSpc>
                  <a:spcPct val="150000"/>
                </a:lnSpc>
                <a:defRPr/>
              </a:pPr>
              <a:endParaRPr lang="ru-RU" sz="1600" dirty="0">
                <a:solidFill>
                  <a:srgbClr val="272727"/>
                </a:solidFill>
                <a:latin typeface="Arial"/>
              </a:endParaRPr>
            </a:p>
            <a:p>
              <a:pPr algn="ctr"/>
              <a:r>
                <a:rPr lang="ru-RU" sz="1600" dirty="0">
                  <a:latin typeface="Arial"/>
                </a:rPr>
                <a:t> </a:t>
              </a:r>
              <a:r>
                <a:rPr lang="en-US" sz="1600" dirty="0">
                  <a:latin typeface="Arial"/>
                  <a:hlinkClick r:id="rId2"/>
                </a:rPr>
                <a:t>www.GFI-Software.ru</a:t>
              </a:r>
              <a:endParaRPr lang="ru-RU" sz="1600" dirty="0">
                <a:latin typeface="Arial"/>
              </a:endParaRPr>
            </a:p>
            <a:p>
              <a:pPr algn="ctr"/>
              <a:endParaRPr lang="ru-RU" sz="600" dirty="0">
                <a:latin typeface="Arial"/>
              </a:endParaRPr>
            </a:p>
            <a:p>
              <a:pPr algn="ctr"/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+7 (495) 223-35-33</a:t>
              </a:r>
            </a:p>
            <a:p>
              <a:pPr algn="ctr"/>
              <a:endParaRPr lang="ru-RU" sz="600" dirty="0">
                <a:solidFill>
                  <a:srgbClr val="272727"/>
                </a:solidFill>
                <a:latin typeface="Arial"/>
              </a:endParaRPr>
            </a:p>
            <a:p>
              <a:pPr algn="ctr"/>
              <a:r>
                <a:rPr lang="en-US" sz="1600" u="sng" dirty="0" smtClean="0">
                  <a:latin typeface="Arial"/>
                  <a:hlinkClick r:id="rId3"/>
                </a:rPr>
                <a:t>sales</a:t>
              </a:r>
              <a:r>
                <a:rPr lang="ru-RU" sz="1600" u="sng" dirty="0" smtClean="0">
                  <a:latin typeface="Arial"/>
                  <a:hlinkClick r:id="rId3"/>
                </a:rPr>
                <a:t>@</a:t>
              </a:r>
              <a:r>
                <a:rPr lang="en-US" sz="1600" u="sng" dirty="0" err="1">
                  <a:latin typeface="Arial"/>
                  <a:hlinkClick r:id="rId3"/>
                </a:rPr>
                <a:t>afi</a:t>
              </a:r>
              <a:r>
                <a:rPr lang="ru-RU" sz="1600" u="sng" dirty="0">
                  <a:latin typeface="Arial"/>
                  <a:hlinkClick r:id="rId3"/>
                </a:rPr>
                <a:t>-</a:t>
              </a:r>
              <a:r>
                <a:rPr lang="en-US" sz="1600" u="sng" dirty="0">
                  <a:latin typeface="Arial"/>
                  <a:hlinkClick r:id="rId3"/>
                </a:rPr>
                <a:t>d</a:t>
              </a:r>
              <a:r>
                <a:rPr lang="ru-RU" sz="1600" u="sng" dirty="0">
                  <a:latin typeface="Arial"/>
                  <a:hlinkClick r:id="rId3"/>
                </a:rPr>
                <a:t>.</a:t>
              </a:r>
              <a:r>
                <a:rPr lang="en-US" sz="1600" u="sng" dirty="0" err="1">
                  <a:latin typeface="Arial"/>
                  <a:hlinkClick r:id="rId3"/>
                </a:rPr>
                <a:t>ru</a:t>
              </a:r>
              <a:endParaRPr lang="ru-RU" sz="1600" dirty="0">
                <a:latin typeface="Arial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644000" y="523928"/>
              <a:ext cx="3574684" cy="978858"/>
            </a:xfrm>
            <a:prstGeom prst="rect">
              <a:avLst/>
            </a:prstGeom>
          </p:spPr>
        </p:pic>
        <p:pic>
          <p:nvPicPr>
            <p:cNvPr id="6" name="Picture 5" descr="GFI-Pillars.png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306" y="4603822"/>
              <a:ext cx="4987388" cy="62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1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315468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94894" algn="l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7432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3" name="Google Shape;23;p3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 defTabSz="685800">
              <a:buClr>
                <a:srgbClr val="989BA1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US" sz="600" kern="0">
                <a:solidFill>
                  <a:srgbClr val="989BA1"/>
                </a:solidFill>
                <a:ea typeface="Arial"/>
                <a:cs typeface="Arial"/>
                <a:sym typeface="Arial"/>
              </a:rPr>
              <a:pPr algn="r" defTabSz="685800">
                <a:buClr>
                  <a:srgbClr val="989BA1"/>
                </a:buClr>
                <a:buSzPts val="800"/>
                <a:buFont typeface="Arial"/>
                <a:buNone/>
                <a:defRPr/>
              </a:pPr>
              <a:t>‹#›</a:t>
            </a:fld>
            <a:endParaRPr sz="600" kern="0">
              <a:solidFill>
                <a:srgbClr val="989BA1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0783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674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434350E-82F0-E744-BE84-3A1E35B3D96B}" type="datetimeFigureOut">
              <a:rPr lang="en-US" smtClean="0">
                <a:solidFill>
                  <a:srgbClr val="272727"/>
                </a:solidFill>
              </a:rPr>
              <a:pPr/>
              <a:t>9/3/19</a:t>
            </a:fld>
            <a:endParaRPr lang="en-US">
              <a:solidFill>
                <a:srgbClr val="272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272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DB0DAB2-5190-4A4A-BC19-5730D2AA0E46}" type="slidenum">
              <a:rPr lang="en-US" smtClean="0">
                <a:solidFill>
                  <a:srgbClr val="272727"/>
                </a:solidFill>
              </a:rPr>
              <a:pPr/>
              <a:t>‹#›</a:t>
            </a:fld>
            <a:endParaRPr lang="en-US">
              <a:solidFill>
                <a:srgbClr val="272727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43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23260"/>
            <a:ext cx="2592288" cy="469436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44406" y="91233"/>
            <a:ext cx="1681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www.GFI-Software.ru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+7 (495) 223-35-33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info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@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GFI-Software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ru</a:t>
            </a:r>
            <a:endParaRPr lang="en-US" sz="1200" b="1" dirty="0">
              <a:solidFill>
                <a:schemeClr val="accent2">
                  <a:lumMod val="75000"/>
                </a:schemeClr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6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237312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852936"/>
            <a:ext cx="12192000" cy="1368152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ctr"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3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  <a:lvl2pPr marL="268287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562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03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95634" y="1962151"/>
            <a:ext cx="4002617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1617" y="1962151"/>
            <a:ext cx="6161616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75733" y="5362762"/>
            <a:ext cx="4152900" cy="277812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60594" y="5362762"/>
            <a:ext cx="4152901" cy="277812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268287" indent="0">
              <a:buNone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4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68657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/>
          <p:cNvSpPr/>
          <p:nvPr userDrawn="1"/>
        </p:nvSpPr>
        <p:spPr>
          <a:xfrm>
            <a:off x="615758" y="1231262"/>
            <a:ext cx="3078788" cy="2241176"/>
          </a:xfrm>
          <a:prstGeom prst="ellipse">
            <a:avLst/>
          </a:prstGeom>
          <a:solidFill>
            <a:srgbClr val="0079C1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srgbClr val="0079C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4544291" y="1231262"/>
            <a:ext cx="3078788" cy="2241176"/>
          </a:xfrm>
          <a:prstGeom prst="ellipse">
            <a:avLst/>
          </a:prstGeom>
          <a:solidFill>
            <a:srgbClr val="0079C1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/>
          <p:nvPr userDrawn="1"/>
        </p:nvSpPr>
        <p:spPr>
          <a:xfrm>
            <a:off x="8482061" y="1231262"/>
            <a:ext cx="3078788" cy="2241176"/>
          </a:xfrm>
          <a:prstGeom prst="ellips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2142838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6090772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flipH="1">
            <a:off x="10007291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2142838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flipH="1">
            <a:off x="6090772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10007291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5758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489821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53823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017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268657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2698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31371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60173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435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237312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852936"/>
            <a:ext cx="12192000" cy="1368152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ctr"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84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6253019" y="3684427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21" name="Rectangle 20"/>
          <p:cNvSpPr/>
          <p:nvPr userDrawn="1"/>
        </p:nvSpPr>
        <p:spPr>
          <a:xfrm>
            <a:off x="615758" y="1214684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0872" y="1998879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253019" y="1214684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2" name="Rectangle 31"/>
          <p:cNvSpPr/>
          <p:nvPr userDrawn="1"/>
        </p:nvSpPr>
        <p:spPr>
          <a:xfrm>
            <a:off x="615758" y="3684427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872" y="4442791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78133" y="1973048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78987" y="4442791"/>
            <a:ext cx="4855895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42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2" grpId="0" animBg="1"/>
      <p:bldP spid="32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308209" y="2177262"/>
            <a:ext cx="3383617" cy="246307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29" name="Isosceles Triangle 28"/>
          <p:cNvSpPr/>
          <p:nvPr userDrawn="1"/>
        </p:nvSpPr>
        <p:spPr>
          <a:xfrm rot="5400000">
            <a:off x="5655858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0" name="Isosceles Triangle 29"/>
          <p:cNvSpPr/>
          <p:nvPr userDrawn="1"/>
        </p:nvSpPr>
        <p:spPr>
          <a:xfrm rot="5400000">
            <a:off x="9835000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cxnSp>
        <p:nvCxnSpPr>
          <p:cNvPr id="36" name="Straight Connector 35"/>
          <p:cNvCxnSpPr>
            <a:endCxn id="29" idx="3"/>
          </p:cNvCxnSpPr>
          <p:nvPr userDrawn="1"/>
        </p:nvCxnSpPr>
        <p:spPr>
          <a:xfrm flipV="1">
            <a:off x="4030237" y="3425382"/>
            <a:ext cx="1706811" cy="214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5349707" y="1251447"/>
            <a:ext cx="0" cy="4311052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4030238" y="12514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V="1">
            <a:off x="4030238" y="1640229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030238" y="19756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4030238" y="2356807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flipV="1">
            <a:off x="4030238" y="271509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 userDrawn="1"/>
        </p:nvCxnSpPr>
        <p:spPr>
          <a:xfrm flipV="1">
            <a:off x="4030238" y="306576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flipV="1">
            <a:off x="4030238" y="377808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flipV="1">
            <a:off x="4030238" y="4136375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 userDrawn="1"/>
        </p:nvCxnSpPr>
        <p:spPr>
          <a:xfrm flipV="1">
            <a:off x="4030238" y="4494664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 userDrawn="1"/>
        </p:nvCxnSpPr>
        <p:spPr>
          <a:xfrm flipV="1">
            <a:off x="4030238" y="4845330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 userDrawn="1"/>
        </p:nvCxnSpPr>
        <p:spPr>
          <a:xfrm flipV="1">
            <a:off x="4030238" y="521124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 flipV="1">
            <a:off x="4030238" y="556190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1837" y="115804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31837" y="151646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1837" y="187488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31837" y="223330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31837" y="259173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31837" y="295015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31837" y="330857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37" y="366699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31837" y="402541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631837" y="438384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837" y="474226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631837" y="510068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1837" y="5459108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320469" y="3068960"/>
            <a:ext cx="1598664" cy="950486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79C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6655869" y="2390329"/>
            <a:ext cx="2688297" cy="20369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151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6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uiExpand="1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uiExpand="1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6238996" y="997324"/>
            <a:ext cx="5321853" cy="916094"/>
          </a:xfrm>
          <a:prstGeom prst="rect">
            <a:avLst/>
          </a:prstGeom>
          <a:solidFill>
            <a:srgbClr val="FC6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5" name="Rectangle 44"/>
          <p:cNvSpPr/>
          <p:nvPr userDrawn="1"/>
        </p:nvSpPr>
        <p:spPr>
          <a:xfrm>
            <a:off x="615758" y="997324"/>
            <a:ext cx="5321853" cy="91609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6" name="Rectangle 45"/>
          <p:cNvSpPr/>
          <p:nvPr userDrawn="1"/>
        </p:nvSpPr>
        <p:spPr>
          <a:xfrm>
            <a:off x="615758" y="2140801"/>
            <a:ext cx="5321853" cy="3708671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65" name="Rectangle 64"/>
          <p:cNvSpPr/>
          <p:nvPr userDrawn="1"/>
        </p:nvSpPr>
        <p:spPr>
          <a:xfrm>
            <a:off x="6238996" y="2140801"/>
            <a:ext cx="5321853" cy="3708671"/>
          </a:xfrm>
          <a:prstGeom prst="rect">
            <a:avLst/>
          </a:prstGeom>
          <a:solidFill>
            <a:srgbClr val="FC6621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684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99923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6684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9923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749300" y="2708920"/>
            <a:ext cx="10699200" cy="36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49300" y="1268413"/>
            <a:ext cx="106992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88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679510" y="692696"/>
            <a:ext cx="8926543" cy="4878542"/>
            <a:chOff x="1115616" y="350658"/>
            <a:chExt cx="6694907" cy="4878542"/>
          </a:xfrm>
        </p:grpSpPr>
        <p:sp>
          <p:nvSpPr>
            <p:cNvPr id="3" name="Title 1"/>
            <p:cNvSpPr txBox="1">
              <a:spLocks/>
            </p:cNvSpPr>
            <p:nvPr userDrawn="1"/>
          </p:nvSpPr>
          <p:spPr bwMode="auto">
            <a:xfrm>
              <a:off x="1115616" y="1502786"/>
              <a:ext cx="6694907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82" tIns="50941" rIns="101882" bIns="50941" anchor="ctr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b="0" i="0">
                  <a:solidFill>
                    <a:srgbClr val="0079C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5pPr>
              <a:lvl6pPr marL="509412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6pPr>
              <a:lvl7pPr marL="1018824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7pPr>
              <a:lvl8pPr marL="1528237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8pPr>
              <a:lvl9pPr marL="2037649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ru-RU" sz="1600" b="1" dirty="0">
                  <a:solidFill>
                    <a:srgbClr val="185097"/>
                  </a:solidFill>
                  <a:latin typeface="+mn-lt"/>
                </a:rPr>
                <a:t>Спасибо</a:t>
              </a:r>
              <a:r>
                <a:rPr lang="ru-RU" sz="1600" b="1" baseline="0" dirty="0">
                  <a:solidFill>
                    <a:srgbClr val="185097"/>
                  </a:solidFill>
                  <a:latin typeface="+mn-lt"/>
                </a:rPr>
                <a:t> за ваше внимание!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ru-RU" sz="1600" baseline="0" dirty="0">
                  <a:solidFill>
                    <a:srgbClr val="272727"/>
                  </a:solidFill>
                  <a:latin typeface="+mn-lt"/>
                </a:rPr>
                <a:t>Мы готовы ответить на любые ваши вопросы</a:t>
              </a: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600" baseline="0" dirty="0">
                  <a:solidFill>
                    <a:srgbClr val="272727"/>
                  </a:solidFill>
                  <a:latin typeface="+mn-lt"/>
                  <a:hlinkClick r:id="rId2"/>
                </a:rPr>
                <a:t>www.GFI-Software.ru</a:t>
              </a: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600" baseline="0" dirty="0">
                  <a:solidFill>
                    <a:srgbClr val="272727"/>
                  </a:solidFill>
                  <a:latin typeface="+mn-lt"/>
                  <a:hlinkClick r:id="rId3"/>
                </a:rPr>
                <a:t>info@gfi-software.ru</a:t>
              </a:r>
              <a:r>
                <a:rPr lang="en-US" sz="1600" baseline="0" dirty="0">
                  <a:solidFill>
                    <a:srgbClr val="272727"/>
                  </a:solidFill>
                  <a:latin typeface="+mn-lt"/>
                </a:rPr>
                <a:t> </a:t>
              </a:r>
              <a:endParaRPr lang="ru-RU" sz="1600" baseline="0" dirty="0">
                <a:solidFill>
                  <a:srgbClr val="272727"/>
                </a:solidFill>
                <a:latin typeface="+mn-lt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987824" y="350658"/>
              <a:ext cx="3168352" cy="765008"/>
            </a:xfrm>
            <a:prstGeom prst="rect">
              <a:avLst/>
            </a:prstGeom>
          </p:spPr>
        </p:pic>
        <p:pic>
          <p:nvPicPr>
            <p:cNvPr id="6" name="Picture 5" descr="GFI-Pillars.png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306" y="4603822"/>
              <a:ext cx="4987388" cy="62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691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76676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315468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94894" algn="l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7432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381000" y="365124"/>
            <a:ext cx="9313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23;p3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9BA1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600" b="0" i="0" u="none" strike="noStrike" kern="0" cap="none" spc="0" normalizeH="0" baseline="0" noProof="0">
                <a:ln>
                  <a:noFill/>
                </a:ln>
                <a:solidFill>
                  <a:srgbClr val="989BA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89BA1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sz="600" b="0" i="0" u="none" strike="noStrike" kern="0" cap="none" spc="0" normalizeH="0" baseline="0" noProof="0">
              <a:ln>
                <a:noFill/>
              </a:ln>
              <a:solidFill>
                <a:srgbClr val="989BA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90577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">
  <p:cSld name="Section Break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1" y="2090302"/>
            <a:ext cx="594097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1" y="3647097"/>
            <a:ext cx="5940972" cy="620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342900" marR="0" lvl="0" indent="-171450" algn="l">
              <a:lnSpc>
                <a:spcPct val="133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17145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None/>
              <a:defRPr sz="135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831851" y="3415863"/>
            <a:ext cx="4570467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4"/>
          <p:cNvSpPr>
            <a:spLocks noGrp="1"/>
          </p:cNvSpPr>
          <p:nvPr>
            <p:ph type="pic" idx="2"/>
          </p:nvPr>
        </p:nvSpPr>
        <p:spPr>
          <a:xfrm>
            <a:off x="7472364" y="0"/>
            <a:ext cx="4719637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96591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Title" type="titleOnly">
  <p:cSld name="Blank with 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381000" y="365124"/>
            <a:ext cx="9313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" name="Google Shape;36;p5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38;p5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9BA1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600" b="0" i="0" u="none" strike="noStrike" kern="0" cap="none" spc="0" normalizeH="0" baseline="0" noProof="0">
                <a:ln>
                  <a:noFill/>
                </a:ln>
                <a:solidFill>
                  <a:srgbClr val="989BA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89BA1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sz="600" b="0" i="0" u="none" strike="noStrike" kern="0" cap="none" spc="0" normalizeH="0" baseline="0" noProof="0">
              <a:ln>
                <a:noFill/>
              </a:ln>
              <a:solidFill>
                <a:srgbClr val="989BA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261" y="6313467"/>
            <a:ext cx="593347" cy="366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877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  <a:lvl2pPr marL="268287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5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34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95634" y="1962151"/>
            <a:ext cx="4002617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1617" y="1962151"/>
            <a:ext cx="6161616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75733" y="5362762"/>
            <a:ext cx="4152900" cy="277812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60594" y="5362762"/>
            <a:ext cx="4152901" cy="277812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268287" indent="0">
              <a:buNone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04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68657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/>
          <p:cNvSpPr/>
          <p:nvPr userDrawn="1"/>
        </p:nvSpPr>
        <p:spPr>
          <a:xfrm>
            <a:off x="615758" y="1231262"/>
            <a:ext cx="3078788" cy="2241176"/>
          </a:xfrm>
          <a:prstGeom prst="ellipse">
            <a:avLst/>
          </a:prstGeom>
          <a:solidFill>
            <a:srgbClr val="0079C1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srgbClr val="0079C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4544291" y="1231262"/>
            <a:ext cx="3078788" cy="2241176"/>
          </a:xfrm>
          <a:prstGeom prst="ellipse">
            <a:avLst/>
          </a:prstGeom>
          <a:solidFill>
            <a:srgbClr val="0079C1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8482061" y="1231262"/>
            <a:ext cx="3078788" cy="2241176"/>
          </a:xfrm>
          <a:prstGeom prst="ellips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2142838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6090772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flipH="1">
            <a:off x="10007291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2142838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flipH="1">
            <a:off x="6090772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10007291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5758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489821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53823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017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268657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2698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31371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60173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812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6253019" y="3684427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615758" y="1214684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0872" y="1998879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253019" y="1214684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615758" y="3684427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872" y="4442791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78133" y="1973048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78987" y="4442791"/>
            <a:ext cx="4855895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566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2" grpId="0" animBg="1"/>
      <p:bldP spid="32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308209" y="2177262"/>
            <a:ext cx="3383617" cy="246307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9" name="Isosceles Triangle 28"/>
          <p:cNvSpPr/>
          <p:nvPr userDrawn="1"/>
        </p:nvSpPr>
        <p:spPr>
          <a:xfrm rot="5400000">
            <a:off x="5655858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0" name="Isosceles Triangle 29"/>
          <p:cNvSpPr/>
          <p:nvPr userDrawn="1"/>
        </p:nvSpPr>
        <p:spPr>
          <a:xfrm rot="5400000">
            <a:off x="9835000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36" name="Straight Connector 35"/>
          <p:cNvCxnSpPr>
            <a:endCxn id="29" idx="3"/>
          </p:cNvCxnSpPr>
          <p:nvPr userDrawn="1"/>
        </p:nvCxnSpPr>
        <p:spPr>
          <a:xfrm flipV="1">
            <a:off x="4030237" y="3425382"/>
            <a:ext cx="1706811" cy="214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5349707" y="1251447"/>
            <a:ext cx="0" cy="4311052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4030238" y="12514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V="1">
            <a:off x="4030238" y="1640229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030238" y="19756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4030238" y="2356807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flipV="1">
            <a:off x="4030238" y="271509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 userDrawn="1"/>
        </p:nvCxnSpPr>
        <p:spPr>
          <a:xfrm flipV="1">
            <a:off x="4030238" y="306576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flipV="1">
            <a:off x="4030238" y="377808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flipV="1">
            <a:off x="4030238" y="4136375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 userDrawn="1"/>
        </p:nvCxnSpPr>
        <p:spPr>
          <a:xfrm flipV="1">
            <a:off x="4030238" y="4494664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 userDrawn="1"/>
        </p:nvCxnSpPr>
        <p:spPr>
          <a:xfrm flipV="1">
            <a:off x="4030238" y="4845330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 userDrawn="1"/>
        </p:nvCxnSpPr>
        <p:spPr>
          <a:xfrm flipV="1">
            <a:off x="4030238" y="521124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 flipV="1">
            <a:off x="4030238" y="556190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1837" y="115804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31837" y="151646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1837" y="187488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31837" y="223330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31837" y="259173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31837" y="295015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31837" y="330857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37" y="366699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31837" y="402541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631837" y="438384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837" y="474226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631837" y="510068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1837" y="5459108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320469" y="3068960"/>
            <a:ext cx="1598664" cy="950486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79C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6655869" y="2390329"/>
            <a:ext cx="2688297" cy="20369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75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6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6238996" y="997324"/>
            <a:ext cx="5321853" cy="916094"/>
          </a:xfrm>
          <a:prstGeom prst="rect">
            <a:avLst/>
          </a:prstGeom>
          <a:solidFill>
            <a:srgbClr val="FC6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5" name="Rectangle 44"/>
          <p:cNvSpPr/>
          <p:nvPr userDrawn="1"/>
        </p:nvSpPr>
        <p:spPr>
          <a:xfrm>
            <a:off x="615758" y="997324"/>
            <a:ext cx="5321853" cy="91609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6" name="Rectangle 45"/>
          <p:cNvSpPr/>
          <p:nvPr userDrawn="1"/>
        </p:nvSpPr>
        <p:spPr>
          <a:xfrm>
            <a:off x="615758" y="2140801"/>
            <a:ext cx="5321853" cy="3708671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 userDrawn="1"/>
        </p:nvSpPr>
        <p:spPr>
          <a:xfrm>
            <a:off x="6238996" y="2140801"/>
            <a:ext cx="5321853" cy="3708671"/>
          </a:xfrm>
          <a:prstGeom prst="rect">
            <a:avLst/>
          </a:prstGeom>
          <a:solidFill>
            <a:srgbClr val="FC6621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684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99923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6684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9923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946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8.xml"/><Relationship Id="rId16" Type="http://schemas.openxmlformats.org/officeDocument/2006/relationships/theme" Target="../theme/theme2.xml"/><Relationship Id="rId17" Type="http://schemas.openxmlformats.org/officeDocument/2006/relationships/image" Target="../media/image1.emf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49301" y="1090799"/>
            <a:ext cx="10708217" cy="5040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482263" y="6499341"/>
            <a:ext cx="1374377" cy="17001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36002" y="6453336"/>
            <a:ext cx="4892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CCCCCC"/>
                </a:solidFill>
              </a:rPr>
              <a:t>Smartly engineered   |   Trusted experience   |   Right sized solutions   |   Security excellence</a:t>
            </a:r>
          </a:p>
        </p:txBody>
      </p:sp>
    </p:spTree>
    <p:extLst>
      <p:ext uri="{BB962C8B-B14F-4D97-AF65-F5344CB8AC3E}">
        <p14:creationId xmlns:p14="http://schemas.microsoft.com/office/powerpoint/2010/main" val="285927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5" r:id="rId12"/>
    <p:sldLayoutId id="214748369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Clr>
          <a:srgbClr val="0079C1"/>
        </a:buClr>
        <a:buSzPct val="100000"/>
        <a:buFont typeface="Lucida Grande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357188" algn="l" defTabSz="914400" rtl="0" eaLnBrk="1" latinLnBrk="0" hangingPunct="1">
        <a:spcBef>
          <a:spcPct val="20000"/>
        </a:spcBef>
        <a:buClr>
          <a:srgbClr val="0079C1"/>
        </a:buClr>
        <a:buSzPct val="90000"/>
        <a:buFont typeface="Lucida Grande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36353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○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■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49301" y="1090799"/>
            <a:ext cx="10708217" cy="5040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224459" y="6499341"/>
            <a:ext cx="1632181" cy="17001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36002" y="6453336"/>
            <a:ext cx="4892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CCCCCC"/>
                </a:solidFill>
              </a:rPr>
              <a:t>Smartly</a:t>
            </a:r>
            <a:r>
              <a:rPr lang="en-US" sz="900" baseline="0" dirty="0">
                <a:solidFill>
                  <a:srgbClr val="CCCCCC"/>
                </a:solidFill>
              </a:rPr>
              <a:t> engineered   |   Trusted experience   |   Right sized solutions   |   Security excellence</a:t>
            </a:r>
            <a:endParaRPr lang="en-US" sz="900" dirty="0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0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Clr>
          <a:srgbClr val="0079C1"/>
        </a:buClr>
        <a:buSzPct val="100000"/>
        <a:buFont typeface="Lucida Grande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357188" algn="l" defTabSz="914400" rtl="0" eaLnBrk="1" latinLnBrk="0" hangingPunct="1">
        <a:spcBef>
          <a:spcPct val="20000"/>
        </a:spcBef>
        <a:buClr>
          <a:srgbClr val="0079C1"/>
        </a:buClr>
        <a:buSzPct val="90000"/>
        <a:buFont typeface="Lucida Grande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36353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○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■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3.png"/><Relationship Id="rId12" Type="http://schemas.openxmlformats.org/officeDocument/2006/relationships/image" Target="../media/image54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png"/><Relationship Id="rId20" Type="http://schemas.openxmlformats.org/officeDocument/2006/relationships/image" Target="../media/image74.png"/><Relationship Id="rId10" Type="http://schemas.openxmlformats.org/officeDocument/2006/relationships/image" Target="../media/image64.png"/><Relationship Id="rId11" Type="http://schemas.openxmlformats.org/officeDocument/2006/relationships/image" Target="../media/image65.png"/><Relationship Id="rId12" Type="http://schemas.openxmlformats.org/officeDocument/2006/relationships/image" Target="../media/image66.png"/><Relationship Id="rId13" Type="http://schemas.openxmlformats.org/officeDocument/2006/relationships/image" Target="../media/image67.png"/><Relationship Id="rId14" Type="http://schemas.openxmlformats.org/officeDocument/2006/relationships/image" Target="../media/image68.png"/><Relationship Id="rId15" Type="http://schemas.openxmlformats.org/officeDocument/2006/relationships/image" Target="../media/image69.png"/><Relationship Id="rId16" Type="http://schemas.openxmlformats.org/officeDocument/2006/relationships/image" Target="../media/image70.png"/><Relationship Id="rId17" Type="http://schemas.openxmlformats.org/officeDocument/2006/relationships/image" Target="../media/image71.png"/><Relationship Id="rId18" Type="http://schemas.openxmlformats.org/officeDocument/2006/relationships/image" Target="../media/image72.png"/><Relationship Id="rId19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25.png"/><Relationship Id="rId7" Type="http://schemas.openxmlformats.org/officeDocument/2006/relationships/image" Target="../media/image62.tiff"/><Relationship Id="rId8" Type="http://schemas.openxmlformats.org/officeDocument/2006/relationships/image" Target="../media/image26.tiff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tiff"/><Relationship Id="rId20" Type="http://schemas.openxmlformats.org/officeDocument/2006/relationships/image" Target="../media/image78.png"/><Relationship Id="rId21" Type="http://schemas.openxmlformats.org/officeDocument/2006/relationships/image" Target="../media/image79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image" Target="../media/image66.png"/><Relationship Id="rId14" Type="http://schemas.openxmlformats.org/officeDocument/2006/relationships/image" Target="../media/image67.png"/><Relationship Id="rId15" Type="http://schemas.openxmlformats.org/officeDocument/2006/relationships/image" Target="../media/image68.png"/><Relationship Id="rId16" Type="http://schemas.openxmlformats.org/officeDocument/2006/relationships/image" Target="../media/image69.png"/><Relationship Id="rId17" Type="http://schemas.openxmlformats.org/officeDocument/2006/relationships/image" Target="../media/image75.png"/><Relationship Id="rId18" Type="http://schemas.openxmlformats.org/officeDocument/2006/relationships/image" Target="../media/image76.png"/><Relationship Id="rId19" Type="http://schemas.openxmlformats.org/officeDocument/2006/relationships/image" Target="../media/image7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25.png"/><Relationship Id="rId8" Type="http://schemas.openxmlformats.org/officeDocument/2006/relationships/image" Target="../media/image62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png"/><Relationship Id="rId3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3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8" Type="http://schemas.openxmlformats.org/officeDocument/2006/relationships/image" Target="../media/image14.jpeg"/><Relationship Id="rId9" Type="http://schemas.openxmlformats.org/officeDocument/2006/relationships/image" Target="../media/image15.png"/><Relationship Id="rId10" Type="http://schemas.openxmlformats.org/officeDocument/2006/relationships/image" Target="../media/image16.jpeg"/><Relationship Id="rId11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4" Type="http://schemas.openxmlformats.org/officeDocument/2006/relationships/image" Target="../media/image89.emf"/><Relationship Id="rId5" Type="http://schemas.openxmlformats.org/officeDocument/2006/relationships/image" Target="../media/image90.emf"/><Relationship Id="rId6" Type="http://schemas.openxmlformats.org/officeDocument/2006/relationships/image" Target="../media/image91.emf"/><Relationship Id="rId7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tiff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8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0.tif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1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17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0.jpe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4" Type="http://schemas.openxmlformats.org/officeDocument/2006/relationships/image" Target="../media/image33.jpeg"/><Relationship Id="rId15" Type="http://schemas.openxmlformats.org/officeDocument/2006/relationships/image" Target="../media/image34.jpeg"/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tiff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tiff"/><Relationship Id="rId8" Type="http://schemas.openxmlformats.org/officeDocument/2006/relationships/image" Target="../media/image27.png"/><Relationship Id="rId9" Type="http://schemas.openxmlformats.org/officeDocument/2006/relationships/image" Target="../media/image28.jpeg"/><Relationship Id="rId10" Type="http://schemas.openxmlformats.org/officeDocument/2006/relationships/image" Target="../media/image29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1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20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21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2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3" Type="http://schemas.openxmlformats.org/officeDocument/2006/relationships/hyperlink" Target="https://gfi-software.ru/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jpeg"/><Relationship Id="rId8" Type="http://schemas.openxmlformats.org/officeDocument/2006/relationships/image" Target="../media/image28.jpeg"/><Relationship Id="rId9" Type="http://schemas.openxmlformats.org/officeDocument/2006/relationships/image" Target="../media/image24.png"/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1.png"/><Relationship Id="rId3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95"/>
          <a:stretch/>
        </p:blipFill>
        <p:spPr>
          <a:xfrm>
            <a:off x="1559496" y="876180"/>
            <a:ext cx="5651500" cy="51056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76120" y="836712"/>
            <a:ext cx="3491880" cy="51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92144" y="1973740"/>
            <a:ext cx="3168352" cy="2257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GFI Unlimited</a:t>
            </a:r>
            <a:endParaRPr lang="ru-RU" b="1" dirty="0">
              <a:solidFill>
                <a:prstClr val="white"/>
              </a:solidFill>
            </a:endParaRPr>
          </a:p>
          <a:p>
            <a:endParaRPr lang="ru-RU" b="1" dirty="0">
              <a:solidFill>
                <a:prstClr val="white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Революция в мире подписок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Лицензирование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Поддержка</a:t>
            </a:r>
          </a:p>
        </p:txBody>
      </p:sp>
    </p:spTree>
    <p:extLst>
      <p:ext uri="{BB962C8B-B14F-4D97-AF65-F5344CB8AC3E}">
        <p14:creationId xmlns:p14="http://schemas.microsoft.com/office/powerpoint/2010/main" val="141635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01934" y="2669285"/>
            <a:ext cx="5022558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72727"/>
                </a:solidFill>
                <a:latin typeface="Arial"/>
              </a:rPr>
              <a:t>    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GFI Unlimited 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дает право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Использовать любые продукты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в рамках приобретенного количества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узлов или пользователей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Максимальные редакции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Все опции включены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Техническая поддержка включена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256" y="2647952"/>
            <a:ext cx="1472081" cy="185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1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988185" y="529932"/>
          <a:ext cx="8196756" cy="5707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90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777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826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Описание</a:t>
                      </a: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Решения </a:t>
                      </a:r>
                      <a:r>
                        <a:rPr lang="en-US" sz="1200" dirty="0"/>
                        <a:t>GFI </a:t>
                      </a:r>
                      <a:endParaRPr lang="ru-RU" sz="1200" dirty="0"/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Почтовый сервер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защита от спама и вирусов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Управление </a:t>
                      </a:r>
                      <a:r>
                        <a:rPr lang="ru-RU" altLang="ru-RU" sz="1400" dirty="0" err="1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патчами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Оценка уязвимостей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Инвентаризация сети</a:t>
                      </a: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Управление корпоративной почтой, защита и фильтрация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Архивация почты и документов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Контроль внешних устройств</a:t>
                      </a:r>
                      <a:r>
                        <a:rPr lang="ru-RU" altLang="ru-RU" sz="1400" baseline="0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25043">
                <a:tc>
                  <a:txBody>
                    <a:bodyPr/>
                    <a:lstStyle/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Мониторинг </a:t>
                      </a:r>
                      <a:r>
                        <a:rPr lang="en-US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Web</a:t>
                      </a:r>
                    </a:p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Маршрутизатор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Защита от веб-угроз</a:t>
                      </a:r>
                    </a:p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baseline="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ru-RU" sz="1400" baseline="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VPN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Мониторинг событий в сети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40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</a:rPr>
                        <a:t>VoIP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 АТС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Автоматизация работы с факсами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60" name="Изображение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052737"/>
            <a:ext cx="1888304" cy="273121"/>
          </a:xfrm>
          <a:prstGeom prst="rect">
            <a:avLst/>
          </a:prstGeom>
        </p:spPr>
      </p:pic>
      <p:pic>
        <p:nvPicPr>
          <p:cNvPr id="62" name="Picture 2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1844825"/>
            <a:ext cx="2512714" cy="273121"/>
          </a:xfrm>
          <a:prstGeom prst="rect">
            <a:avLst/>
          </a:prstGeom>
        </p:spPr>
      </p:pic>
      <p:pic>
        <p:nvPicPr>
          <p:cNvPr id="66" name="Picture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2564905"/>
            <a:ext cx="2512714" cy="273121"/>
          </a:xfrm>
          <a:prstGeom prst="rect">
            <a:avLst/>
          </a:prstGeom>
        </p:spPr>
      </p:pic>
      <p:pic>
        <p:nvPicPr>
          <p:cNvPr id="68" name="Picture 1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3155880"/>
            <a:ext cx="2512714" cy="273121"/>
          </a:xfrm>
          <a:prstGeom prst="rect">
            <a:avLst/>
          </a:prstGeom>
        </p:spPr>
      </p:pic>
      <p:pic>
        <p:nvPicPr>
          <p:cNvPr id="69" name="Picture 1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3659936"/>
            <a:ext cx="2512715" cy="273121"/>
          </a:xfrm>
          <a:prstGeom prst="rect">
            <a:avLst/>
          </a:prstGeom>
        </p:spPr>
      </p:pic>
      <p:pic>
        <p:nvPicPr>
          <p:cNvPr id="70" name="Изображение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4163992"/>
            <a:ext cx="1783136" cy="273121"/>
          </a:xfrm>
          <a:prstGeom prst="rect">
            <a:avLst/>
          </a:prstGeom>
        </p:spPr>
      </p:pic>
      <p:pic>
        <p:nvPicPr>
          <p:cNvPr id="71" name="Picture 23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4524032"/>
            <a:ext cx="2512718" cy="273121"/>
          </a:xfrm>
          <a:prstGeom prst="rect">
            <a:avLst/>
          </a:prstGeom>
        </p:spPr>
      </p:pic>
      <p:pic>
        <p:nvPicPr>
          <p:cNvPr id="72" name="Picture 19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5085185"/>
            <a:ext cx="2512715" cy="273121"/>
          </a:xfrm>
          <a:prstGeom prst="rect">
            <a:avLst/>
          </a:prstGeom>
        </p:spPr>
      </p:pic>
      <p:pic>
        <p:nvPicPr>
          <p:cNvPr id="73" name="Изображение 7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5460136"/>
            <a:ext cx="2004457" cy="273121"/>
          </a:xfrm>
          <a:prstGeom prst="rect">
            <a:avLst/>
          </a:prstGeom>
        </p:spPr>
      </p:pic>
      <p:pic>
        <p:nvPicPr>
          <p:cNvPr id="74" name="Picture 2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5877273"/>
            <a:ext cx="2512718" cy="2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578" y="2329804"/>
            <a:ext cx="2464416" cy="246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829" y="2651376"/>
            <a:ext cx="2754910" cy="206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370" y="2931817"/>
            <a:ext cx="1729829" cy="87919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270993" y="3013380"/>
            <a:ext cx="3442839" cy="109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16409" y="2931815"/>
            <a:ext cx="2400047" cy="11444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Лицензия </a:t>
            </a:r>
            <a:r>
              <a:rPr lang="en-US" b="1" kern="0" dirty="0">
                <a:solidFill>
                  <a:srgbClr val="FFFFFF"/>
                </a:solidFill>
                <a:sym typeface="Arial"/>
              </a:rPr>
              <a:t>GFI unlimited </a:t>
            </a:r>
            <a:r>
              <a:rPr lang="ru-RU" b="1" kern="0" dirty="0">
                <a:solidFill>
                  <a:srgbClr val="FFFFFF"/>
                </a:solidFill>
                <a:sym typeface="Arial"/>
              </a:rPr>
              <a:t>на </a:t>
            </a:r>
            <a:r>
              <a:rPr lang="en-US" b="1" kern="0" dirty="0">
                <a:solidFill>
                  <a:srgbClr val="FFFFFF"/>
                </a:solidFill>
                <a:sym typeface="Arial"/>
              </a:rPr>
              <a:t>100 </a:t>
            </a:r>
            <a:r>
              <a:rPr lang="ru-RU" b="1" kern="0" dirty="0">
                <a:solidFill>
                  <a:srgbClr val="FFFFFF"/>
                </a:solidFill>
                <a:sym typeface="Arial"/>
              </a:rPr>
              <a:t>мест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7615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211" y="1904789"/>
            <a:ext cx="7743308" cy="3935597"/>
          </a:xfrm>
          <a:prstGeom prst="rect">
            <a:avLst/>
          </a:prstGeom>
        </p:spPr>
      </p:pic>
      <p:pic>
        <p:nvPicPr>
          <p:cNvPr id="2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8" y="2861376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07" y="2861376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35" y="2851981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49" y="2851981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7" y="3999610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07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35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49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7" y="5137843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90" y="5137843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282" y="513784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4431506" y="2357439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179141" y="2357439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31506" y="4602142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179141" y="4602142"/>
            <a:ext cx="1617322" cy="1007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kern="0" dirty="0">
                <a:solidFill>
                  <a:srgbClr val="FFFFFF"/>
                </a:solidFill>
                <a:sym typeface="Arial"/>
              </a:rPr>
              <a:t>Выбор любого количества продуктов</a:t>
            </a:r>
            <a:endParaRPr lang="en-US" sz="1500" kern="0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41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86" y="1885046"/>
            <a:ext cx="1172417" cy="11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25" y="1969334"/>
            <a:ext cx="1563034" cy="11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10" y="2121692"/>
            <a:ext cx="981441" cy="49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66076" y="4503281"/>
            <a:ext cx="0" cy="6666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41933" y="4501046"/>
            <a:ext cx="3641454" cy="16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20184" y="4520770"/>
            <a:ext cx="0" cy="6162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41933" y="4498664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83387" y="4513087"/>
            <a:ext cx="0" cy="2808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98549" y="4510962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899254" y="4874004"/>
            <a:ext cx="799943" cy="799942"/>
            <a:chOff x="3621995" y="2807871"/>
            <a:chExt cx="1218991" cy="1218988"/>
          </a:xfrm>
        </p:grpSpPr>
        <p:pic>
          <p:nvPicPr>
            <p:cNvPr id="14" name="Picture 13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5" name="Picture 14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6" name="Picture 15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7" name="Picture 16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005229" y="4845466"/>
            <a:ext cx="874274" cy="874274"/>
            <a:chOff x="2215875" y="1504052"/>
            <a:chExt cx="1165698" cy="11656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181644" y="4890740"/>
            <a:ext cx="778371" cy="827598"/>
            <a:chOff x="4027758" y="4945427"/>
            <a:chExt cx="1037828" cy="110346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651017" y="4940881"/>
            <a:ext cx="773707" cy="773707"/>
            <a:chOff x="5320792" y="4982808"/>
            <a:chExt cx="1031609" cy="10316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434693" y="4821689"/>
            <a:ext cx="1080000" cy="1080000"/>
            <a:chOff x="6876256" y="4802158"/>
            <a:chExt cx="1440000" cy="14400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7" name="Picture 36" descr="1464122000_Telephone.png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6861626" y="4223810"/>
            <a:ext cx="2400047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Сеть клиента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926270" y="1895424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Загрука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5" y="1969334"/>
            <a:ext cx="295322" cy="30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4926270" y="2487891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Установка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3" name="Picture 4" descr="https://cdn2.iconfinder.com/data/icons/flat-ui-icons-24-px/24/settings-24-25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6" y="2546391"/>
            <a:ext cx="365855" cy="3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4912112" y="3044945"/>
            <a:ext cx="1719160" cy="7757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100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узлов сети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5" name="Picture 6" descr="https://cdn0.iconfinder.com/data/icons/icocentre-free-icons/147/f-server_128-256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111" y="4365965"/>
            <a:ext cx="531541" cy="5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2" y="2297885"/>
            <a:ext cx="1769895" cy="232691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>
          <a:xfrm flipH="1">
            <a:off x="5994099" y="4497707"/>
            <a:ext cx="365405" cy="23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1" y="1931030"/>
            <a:ext cx="2376666" cy="270000"/>
          </a:xfrm>
          <a:prstGeom prst="rect">
            <a:avLst/>
          </a:prstGeom>
        </p:spPr>
      </p:pic>
      <p:sp>
        <p:nvSpPr>
          <p:cNvPr id="50" name="Down Arrow 49"/>
          <p:cNvSpPr/>
          <p:nvPr/>
        </p:nvSpPr>
        <p:spPr>
          <a:xfrm>
            <a:off x="5552691" y="3927210"/>
            <a:ext cx="390376" cy="39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5" y="2672252"/>
            <a:ext cx="2697324" cy="2946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5" y="2997596"/>
            <a:ext cx="2284874" cy="248772"/>
          </a:xfrm>
          <a:prstGeom prst="rect">
            <a:avLst/>
          </a:prstGeom>
        </p:spPr>
      </p:pic>
      <p:pic>
        <p:nvPicPr>
          <p:cNvPr id="53" name="Grafik 8">
            <a:extLst>
              <a:ext uri="{FF2B5EF4-FFF2-40B4-BE49-F238E27FC236}">
                <a16:creationId xmlns:a16="http://schemas.microsoft.com/office/drawing/2014/main" xmlns="" id="{3F35B835-8E1C-4BDC-B94F-120B369D6E3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7591511" y="3337500"/>
            <a:ext cx="1635304" cy="405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474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86" y="1885046"/>
            <a:ext cx="1172417" cy="11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25" y="1969334"/>
            <a:ext cx="1563034" cy="11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10" y="2121692"/>
            <a:ext cx="981441" cy="49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66076" y="4503281"/>
            <a:ext cx="0" cy="6666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41933" y="4501046"/>
            <a:ext cx="3641454" cy="16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20184" y="4520770"/>
            <a:ext cx="0" cy="6162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41933" y="4498664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83387" y="4513087"/>
            <a:ext cx="0" cy="2808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98549" y="4510962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899254" y="4874004"/>
            <a:ext cx="799943" cy="799942"/>
            <a:chOff x="3621995" y="2807871"/>
            <a:chExt cx="1218991" cy="1218988"/>
          </a:xfrm>
        </p:grpSpPr>
        <p:pic>
          <p:nvPicPr>
            <p:cNvPr id="14" name="Picture 13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5" name="Picture 14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6" name="Picture 15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7" name="Picture 16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005229" y="4845466"/>
            <a:ext cx="874274" cy="874274"/>
            <a:chOff x="2215875" y="1504052"/>
            <a:chExt cx="1165698" cy="11656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181644" y="4890740"/>
            <a:ext cx="778371" cy="827598"/>
            <a:chOff x="4027758" y="4945427"/>
            <a:chExt cx="1037828" cy="110346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651017" y="4940881"/>
            <a:ext cx="773707" cy="773707"/>
            <a:chOff x="5320792" y="4982808"/>
            <a:chExt cx="1031609" cy="10316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434693" y="4821689"/>
            <a:ext cx="1080000" cy="1080000"/>
            <a:chOff x="6876256" y="4802158"/>
            <a:chExt cx="1440000" cy="14400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7" name="Picture 36" descr="1464122000_Telephone.png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6861626" y="4223810"/>
            <a:ext cx="2400047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Сеть клиента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926270" y="1895424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</a:t>
            </a: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    </a:t>
            </a:r>
            <a:r>
              <a:rPr lang="ru-RU" sz="1500" b="1" kern="0" dirty="0" err="1">
                <a:solidFill>
                  <a:srgbClr val="FFFFFF"/>
                </a:solidFill>
                <a:sym typeface="Arial"/>
              </a:rPr>
              <a:t>Загрука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5" y="1969334"/>
            <a:ext cx="295322" cy="30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4926270" y="2487891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Установка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3" name="Picture 4" descr="https://cdn2.iconfinder.com/data/icons/flat-ui-icons-24-px/24/settings-24-256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6" y="2546391"/>
            <a:ext cx="365855" cy="3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4912112" y="3044945"/>
            <a:ext cx="1719160" cy="7757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100 пользователей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5" name="Picture 6" descr="https://cdn0.iconfinder.com/data/icons/icocentre-free-icons/147/f-server_128-256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111" y="4365965"/>
            <a:ext cx="531541" cy="5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Straight Connector 45"/>
          <p:cNvCxnSpPr/>
          <p:nvPr/>
        </p:nvCxnSpPr>
        <p:spPr>
          <a:xfrm flipH="1">
            <a:off x="5994099" y="4497707"/>
            <a:ext cx="365405" cy="23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Down Arrow 47"/>
          <p:cNvSpPr/>
          <p:nvPr/>
        </p:nvSpPr>
        <p:spPr>
          <a:xfrm>
            <a:off x="5552691" y="3927210"/>
            <a:ext cx="390376" cy="39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0" y="1957365"/>
            <a:ext cx="1789580" cy="23034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178" y="2305392"/>
            <a:ext cx="2421458" cy="24099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1" y="2633552"/>
            <a:ext cx="1670171" cy="234473"/>
          </a:xfrm>
          <a:prstGeom prst="rect">
            <a:avLst/>
          </a:prstGeom>
        </p:spPr>
      </p:pic>
      <p:pic>
        <p:nvPicPr>
          <p:cNvPr id="56" name="Grafik 16">
            <a:extLst>
              <a:ext uri="{FF2B5EF4-FFF2-40B4-BE49-F238E27FC236}">
                <a16:creationId xmlns:a16="http://schemas.microsoft.com/office/drawing/2014/main" xmlns="" id="{64597243-5AA7-4A53-A3C9-840014A01A1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7777880" y="2948942"/>
            <a:ext cx="1635599" cy="405000"/>
          </a:xfrm>
          <a:prstGeom prst="rect">
            <a:avLst/>
          </a:prstGeom>
          <a:ln>
            <a:noFill/>
          </a:ln>
        </p:spPr>
      </p:pic>
      <p:pic>
        <p:nvPicPr>
          <p:cNvPr id="57" name="Picture 56" descr="VÃ½sledok vyhÄ¾adÃ¡vania obrÃ¡zkov pre dopyt Kerio connect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921" y="3344697"/>
            <a:ext cx="1680047" cy="4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672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22532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Лицензирование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41" y="2492624"/>
            <a:ext cx="2309535" cy="23196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03913" y="1941371"/>
            <a:ext cx="49682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Максимальные редакции всех продуктов, со всеми опциями и антивирусами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Модель продажи </a:t>
            </a:r>
            <a:r>
              <a:rPr lang="mr-IN" sz="1600" dirty="0">
                <a:solidFill>
                  <a:srgbClr val="272727"/>
                </a:solidFill>
              </a:rPr>
              <a:t>–</a:t>
            </a:r>
            <a:r>
              <a:rPr lang="ru-RU" sz="1600" dirty="0">
                <a:solidFill>
                  <a:srgbClr val="272727"/>
                </a:solidFill>
              </a:rPr>
              <a:t> подписка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Стоимость подписки </a:t>
            </a:r>
            <a:r>
              <a:rPr lang="en-US" sz="1600" dirty="0">
                <a:solidFill>
                  <a:srgbClr val="272727"/>
                </a:solidFill>
              </a:rPr>
              <a:t>GFI Unlimited:</a:t>
            </a:r>
            <a:br>
              <a:rPr lang="en-US" sz="1600" dirty="0">
                <a:solidFill>
                  <a:srgbClr val="272727"/>
                </a:solidFill>
              </a:rPr>
            </a:br>
            <a:r>
              <a:rPr lang="en-US" sz="1600" dirty="0">
                <a:solidFill>
                  <a:srgbClr val="272727"/>
                </a:solidFill>
              </a:rPr>
              <a:t>1 728 </a:t>
            </a:r>
            <a:r>
              <a:rPr lang="ru-RU" sz="1600" dirty="0">
                <a:solidFill>
                  <a:srgbClr val="272727"/>
                </a:solidFill>
              </a:rPr>
              <a:t>рублей</a:t>
            </a:r>
            <a:endParaRPr lang="en-US" sz="1600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Стоимость указана за единицу в год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Приобретение на 1, 2 или 3 года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На 2 и 3 года действует </a:t>
            </a:r>
            <a:br>
              <a:rPr lang="ru-RU" sz="1600" dirty="0">
                <a:solidFill>
                  <a:srgbClr val="272727"/>
                </a:solidFill>
              </a:rPr>
            </a:br>
            <a:r>
              <a:rPr lang="ru-RU" sz="1600" dirty="0">
                <a:solidFill>
                  <a:srgbClr val="272727"/>
                </a:solidFill>
              </a:rPr>
              <a:t>стандартная</a:t>
            </a:r>
            <a:r>
              <a:rPr lang="en-US" sz="1600" dirty="0">
                <a:solidFill>
                  <a:srgbClr val="272727"/>
                </a:solidFill>
              </a:rPr>
              <a:t> </a:t>
            </a:r>
            <a:r>
              <a:rPr lang="ru-RU" sz="1600" dirty="0">
                <a:solidFill>
                  <a:srgbClr val="272727"/>
                </a:solidFill>
              </a:rPr>
              <a:t>скидка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Минимальное количество – 10 единиц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Расширить можно в любой момент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Уменьшить можно при продлении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endParaRPr lang="en-US" sz="1600" dirty="0">
              <a:solidFill>
                <a:srgbClr val="272727"/>
              </a:solidFill>
            </a:endParaRPr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xmlns="" id="{068D0DEA-BAB2-48FC-9C0A-DB58719E9AB3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70259" y="2479125"/>
            <a:ext cx="51125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600" dirty="0">
                <a:solidFill>
                  <a:srgbClr val="272727"/>
                </a:solidFill>
              </a:rPr>
              <a:t>GFI Unlimited – </a:t>
            </a:r>
            <a:r>
              <a:rPr lang="ru-RU" sz="1600" dirty="0">
                <a:solidFill>
                  <a:srgbClr val="272727"/>
                </a:solidFill>
              </a:rPr>
              <a:t>уникальная подписка, ориентированная на выгоду для партнера и клиента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Клиент получает все ПО, необходимое для комфортной и надежной работы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600" dirty="0">
                <a:solidFill>
                  <a:srgbClr val="272727"/>
                </a:solidFill>
              </a:rPr>
              <a:t>GFI Unlimited – </a:t>
            </a:r>
            <a:r>
              <a:rPr lang="ru-RU" sz="1600" dirty="0">
                <a:solidFill>
                  <a:srgbClr val="272727"/>
                </a:solidFill>
              </a:rPr>
              <a:t>это принцип приобретения у одного производителя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Удобная лицензия, которая автоматически дает доступ до растущей линейки ПО 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endParaRPr lang="ru-RU" sz="1600" dirty="0">
              <a:solidFill>
                <a:srgbClr val="272727"/>
              </a:solidFill>
            </a:endParaRPr>
          </a:p>
          <a:p>
            <a:endParaRPr lang="ru-RU" sz="1600" dirty="0">
              <a:solidFill>
                <a:srgbClr val="27272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9536" y="1235087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Преимущества</a:t>
            </a:r>
          </a:p>
        </p:txBody>
      </p:sp>
      <p:pic>
        <p:nvPicPr>
          <p:cNvPr id="6" name="Picture 1014"/>
          <p:cNvPicPr/>
          <p:nvPr/>
        </p:nvPicPr>
        <p:blipFill>
          <a:blip r:embed="rId3"/>
          <a:stretch>
            <a:fillRect/>
          </a:stretch>
        </p:blipFill>
        <p:spPr>
          <a:xfrm>
            <a:off x="2279576" y="2636912"/>
            <a:ext cx="2451988" cy="2027426"/>
          </a:xfrm>
          <a:prstGeom prst="rect">
            <a:avLst/>
          </a:prstGeom>
        </p:spPr>
      </p:pic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xmlns="" id="{81F04756-51F9-4309-BEEE-4DD38F63D01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26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0056" y="2965596"/>
            <a:ext cx="5379920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Межсетевой экран нового поколения</a:t>
            </a:r>
            <a:r>
              <a:rPr lang="en-US" dirty="0">
                <a:solidFill>
                  <a:srgbClr val="272727"/>
                </a:solidFill>
              </a:rPr>
              <a:t> (NGFW)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Встроенный маршрутизатор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Система обнаружения вторжений</a:t>
            </a:r>
            <a:r>
              <a:rPr lang="en-US" dirty="0">
                <a:solidFill>
                  <a:srgbClr val="272727"/>
                </a:solidFill>
              </a:rPr>
              <a:t> (IDS)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VPN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7" y="1987283"/>
            <a:ext cx="2592287" cy="39705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0C07DC9-4E51-413B-B064-B95DB2B01275}"/>
              </a:ext>
            </a:extLst>
          </p:cNvPr>
          <p:cNvSpPr/>
          <p:nvPr/>
        </p:nvSpPr>
        <p:spPr>
          <a:xfrm>
            <a:off x="6043100" y="2965596"/>
            <a:ext cx="6096000" cy="25340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Антивирусная проверка загружаемых файлов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Ограничение доступа пользователям</a:t>
            </a:r>
            <a:r>
              <a:rPr lang="en-US" dirty="0">
                <a:solidFill>
                  <a:srgbClr val="272727"/>
                </a:solidFill>
              </a:rPr>
              <a:t>:</a:t>
            </a: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сайты по категориям</a:t>
            </a: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сайты по репутации</a:t>
            </a:r>
            <a:endParaRPr lang="en-US" dirty="0">
              <a:solidFill>
                <a:srgbClr val="272727"/>
              </a:solidFill>
            </a:endParaRP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контентная фильтрация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Отлично подойдет в качестве замены MS TMG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BA61DF1-267C-4CFD-B1DA-824CA5FB5ED2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42E8AAAE-3620-4D8A-8B73-04D464BA1D4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3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934" y="1340769"/>
            <a:ext cx="7854132" cy="5112568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143672" y="885896"/>
            <a:ext cx="5904656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авторизации пользователей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5560" y="1535751"/>
            <a:ext cx="43466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GFI </a:t>
            </a:r>
            <a:r>
              <a:rPr lang="en-US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– 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международная компания-разработчик программного обеспечения, которое помогает бизнесу любых масштабов в обеспечении безопасности, мониторинга, управления и поддержке </a:t>
            </a:r>
            <a:r>
              <a:rPr lang="en-US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IT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 инфраструктуры.</a:t>
            </a:r>
            <a:endParaRPr lang="en-GB" altLang="ru-RU" sz="1400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5561" y="1011017"/>
            <a:ext cx="2961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dirty="0">
                <a:solidFill>
                  <a:srgbClr val="118EDA"/>
                </a:solidFill>
                <a:ea typeface="ＭＳ Ｐゴシック" panose="020B0600070205080204" pitchFamily="34" charset="-128"/>
                <a:cs typeface="Segoe UI" panose="020B0502040204020203" pitchFamily="34" charset="0"/>
              </a:rPr>
              <a:t>GFI: </a:t>
            </a:r>
            <a:r>
              <a:rPr lang="ru-RU" altLang="ru-RU" sz="2800" dirty="0">
                <a:solidFill>
                  <a:srgbClr val="118EDA"/>
                </a:solidFill>
                <a:ea typeface="ＭＳ Ｐゴシック" panose="020B0600070205080204" pitchFamily="34" charset="-128"/>
                <a:cs typeface="Segoe UI" panose="020B0502040204020203" pitchFamily="34" charset="0"/>
              </a:rPr>
              <a:t>О компании</a:t>
            </a:r>
            <a:endParaRPr lang="ru-RU" sz="2800" dirty="0">
              <a:solidFill>
                <a:srgbClr val="118EDA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2231140" y="2708328"/>
            <a:ext cx="889467" cy="888066"/>
            <a:chOff x="1814490" y="4837065"/>
            <a:chExt cx="2089150" cy="2089282"/>
          </a:xfrm>
        </p:grpSpPr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1814490" y="4837065"/>
              <a:ext cx="2089150" cy="2089282"/>
            </a:xfrm>
            <a:prstGeom prst="rect">
              <a:avLst/>
            </a:pr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0341" rIns="40341" anchor="ctr"/>
            <a:lstStyle>
              <a:lvl1pPr marL="179388"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ru-RU" sz="1588">
                <a:solidFill>
                  <a:srgbClr val="272727"/>
                </a:solidFill>
              </a:endParaRPr>
            </a:p>
          </p:txBody>
        </p:sp>
        <p:pic>
          <p:nvPicPr>
            <p:cNvPr id="8" name="User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3016" y="5490475"/>
              <a:ext cx="783283" cy="784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231139" y="3657221"/>
            <a:ext cx="890868" cy="890868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 marL="179388"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ru-RU" sz="1588">
              <a:solidFill>
                <a:srgbClr val="272727"/>
              </a:solidFill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2509185" y="3935968"/>
            <a:ext cx="333375" cy="333375"/>
            <a:chOff x="788767" y="6126269"/>
            <a:chExt cx="377612" cy="377612"/>
          </a:xfrm>
        </p:grpSpPr>
        <p:pic>
          <p:nvPicPr>
            <p:cNvPr id="11" name="Group 15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879" y="6199062"/>
              <a:ext cx="237610" cy="23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ircle"/>
            <p:cNvSpPr>
              <a:spLocks noChangeAspect="1" noEditPoints="1"/>
            </p:cNvSpPr>
            <p:nvPr/>
          </p:nvSpPr>
          <p:spPr bwMode="auto">
            <a:xfrm>
              <a:off x="788767" y="6126269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588">
                <a:solidFill>
                  <a:srgbClr val="272727"/>
                </a:solidFill>
              </a:endParaRPr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31140" y="4628873"/>
            <a:ext cx="893669" cy="895070"/>
            <a:chOff x="6149239" y="4838521"/>
            <a:chExt cx="2089150" cy="2089282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6149239" y="4838521"/>
              <a:ext cx="2089150" cy="2089282"/>
            </a:xfrm>
            <a:prstGeom prst="rect">
              <a:avLst/>
            </a:pr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0341" rIns="40341" anchor="ctr"/>
            <a:lstStyle>
              <a:lvl1pPr marL="179388"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ru-RU" sz="1588">
                <a:solidFill>
                  <a:srgbClr val="272727"/>
                </a:solidFill>
              </a:endParaRPr>
            </a:p>
          </p:txBody>
        </p:sp>
        <p:pic>
          <p:nvPicPr>
            <p:cNvPr id="15" name="Connect Networ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669" y="5494012"/>
              <a:ext cx="779600" cy="7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3190932" y="2708328"/>
            <a:ext cx="2804272" cy="88806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1412" dirty="0">
                <a:solidFill>
                  <a:srgbClr val="555555"/>
                </a:solidFill>
                <a:cs typeface="Segoe UI" panose="020B0502040204020203" pitchFamily="34" charset="0"/>
              </a:rPr>
              <a:t>Мониторинг</a:t>
            </a:r>
            <a:endParaRPr lang="en-US" altLang="ru-RU" sz="1412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sp>
        <p:nvSpPr>
          <p:cNvPr id="17" name="Rectangle 13"/>
          <p:cNvSpPr/>
          <p:nvPr/>
        </p:nvSpPr>
        <p:spPr bwMode="auto">
          <a:xfrm>
            <a:off x="3204940" y="3660155"/>
            <a:ext cx="2790265" cy="889467"/>
          </a:xfrm>
          <a:prstGeom prst="rect">
            <a:avLst/>
          </a:prstGeom>
          <a:solidFill>
            <a:srgbClr val="E2E2E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40341" rIns="40341" anchor="ctr"/>
          <a:lstStyle/>
          <a:p>
            <a:pPr algn="ctr">
              <a:defRPr/>
            </a:pPr>
            <a:r>
              <a:rPr lang="ru-RU" sz="1412" dirty="0">
                <a:solidFill>
                  <a:srgbClr val="555555"/>
                </a:solidFill>
                <a:ea typeface="Segoe UI" pitchFamily="34" charset="0"/>
                <a:cs typeface="Segoe UI" pitchFamily="34" charset="0"/>
              </a:rPr>
              <a:t>Контроль</a:t>
            </a:r>
            <a:endParaRPr lang="en-US" sz="1412" dirty="0">
              <a:solidFill>
                <a:srgbClr val="555555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3204939" y="4613381"/>
            <a:ext cx="2795868" cy="883864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1412" dirty="0">
                <a:solidFill>
                  <a:srgbClr val="555555"/>
                </a:solidFill>
                <a:cs typeface="Segoe UI" panose="020B0502040204020203" pitchFamily="34" charset="0"/>
              </a:rPr>
              <a:t>Безопасность</a:t>
            </a:r>
            <a:endParaRPr lang="en-US" altLang="ru-RU" sz="1412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pic>
        <p:nvPicPr>
          <p:cNvPr id="20" name="Picture 3" descr="malt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443" y="917900"/>
            <a:ext cx="1843368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scotland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539" y="917900"/>
            <a:ext cx="1844768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germany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50" y="2780114"/>
            <a:ext cx="1843368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NortCarolina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850" y="4642328"/>
            <a:ext cx="1844768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http://www.radisson.ru/images/en/royalhotel-moscow/location/136934549140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1" b="20140"/>
          <a:stretch/>
        </p:blipFill>
        <p:spPr bwMode="auto">
          <a:xfrm>
            <a:off x="2249638" y="5604727"/>
            <a:ext cx="3745566" cy="83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4169" y="5989056"/>
            <a:ext cx="94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whit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Россия</a:t>
            </a:r>
            <a:endParaRPr lang="en-US" dirty="0">
              <a:solidFill>
                <a:prstClr val="whit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6" name="Picture 6" descr="england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764" y="2775606"/>
            <a:ext cx="1844769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 descr="Florida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204" y="4634712"/>
            <a:ext cx="1846169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7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659" y="1340768"/>
            <a:ext cx="7812682" cy="514216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885896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Мониторинг трафика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71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836" y="1412776"/>
            <a:ext cx="7524328" cy="495237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правил 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76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91194"/>
            <a:ext cx="7200800" cy="5057503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Отчетность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05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9425" y="2960688"/>
            <a:ext cx="52565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Сканер уязвимостей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Проверка открытых портов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Проверка наличия обновлений для ОС и ПО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Работа с агентом или без агента</a:t>
            </a:r>
          </a:p>
          <a:p>
            <a:endParaRPr lang="ru-RU" b="1" i="1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21" y="2000225"/>
            <a:ext cx="2407558" cy="39445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5118BDF-FFA3-4217-8C1F-89778DEBE496}"/>
              </a:ext>
            </a:extLst>
          </p:cNvPr>
          <p:cNvSpPr/>
          <p:nvPr/>
        </p:nvSpPr>
        <p:spPr>
          <a:xfrm>
            <a:off x="6024749" y="2960688"/>
            <a:ext cx="6096000" cy="25340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Аудит программного и аппаратного обеспечения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Автоматическое исправление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Инвентаризация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Установка </a:t>
            </a:r>
            <a:r>
              <a:rPr lang="ru-RU" dirty="0" err="1">
                <a:solidFill>
                  <a:srgbClr val="272727"/>
                </a:solidFill>
              </a:rPr>
              <a:t>патчей</a:t>
            </a:r>
            <a:r>
              <a:rPr lang="ru-RU" dirty="0">
                <a:solidFill>
                  <a:srgbClr val="272727"/>
                </a:solidFill>
              </a:rPr>
              <a:t>: </a:t>
            </a:r>
            <a:r>
              <a:rPr lang="en-US" dirty="0">
                <a:solidFill>
                  <a:srgbClr val="272727"/>
                </a:solidFill>
              </a:rPr>
              <a:t>Microsoft</a:t>
            </a:r>
            <a:r>
              <a:rPr lang="ru-RU" dirty="0">
                <a:solidFill>
                  <a:srgbClr val="272727"/>
                </a:solidFill>
              </a:rPr>
              <a:t>, </a:t>
            </a:r>
            <a:r>
              <a:rPr lang="en-US" dirty="0">
                <a:solidFill>
                  <a:srgbClr val="272727"/>
                </a:solidFill>
              </a:rPr>
              <a:t>Mac OS</a:t>
            </a:r>
            <a:r>
              <a:rPr lang="ru-RU" dirty="0">
                <a:solidFill>
                  <a:srgbClr val="272727"/>
                </a:solidFill>
              </a:rPr>
              <a:t>, </a:t>
            </a:r>
            <a:r>
              <a:rPr lang="en-US" dirty="0">
                <a:solidFill>
                  <a:srgbClr val="272727"/>
                </a:solidFill>
              </a:rPr>
              <a:t>Linux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Обновление ПО сторонних производителей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Мощная система отчетности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9FE171-728F-428D-864F-224D3E2F675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F0463A7A-ED69-4684-8922-A8DAB4B1EABF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84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9756" y="886074"/>
            <a:ext cx="4392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</a:rPr>
              <a:t>Как работает</a:t>
            </a:r>
            <a:r>
              <a:rPr lang="en-US" sz="2400" dirty="0">
                <a:solidFill>
                  <a:schemeClr val="accent1"/>
                </a:solidFill>
              </a:rPr>
              <a:t> GFI </a:t>
            </a:r>
            <a:r>
              <a:rPr lang="en-US" sz="2400" dirty="0" err="1">
                <a:solidFill>
                  <a:schemeClr val="accent1"/>
                </a:solidFill>
              </a:rPr>
              <a:t>LanGuard</a:t>
            </a:r>
            <a:r>
              <a:rPr lang="en-US" sz="2400" dirty="0">
                <a:solidFill>
                  <a:schemeClr val="accent1"/>
                </a:solidFill>
              </a:rPr>
              <a:t>?</a:t>
            </a:r>
            <a:endParaRPr lang="ru-RU" sz="2400" dirty="0">
              <a:solidFill>
                <a:schemeClr val="accent1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950170" y="1700808"/>
            <a:ext cx="8291660" cy="4516538"/>
            <a:chOff x="467544" y="1683607"/>
            <a:chExt cx="8291660" cy="4516538"/>
          </a:xfrm>
        </p:grpSpPr>
        <p:cxnSp>
          <p:nvCxnSpPr>
            <p:cNvPr id="20" name="Shape 13"/>
            <p:cNvCxnSpPr/>
            <p:nvPr/>
          </p:nvCxnSpPr>
          <p:spPr bwMode="auto">
            <a:xfrm flipV="1">
              <a:off x="3131121" y="3513610"/>
              <a:ext cx="1546215" cy="141216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none" w="med" len="med"/>
              <a:tailEnd type="arrow"/>
            </a:ln>
            <a:effectLst/>
          </p:spPr>
        </p:cxnSp>
        <p:grpSp>
          <p:nvGrpSpPr>
            <p:cNvPr id="3" name="Группа 2"/>
            <p:cNvGrpSpPr/>
            <p:nvPr/>
          </p:nvGrpSpPr>
          <p:grpSpPr>
            <a:xfrm>
              <a:off x="467544" y="1683607"/>
              <a:ext cx="8291660" cy="4516538"/>
              <a:chOff x="717919" y="1595370"/>
              <a:chExt cx="8291660" cy="4516538"/>
            </a:xfrm>
          </p:grpSpPr>
          <p:cxnSp>
            <p:nvCxnSpPr>
              <p:cNvPr id="13" name="Shape 26"/>
              <p:cNvCxnSpPr/>
              <p:nvPr/>
            </p:nvCxnSpPr>
            <p:spPr bwMode="auto">
              <a:xfrm flipV="1">
                <a:off x="1925638" y="3130550"/>
                <a:ext cx="2933700" cy="868363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4" name="Shape 12"/>
              <p:cNvCxnSpPr>
                <a:cxnSpLocks noChangeShapeType="1"/>
              </p:cNvCxnSpPr>
              <p:nvPr/>
            </p:nvCxnSpPr>
            <p:spPr bwMode="auto">
              <a:xfrm flipV="1">
                <a:off x="1939627" y="2122275"/>
                <a:ext cx="1177936" cy="1121377"/>
              </a:xfrm>
              <a:prstGeom prst="straightConnector1">
                <a:avLst/>
              </a:prstGeom>
              <a:noFill/>
              <a:ln w="28575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/>
                <a:tailEnd type="arrow" w="med" len="med"/>
              </a:ln>
            </p:spPr>
          </p:cxnSp>
          <p:sp>
            <p:nvSpPr>
              <p:cNvPr id="15" name="TextBox 8"/>
              <p:cNvSpPr txBox="1">
                <a:spLocks noChangeArrowheads="1"/>
              </p:cNvSpPr>
              <p:nvPr/>
            </p:nvSpPr>
            <p:spPr bwMode="auto">
              <a:xfrm>
                <a:off x="4577535" y="3575050"/>
                <a:ext cx="201991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Сканирование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9"/>
              <p:cNvSpPr txBox="1">
                <a:spLocks noChangeArrowheads="1"/>
              </p:cNvSpPr>
              <p:nvPr/>
            </p:nvSpPr>
            <p:spPr bwMode="auto">
              <a:xfrm>
                <a:off x="6888156" y="4813790"/>
                <a:ext cx="111761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Анализ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479462" y="5616717"/>
                <a:ext cx="1247457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Лечение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cxnSp>
            <p:nvCxnSpPr>
              <p:cNvPr id="18" name="Shape 11"/>
              <p:cNvCxnSpPr/>
              <p:nvPr/>
            </p:nvCxnSpPr>
            <p:spPr bwMode="auto">
              <a:xfrm>
                <a:off x="5817094" y="3251846"/>
                <a:ext cx="1318719" cy="689917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9" name="Curved Connector 14"/>
              <p:cNvCxnSpPr/>
              <p:nvPr/>
            </p:nvCxnSpPr>
            <p:spPr bwMode="auto">
              <a:xfrm flipH="1">
                <a:off x="4726919" y="5196580"/>
                <a:ext cx="2069380" cy="558238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1044149" y="4844568"/>
                <a:ext cx="135152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8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Установка</a:t>
                </a:r>
                <a:endParaRPr lang="en-US" altLang="en-US" sz="18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17"/>
              <p:cNvSpPr txBox="1">
                <a:spLocks noChangeArrowheads="1"/>
              </p:cNvSpPr>
              <p:nvPr/>
            </p:nvSpPr>
            <p:spPr bwMode="auto">
              <a:xfrm>
                <a:off x="717919" y="2760239"/>
                <a:ext cx="142875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5 минут от загрузки до старта сканирования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3" name="TextBox 19"/>
              <p:cNvSpPr txBox="1">
                <a:spLocks noChangeArrowheads="1"/>
              </p:cNvSpPr>
              <p:nvPr/>
            </p:nvSpPr>
            <p:spPr bwMode="auto">
              <a:xfrm>
                <a:off x="5490368" y="1595370"/>
                <a:ext cx="1728788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Обнаружение уязвимостей из БД, аудит аппаратного и программного обеспечения, проверка нарушения политик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0"/>
              <p:cNvSpPr txBox="1">
                <a:spLocks noChangeArrowheads="1"/>
              </p:cNvSpPr>
              <p:nvPr/>
            </p:nvSpPr>
            <p:spPr bwMode="auto">
              <a:xfrm>
                <a:off x="7676079" y="3802580"/>
                <a:ext cx="133350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Каждый узел получает уровень безопасности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3"/>
              <p:cNvSpPr txBox="1">
                <a:spLocks noChangeArrowheads="1"/>
              </p:cNvSpPr>
              <p:nvPr/>
            </p:nvSpPr>
            <p:spPr bwMode="auto">
              <a:xfrm>
                <a:off x="868858" y="5280911"/>
                <a:ext cx="2141538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Установка недостающих </a:t>
                </a:r>
                <a:r>
                  <a:rPr lang="ru-RU" altLang="en-US" sz="1200" dirty="0" err="1">
                    <a:solidFill>
                      <a:srgbClr val="555555"/>
                    </a:solidFill>
                    <a:cs typeface="Arial" panose="020B0604020202020204" pitchFamily="34" charset="0"/>
                  </a:rPr>
                  <a:t>патчей</a:t>
                </a: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, обновление ПО, устранение обнаруженных уязвимостей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6" name="TextBox 24"/>
              <p:cNvSpPr txBox="1">
                <a:spLocks noChangeArrowheads="1"/>
              </p:cNvSpPr>
              <p:nvPr/>
            </p:nvSpPr>
            <p:spPr bwMode="auto">
              <a:xfrm>
                <a:off x="4434681" y="3929392"/>
                <a:ext cx="211137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Всегда актуальная база данных уязвимостей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3062289" y="2559605"/>
                <a:ext cx="112871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8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Агенты</a:t>
                </a:r>
                <a:endParaRPr lang="en-US" altLang="en-US" sz="18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14"/>
              <p:cNvSpPr txBox="1">
                <a:spLocks noChangeArrowheads="1"/>
              </p:cNvSpPr>
              <p:nvPr/>
            </p:nvSpPr>
            <p:spPr bwMode="auto">
              <a:xfrm>
                <a:off x="2591102" y="3243652"/>
                <a:ext cx="942374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Без агента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Shape 12"/>
              <p:cNvCxnSpPr>
                <a:cxnSpLocks noChangeShapeType="1"/>
              </p:cNvCxnSpPr>
              <p:nvPr/>
            </p:nvCxnSpPr>
            <p:spPr bwMode="auto">
              <a:xfrm>
                <a:off x="4033183" y="2076378"/>
                <a:ext cx="1015603" cy="641593"/>
              </a:xfrm>
              <a:prstGeom prst="straightConnector1">
                <a:avLst/>
              </a:prstGeom>
              <a:noFill/>
              <a:ln w="28575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/>
                <a:tailEnd type="arrow" w="med" len="med"/>
              </a:ln>
            </p:spPr>
          </p:cxnSp>
          <p:pic>
            <p:nvPicPr>
              <p:cNvPr id="30" name="Picture 12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91902" y="1684963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13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7711" y="2747448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14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3263" y="3902075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14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6761" y="4960798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157" descr="GFILanGuardBoxShot_EN_GEN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752" y="3601555"/>
                <a:ext cx="1016000" cy="1243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93797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Управление уязвимостями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000" y="1412776"/>
            <a:ext cx="8688000" cy="48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8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Управление </a:t>
            </a:r>
            <a:r>
              <a:rPr lang="ru-RU" sz="2400" dirty="0" err="1">
                <a:solidFill>
                  <a:schemeClr val="accent1"/>
                </a:solidFill>
                <a:latin typeface="Arial" charset="0"/>
              </a:rPr>
              <a:t>патчами</a:t>
            </a:r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 и обновлениями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18" y="1484784"/>
            <a:ext cx="8723964" cy="487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0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Сетевой и программный аудит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228" y="1567627"/>
            <a:ext cx="8667547" cy="484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851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Инвентаризация сети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1775520" y="1623372"/>
            <a:ext cx="8712000" cy="43559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8800" tIns="51480" rIns="237600" bIns="5148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Vrinda" pitchFamily="34" charset="0"/>
              <a:buChar char="»"/>
              <a:defRPr sz="1600">
                <a:solidFill>
                  <a:srgbClr val="555555"/>
                </a:solidFill>
                <a:latin typeface="+mn-lt"/>
                <a:ea typeface="ＭＳ Ｐゴシック" charset="0"/>
                <a:cs typeface="+mn-cs"/>
              </a:defRPr>
            </a:lvl1pPr>
            <a:lvl2pPr marL="717550" indent="-358775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Arial" pitchFamily="34" charset="0"/>
              <a:buChar char="□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2pPr>
            <a:lvl3pPr marL="98266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Pct val="100000"/>
              <a:buFont typeface="Arial" pitchFamily="34" charset="0"/>
              <a:buChar char="&gt;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3pPr>
            <a:lvl4pPr marL="1162050" indent="-1793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itchFamily="34" charset="0"/>
              <a:buChar char="•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4pPr>
            <a:lvl5pPr marL="1435100" marR="0" indent="-27305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7802563" algn="r"/>
              </a:tabLst>
              <a:defRPr sz="1600" i="1">
                <a:solidFill>
                  <a:srgbClr val="555555"/>
                </a:solidFill>
                <a:latin typeface="+mn-lt"/>
                <a:ea typeface="ＭＳ Ｐゴシック" charset="0"/>
              </a:defRPr>
            </a:lvl5pPr>
            <a:lvl6pPr marL="22860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6pPr>
            <a:lvl7pPr marL="27432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7pPr>
            <a:lvl8pPr marL="32004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8pPr>
            <a:lvl9pPr marL="273050" indent="-273050" algn="l" defTabSz="914400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1760" dirty="0"/>
              <a:t>Забытые узлы – потенциальный риск для сети компании</a:t>
            </a:r>
            <a:endParaRPr lang="en-US" sz="176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775520" y="2189371"/>
            <a:ext cx="8712000" cy="175917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8800" tIns="51480" rIns="237600" bIns="5148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Vrinda" pitchFamily="34" charset="0"/>
              <a:buChar char="»"/>
              <a:defRPr sz="1600">
                <a:solidFill>
                  <a:srgbClr val="555555"/>
                </a:solidFill>
                <a:latin typeface="+mn-lt"/>
                <a:ea typeface="ＭＳ Ｐゴシック" charset="0"/>
                <a:cs typeface="+mn-cs"/>
              </a:defRPr>
            </a:lvl1pPr>
            <a:lvl2pPr marL="717550" indent="-358775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Arial" pitchFamily="34" charset="0"/>
              <a:buChar char="□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2pPr>
            <a:lvl3pPr marL="98266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Pct val="100000"/>
              <a:buFont typeface="Arial" pitchFamily="34" charset="0"/>
              <a:buChar char="&gt;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3pPr>
            <a:lvl4pPr marL="1162050" indent="-1793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itchFamily="34" charset="0"/>
              <a:buChar char="•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4pPr>
            <a:lvl5pPr marL="1435100" marR="0" indent="-27305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7802563" algn="r"/>
              </a:tabLst>
              <a:defRPr sz="1600" i="1">
                <a:solidFill>
                  <a:srgbClr val="555555"/>
                </a:solidFill>
                <a:latin typeface="+mn-lt"/>
                <a:ea typeface="ＭＳ Ｐゴシック" charset="0"/>
              </a:defRPr>
            </a:lvl5pPr>
            <a:lvl6pPr marL="22860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6pPr>
            <a:lvl7pPr marL="27432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7pPr>
            <a:lvl8pPr marL="32004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8pPr>
            <a:lvl9pPr marL="273050" indent="-273050" algn="l" defTabSz="914400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1760" dirty="0"/>
              <a:t>Найдите устройства, о которых вы не подозревали</a:t>
            </a:r>
            <a:endParaRPr lang="en-US" sz="1760" dirty="0"/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Сервера и рабочие станции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Виртуальные машины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Маршрутизаторы, хабы, принтеры и т.д.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Планшеты и смартфоны</a:t>
            </a:r>
            <a:endParaRPr lang="en-US" sz="1760" dirty="0">
              <a:cs typeface="Arial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14" y="4149080"/>
            <a:ext cx="8661013" cy="1589606"/>
          </a:xfrm>
          <a:prstGeom prst="rect">
            <a:avLst/>
          </a:prstGeom>
          <a:noFill/>
          <a:ln w="9525">
            <a:solidFill>
              <a:schemeClr val="bg1">
                <a:lumMod val="75000"/>
                <a:alpha val="7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6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1788" y="836713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Отчеты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601" y="1412776"/>
            <a:ext cx="8718798" cy="48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0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Компании, входящие в состав </a:t>
            </a:r>
            <a:r>
              <a:rPr lang="en-US" dirty="0"/>
              <a:t>GFI</a:t>
            </a:r>
            <a:endParaRPr lang="ru-RU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2777F0DF-A20A-49DC-AB3C-E94E0093BC6E}"/>
              </a:ext>
            </a:extLst>
          </p:cNvPr>
          <p:cNvGrpSpPr/>
          <p:nvPr/>
        </p:nvGrpSpPr>
        <p:grpSpPr>
          <a:xfrm>
            <a:off x="4856025" y="1816734"/>
            <a:ext cx="2727517" cy="2855474"/>
            <a:chOff x="3282366" y="2458100"/>
            <a:chExt cx="2727517" cy="285547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21694" y="2458100"/>
              <a:ext cx="2248861" cy="35532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282366" y="2918238"/>
              <a:ext cx="272751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1997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сетевой безопасности и коммуникаций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Награды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CRN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2013-2015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GFI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2017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ABF5D80E-9EE2-43EB-982C-A59C84E8E101}"/>
              </a:ext>
            </a:extLst>
          </p:cNvPr>
          <p:cNvGrpSpPr/>
          <p:nvPr/>
        </p:nvGrpSpPr>
        <p:grpSpPr>
          <a:xfrm>
            <a:off x="7940484" y="1816734"/>
            <a:ext cx="2727517" cy="2855474"/>
            <a:chOff x="6273050" y="2458100"/>
            <a:chExt cx="2727517" cy="2855474"/>
          </a:xfrm>
        </p:grpSpPr>
        <p:pic>
          <p:nvPicPr>
            <p:cNvPr id="6" name="Picture 7" descr="logo-01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3782" y="2458100"/>
              <a:ext cx="1546053" cy="355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273050" y="2918238"/>
              <a:ext cx="272751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2002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оптимизации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WAN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каналов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и приоритезации сетевого трафика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Gartner Visionary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6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GFI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2017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1577588A-60FB-445D-AD16-EC70FC60DFB2}"/>
              </a:ext>
            </a:extLst>
          </p:cNvPr>
          <p:cNvGrpSpPr/>
          <p:nvPr/>
        </p:nvGrpSpPr>
        <p:grpSpPr>
          <a:xfrm>
            <a:off x="1617575" y="1851560"/>
            <a:ext cx="2884277" cy="2855474"/>
            <a:chOff x="548337" y="2458100"/>
            <a:chExt cx="2884277" cy="285547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5847" y="2458100"/>
              <a:ext cx="772501" cy="35532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48337" y="2918238"/>
              <a:ext cx="288427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1992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сетевой безопасности и коммуникаций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Многочисленные награды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14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Aurea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2015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56615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647" y="2968700"/>
            <a:ext cx="5040238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rgbClr val="272727"/>
                </a:solidFill>
              </a:rPr>
              <a:t>SIEM</a:t>
            </a:r>
            <a:r>
              <a:rPr lang="ru-RU" dirty="0">
                <a:solidFill>
                  <a:srgbClr val="272727"/>
                </a:solidFill>
              </a:rPr>
              <a:t> для малого и среднего бизнеса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Сбор событий </a:t>
            </a:r>
            <a:r>
              <a:rPr lang="ru-RU" dirty="0" err="1">
                <a:solidFill>
                  <a:srgbClr val="272727"/>
                </a:solidFill>
              </a:rPr>
              <a:t>Windows</a:t>
            </a:r>
            <a:r>
              <a:rPr lang="ru-RU" dirty="0">
                <a:solidFill>
                  <a:srgbClr val="272727"/>
                </a:solidFill>
              </a:rPr>
              <a:t> </a:t>
            </a:r>
            <a:r>
              <a:rPr lang="en-US" dirty="0">
                <a:solidFill>
                  <a:srgbClr val="272727"/>
                </a:solidFill>
              </a:rPr>
              <a:t>Events</a:t>
            </a:r>
            <a:r>
              <a:rPr lang="ru-RU" dirty="0">
                <a:solidFill>
                  <a:srgbClr val="272727"/>
                </a:solidFill>
              </a:rPr>
              <a:t>,</a:t>
            </a:r>
            <a:r>
              <a:rPr lang="en-US" dirty="0">
                <a:solidFill>
                  <a:srgbClr val="272727"/>
                </a:solidFill>
              </a:rPr>
              <a:t> S</a:t>
            </a:r>
            <a:r>
              <a:rPr lang="ru-RU" dirty="0" err="1">
                <a:solidFill>
                  <a:srgbClr val="272727"/>
                </a:solidFill>
              </a:rPr>
              <a:t>yslog</a:t>
            </a:r>
            <a:r>
              <a:rPr lang="ru-RU" dirty="0">
                <a:solidFill>
                  <a:srgbClr val="272727"/>
                </a:solidFill>
              </a:rPr>
              <a:t>, SNMP и их анализ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доступности узлов</a:t>
            </a:r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45" y="2018458"/>
            <a:ext cx="3328710" cy="3902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D9407BC-7067-499B-A9D3-46A22C9C9F0C}"/>
              </a:ext>
            </a:extLst>
          </p:cNvPr>
          <p:cNvSpPr/>
          <p:nvPr/>
        </p:nvSpPr>
        <p:spPr>
          <a:xfrm>
            <a:off x="6038850" y="2970213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Фильтрация важных событий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Автоматические действия на события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Оповещения по электронной почте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Подробная отчетность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694E243-233B-40A4-9902-A1F248BD0CFE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xmlns="" id="{8F8EDF7D-239C-4C5C-A70B-7A3CB9B48A65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51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67708" y="836713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dirty="0">
                <a:solidFill>
                  <a:schemeClr val="accent1"/>
                </a:solidFill>
              </a:rPr>
              <a:t>Браузер событий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604" y="1298378"/>
            <a:ext cx="7128792" cy="51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8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67708" y="836713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dirty="0">
                <a:solidFill>
                  <a:schemeClr val="accent1"/>
                </a:solidFill>
              </a:rPr>
              <a:t>Общий вид панели управления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52" y="1298378"/>
            <a:ext cx="6264696" cy="51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91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67708" y="841321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Статистика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02986"/>
            <a:ext cx="7200800" cy="516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3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1778" y="2969826"/>
            <a:ext cx="5398197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VoIP АТС для вашей компании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Маршрутизация вызовов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Автосекретарь с голосовым меню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Голосовые и видеовызовы с автоответчиком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28" y="1988841"/>
            <a:ext cx="3008344" cy="40990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420015B-7802-420D-8FB9-F8E763B89940}"/>
              </a:ext>
            </a:extLst>
          </p:cNvPr>
          <p:cNvSpPr/>
          <p:nvPr/>
        </p:nvSpPr>
        <p:spPr>
          <a:xfrm>
            <a:off x="6024563" y="2969826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Добавочные номера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Встроенная защита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Удобные приложения для ваших сотрудников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</a:t>
            </a:r>
            <a:r>
              <a:rPr lang="en-US" dirty="0">
                <a:solidFill>
                  <a:srgbClr val="272727"/>
                </a:solidFill>
              </a:rPr>
              <a:t>SMS</a:t>
            </a: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0CA08A5-7F9E-4496-8C77-FC5DDE4DA81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30E5B586-57BE-46D4-9A71-7465D21A8BF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70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007" y="1412776"/>
            <a:ext cx="7959986" cy="490624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Панель мониторинга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0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556" y="1412776"/>
            <a:ext cx="7992888" cy="4926526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Интеграция с другими продуктами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63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969" y="1484784"/>
            <a:ext cx="7838062" cy="4831096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44724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конференций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5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380" y="1484784"/>
            <a:ext cx="7169240" cy="4714830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Клиент для смартфонов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647" y="2968700"/>
            <a:ext cx="5274978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и получение факсов через </a:t>
            </a:r>
            <a:r>
              <a:rPr lang="en-US" dirty="0">
                <a:solidFill>
                  <a:srgbClr val="272727"/>
                </a:solidFill>
              </a:rPr>
              <a:t>e-mail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Интеграция с любым почтовым сервером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и получение факса из почтового клиента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69" y="2013335"/>
            <a:ext cx="2376263" cy="39265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F4251EF-D0D6-4C9F-A19D-EE238D5DC28F}"/>
              </a:ext>
            </a:extLst>
          </p:cNvPr>
          <p:cNvSpPr/>
          <p:nvPr/>
        </p:nvSpPr>
        <p:spPr>
          <a:xfrm>
            <a:off x="6024563" y="2968700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Маршрутизация входящих факсов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Распознавание текста 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Поддержка </a:t>
            </a:r>
            <a:r>
              <a:rPr lang="ru-RU" dirty="0" err="1">
                <a:solidFill>
                  <a:srgbClr val="272727"/>
                </a:solidFill>
              </a:rPr>
              <a:t>доп.номеров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Поддержка </a:t>
            </a:r>
            <a:r>
              <a:rPr lang="ru-RU" dirty="0" err="1">
                <a:solidFill>
                  <a:srgbClr val="272727"/>
                </a:solidFill>
              </a:rPr>
              <a:t>VoIP</a:t>
            </a:r>
            <a:r>
              <a:rPr lang="ru-RU" dirty="0">
                <a:solidFill>
                  <a:srgbClr val="272727"/>
                </a:solidFill>
              </a:rPr>
              <a:t> (</a:t>
            </a:r>
            <a:r>
              <a:rPr lang="ru-RU" dirty="0" err="1">
                <a:solidFill>
                  <a:srgbClr val="272727"/>
                </a:solidFill>
              </a:rPr>
              <a:t>FoIP</a:t>
            </a:r>
            <a:r>
              <a:rPr lang="ru-RU" dirty="0">
                <a:solidFill>
                  <a:srgbClr val="272727"/>
                </a:solidFill>
              </a:rPr>
              <a:t>), модемов и факс-плат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4E436F0-A34D-45E5-8F89-17210A770B2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511F81AB-F21B-453B-A703-37040E397481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8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3134285" y="5380578"/>
            <a:ext cx="6945407" cy="71271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Портфель продуктов </a:t>
            </a:r>
            <a:r>
              <a:rPr lang="en-US" dirty="0"/>
              <a:t>GFI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3134286" y="2153687"/>
            <a:ext cx="6945406" cy="1729418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34286" y="4070534"/>
            <a:ext cx="6945407" cy="113167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4318" y="2299976"/>
            <a:ext cx="1957587" cy="1345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LanGuard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WebMonitor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EndPointSecurity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343A47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343A47"/>
                </a:solidFill>
                <a:latin typeface="Arial"/>
                <a:cs typeface="Arial"/>
                <a:sym typeface="Arial"/>
              </a:rPr>
              <a:t>EventsManager</a:t>
            </a:r>
            <a:endParaRPr lang="en-US" sz="1400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4317" y="4135310"/>
            <a:ext cx="1728358" cy="1021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MailEssentials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Archiver</a:t>
            </a: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FaxMaker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7416" y="1793890"/>
            <a:ext cx="580392" cy="2669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953" y="1772816"/>
            <a:ext cx="1689603" cy="266958"/>
          </a:xfrm>
          <a:prstGeom prst="rect">
            <a:avLst/>
          </a:prstGeom>
        </p:spPr>
      </p:pic>
      <p:pic>
        <p:nvPicPr>
          <p:cNvPr id="16" name="Picture 7" descr="logo-0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548" y="1693853"/>
            <a:ext cx="1405503" cy="323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633156" y="2889638"/>
            <a:ext cx="13917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Безопасность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65830" y="4283271"/>
            <a:ext cx="14590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Коммуникации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07884" y="5483022"/>
            <a:ext cx="121700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Управление</a:t>
            </a:r>
            <a:endParaRPr lang="en-US" sz="135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сетью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66097" y="2555104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Control</a:t>
            </a:r>
            <a:endParaRPr lang="en-US" sz="1400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66097" y="4221089"/>
            <a:ext cx="1358064" cy="698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Connect</a:t>
            </a: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Operator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09814" y="548302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Exinda Network</a:t>
            </a:r>
          </a:p>
          <a:p>
            <a:pPr defTabSz="685800"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Orchestrator</a:t>
            </a:r>
          </a:p>
        </p:txBody>
      </p:sp>
    </p:spTree>
    <p:extLst>
      <p:ext uri="{BB962C8B-B14F-4D97-AF65-F5344CB8AC3E}">
        <p14:creationId xmlns:p14="http://schemas.microsoft.com/office/powerpoint/2010/main" val="27529499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809" y="1988840"/>
            <a:ext cx="8606385" cy="36004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99727" y="863581"/>
            <a:ext cx="4392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Мониторинг состояния линий</a:t>
            </a:r>
          </a:p>
        </p:txBody>
      </p:sp>
    </p:spTree>
    <p:extLst>
      <p:ext uri="{BB962C8B-B14F-4D97-AF65-F5344CB8AC3E}">
        <p14:creationId xmlns:p14="http://schemas.microsoft.com/office/powerpoint/2010/main" val="316734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71760" y="836713"/>
            <a:ext cx="1248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Отчеты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78" y="1844824"/>
            <a:ext cx="8573847" cy="441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1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77615" y="836713"/>
            <a:ext cx="4836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Отчет об использовании факса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412776"/>
            <a:ext cx="7056784" cy="507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6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1474" y="2943439"/>
            <a:ext cx="5508501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272727"/>
                </a:solidFill>
              </a:rPr>
              <a:t>Удобный и простой в обслуживании </a:t>
            </a:r>
            <a:r>
              <a:rPr lang="en-US" dirty="0">
                <a:solidFill>
                  <a:srgbClr val="272727"/>
                </a:solidFill>
              </a:rPr>
              <a:t/>
            </a:r>
            <a:br>
              <a:rPr lang="en-US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почтовый сервер: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электронная почта, календари, чат и задачи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встроенная архивация писем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защита от спама и вирусов и </a:t>
            </a:r>
            <a:r>
              <a:rPr lang="en-US" dirty="0">
                <a:solidFill>
                  <a:srgbClr val="272727"/>
                </a:solidFill>
              </a:rPr>
              <a:t/>
            </a:r>
            <a:br>
              <a:rPr lang="en-US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контентная фильтрация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51177" y="1537000"/>
            <a:ext cx="6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852" y="1994787"/>
            <a:ext cx="2664296" cy="38536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09967F3-C13A-4839-A32D-189861639F0F}"/>
              </a:ext>
            </a:extLst>
          </p:cNvPr>
          <p:cNvSpPr/>
          <p:nvPr/>
        </p:nvSpPr>
        <p:spPr>
          <a:xfrm>
            <a:off x="6024563" y="2960688"/>
            <a:ext cx="6096000" cy="12875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>
                <a:solidFill>
                  <a:srgbClr val="272727"/>
                </a:solidFill>
              </a:rPr>
              <a:t>Kerio</a:t>
            </a:r>
            <a:r>
              <a:rPr lang="ru-RU" dirty="0">
                <a:solidFill>
                  <a:srgbClr val="272727"/>
                </a:solidFill>
              </a:rPr>
              <a:t> </a:t>
            </a:r>
            <a:r>
              <a:rPr lang="ru-RU" dirty="0" err="1">
                <a:solidFill>
                  <a:srgbClr val="272727"/>
                </a:solidFill>
              </a:rPr>
              <a:t>Connect</a:t>
            </a:r>
            <a:r>
              <a:rPr lang="ru-RU" dirty="0">
                <a:solidFill>
                  <a:srgbClr val="272727"/>
                </a:solidFill>
              </a:rPr>
              <a:t> отлично подойдет небольшим компаниям (до 1000 ПК), которые планируют иметь свой собственный почтовый сервер.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D7A0864-F1DB-47F0-BEC1-669D8131C756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xmlns="" id="{97EEADEF-ECF5-4141-9C31-96B871C28F9F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33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51177" y="1537000"/>
            <a:ext cx="6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771" y="1340768"/>
            <a:ext cx="7778458" cy="5112568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89504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Панель мониторинга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81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51177" y="1537000"/>
            <a:ext cx="6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773" y="1340768"/>
            <a:ext cx="7778457" cy="5112568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885896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Публичные черные списки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2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51177" y="1537000"/>
            <a:ext cx="6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56" y="1268760"/>
            <a:ext cx="7905691" cy="5196196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Синхронизация </a:t>
            </a:r>
            <a:r>
              <a:rPr lang="en-US" sz="2400" dirty="0">
                <a:solidFill>
                  <a:schemeClr val="accent1"/>
                </a:solidFill>
              </a:rPr>
              <a:t>ActiveSync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65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1474" y="2960688"/>
            <a:ext cx="550850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dirty="0">
                <a:solidFill>
                  <a:srgbClr val="272727"/>
                </a:solidFill>
              </a:rPr>
              <a:t>Антиспам и антивирус для любого </a:t>
            </a:r>
            <a:br>
              <a:rPr lang="ru-RU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почтового сервера: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15 </a:t>
            </a:r>
            <a:r>
              <a:rPr lang="ru-RU" dirty="0">
                <a:solidFill>
                  <a:srgbClr val="272727"/>
                </a:solidFill>
              </a:rPr>
              <a:t>настраиваемых фильтров от спама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5 антивирусных ядер (Sophos, Cyren, BitDefender, Avira, </a:t>
            </a:r>
            <a:r>
              <a:rPr lang="en-US" dirty="0">
                <a:solidFill>
                  <a:srgbClr val="272727"/>
                </a:solidFill>
              </a:rPr>
              <a:t>Kaspersky</a:t>
            </a:r>
            <a:r>
              <a:rPr lang="ru-RU" dirty="0">
                <a:solidFill>
                  <a:srgbClr val="272727"/>
                </a:solidFill>
              </a:rPr>
              <a:t>)</a:t>
            </a:r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78" y="2022885"/>
            <a:ext cx="2990044" cy="38283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7A9AAF3-9AFA-410D-8DDC-93605637D500}"/>
              </a:ext>
            </a:extLst>
          </p:cNvPr>
          <p:cNvSpPr/>
          <p:nvPr/>
        </p:nvSpPr>
        <p:spPr>
          <a:xfrm>
            <a:off x="6024563" y="2960688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Персональные черные\белые списки пользователей, управляемые из </a:t>
            </a:r>
            <a:r>
              <a:rPr lang="ru-RU" dirty="0" err="1">
                <a:solidFill>
                  <a:srgbClr val="272727"/>
                </a:solidFill>
              </a:rPr>
              <a:t>Outlook</a:t>
            </a:r>
            <a:endParaRPr lang="en-US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Карантин писем, веб-интерфейс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Обнаружение эксплойтов и анализ исполняемых файлов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11CD0E-94D9-4952-8480-C13108DF23DC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C00704F5-D32F-430B-A9D9-E8A7F185624D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58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3"/>
          <p:cNvSpPr/>
          <p:nvPr/>
        </p:nvSpPr>
        <p:spPr>
          <a:xfrm>
            <a:off x="3341539" y="903040"/>
            <a:ext cx="5508922" cy="3504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Внешний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sz="2400" dirty="0">
                <a:solidFill>
                  <a:schemeClr val="accent1"/>
                </a:solidFill>
              </a:rPr>
              <a:t>вид (веб-интерфейс)</a:t>
            </a:r>
            <a:endParaRPr lang="en-GB" sz="2400" dirty="0">
              <a:solidFill>
                <a:schemeClr val="accent1"/>
              </a:solidFill>
            </a:endParaRPr>
          </a:p>
        </p:txBody>
      </p:sp>
      <p:pic>
        <p:nvPicPr>
          <p:cNvPr id="12" name="Picture 9" descr="C:\Users\ibugeja\Desktop\web-based console with integrated report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259136"/>
            <a:ext cx="6912768" cy="512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3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Множество антивирусных ядер</a:t>
            </a:r>
            <a:endParaRPr lang="en-GB" sz="2400" dirty="0">
              <a:solidFill>
                <a:schemeClr val="accent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78" y="1331955"/>
            <a:ext cx="5855644" cy="504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289" y="406560"/>
            <a:ext cx="8299964" cy="754856"/>
          </a:xfrm>
        </p:spPr>
        <p:txBody>
          <a:bodyPr/>
          <a:lstStyle/>
          <a:p>
            <a:r>
              <a:rPr lang="ru-RU" sz="2400" dirty="0"/>
              <a:t>Комплементарность решений</a:t>
            </a:r>
            <a:r>
              <a:rPr lang="en-US" sz="2400" dirty="0"/>
              <a:t> </a:t>
            </a:r>
            <a:r>
              <a:rPr lang="ru-RU" sz="2400" dirty="0"/>
              <a:t>по безопасности </a:t>
            </a:r>
            <a:r>
              <a:rPr lang="en-US" sz="2400" dirty="0"/>
              <a:t>email </a:t>
            </a:r>
          </a:p>
        </p:txBody>
      </p:sp>
      <p:grpSp>
        <p:nvGrpSpPr>
          <p:cNvPr id="210" name="Group 209"/>
          <p:cNvGrpSpPr/>
          <p:nvPr/>
        </p:nvGrpSpPr>
        <p:grpSpPr>
          <a:xfrm>
            <a:off x="6244875" y="1949189"/>
            <a:ext cx="1048333" cy="3060090"/>
            <a:chOff x="7630132" y="2971754"/>
            <a:chExt cx="906005" cy="2644634"/>
          </a:xfrm>
        </p:grpSpPr>
        <p:sp>
          <p:nvSpPr>
            <p:cNvPr id="17" name="Rounded Rectangle 16"/>
            <p:cNvSpPr/>
            <p:nvPr/>
          </p:nvSpPr>
          <p:spPr>
            <a:xfrm>
              <a:off x="7630132" y="2971754"/>
              <a:ext cx="906005" cy="264463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7839036" y="3291523"/>
              <a:ext cx="554537" cy="586998"/>
              <a:chOff x="1978005" y="3236880"/>
              <a:chExt cx="554537" cy="586998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885673">
                <a:off x="1978005" y="3269341"/>
                <a:ext cx="554537" cy="554537"/>
              </a:xfrm>
              <a:prstGeom prst="rect">
                <a:avLst/>
              </a:prstGeom>
            </p:spPr>
          </p:pic>
          <p:pic>
            <p:nvPicPr>
              <p:cNvPr id="20" name="Picture 19" descr="1465953391_Button_Biohazard-0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7868" y="3236880"/>
                <a:ext cx="243039" cy="243039"/>
              </a:xfrm>
              <a:prstGeom prst="rect">
                <a:avLst/>
              </a:prstGeom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0077" y="4187699"/>
              <a:ext cx="339375" cy="339375"/>
            </a:xfrm>
            <a:prstGeom prst="rect">
              <a:avLst/>
            </a:prstGeom>
          </p:spPr>
        </p:pic>
        <p:pic>
          <p:nvPicPr>
            <p:cNvPr id="22" name="Picture 2" descr="VÃ½sledok vyhÄ¾adÃ¡vania obrÃ¡zkov pre dopyt Kerio connec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2920" y="4747605"/>
              <a:ext cx="613103" cy="749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9017766" y="2022982"/>
            <a:ext cx="1252752" cy="1252752"/>
            <a:chOff x="2215875" y="1504052"/>
            <a:chExt cx="1165698" cy="11656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9083454" y="3256456"/>
            <a:ext cx="1108649" cy="1108649"/>
            <a:chOff x="5320792" y="4982808"/>
            <a:chExt cx="1031609" cy="10316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sp>
        <p:nvSpPr>
          <p:cNvPr id="23" name="Rounded Rectangle 22"/>
          <p:cNvSpPr/>
          <p:nvPr/>
        </p:nvSpPr>
        <p:spPr>
          <a:xfrm>
            <a:off x="8634043" y="1947353"/>
            <a:ext cx="1798926" cy="28447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7646" y="1200732"/>
            <a:ext cx="805181" cy="39008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5" y="2136641"/>
            <a:ext cx="400695" cy="2003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14" y="3278159"/>
            <a:ext cx="415915" cy="207958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6539136" y="1605233"/>
            <a:ext cx="145401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>
                <a:srgbClr val="000000"/>
              </a:buClr>
              <a:defRPr/>
            </a:pPr>
            <a:r>
              <a:rPr lang="en-GB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60</a:t>
            </a:r>
            <a:r>
              <a:rPr lang="sk-SK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%</a:t>
            </a:r>
            <a:r>
              <a:rPr lang="ru-RU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Спама</a:t>
            </a:r>
            <a:endParaRPr lang="en-US" sz="1050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815" y="3492127"/>
            <a:ext cx="415915" cy="207958"/>
          </a:xfrm>
          <a:prstGeom prst="rect">
            <a:avLst/>
          </a:prstGeom>
        </p:spPr>
      </p:pic>
      <p:pic>
        <p:nvPicPr>
          <p:cNvPr id="89" name="Picture 6" descr="VÃ½sledok vyhÄ¾adÃ¡vania obrÃ¡zkov pre dopyt gfi mailessential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53" y="1566825"/>
            <a:ext cx="1934296" cy="19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Rectangle 93"/>
          <p:cNvSpPr/>
          <p:nvPr/>
        </p:nvSpPr>
        <p:spPr>
          <a:xfrm>
            <a:off x="5951984" y="1611798"/>
            <a:ext cx="1635452" cy="245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272727"/>
                </a:solidFill>
                <a:latin typeface="Arial"/>
                <a:sym typeface="Arial"/>
              </a:rPr>
              <a:t>99% </a:t>
            </a:r>
            <a:r>
              <a:rPr lang="ru-RU" sz="1050" kern="0" dirty="0">
                <a:solidFill>
                  <a:srgbClr val="272727"/>
                </a:solidFill>
                <a:latin typeface="Arial"/>
                <a:sym typeface="Arial"/>
              </a:rPr>
              <a:t>Спама отфильтровано</a:t>
            </a:r>
            <a:endParaRPr lang="en-US" sz="1050" kern="0" dirty="0">
              <a:solidFill>
                <a:srgbClr val="272727"/>
              </a:solidFill>
              <a:latin typeface="Arial"/>
              <a:sym typeface="Arial"/>
            </a:endParaRPr>
          </a:p>
        </p:txBody>
      </p:sp>
      <p:pic>
        <p:nvPicPr>
          <p:cNvPr id="117" name="Picture 1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566" y="2353610"/>
            <a:ext cx="400695" cy="200348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796" y="2149019"/>
            <a:ext cx="400695" cy="200348"/>
          </a:xfrm>
          <a:prstGeom prst="rect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75" y="2361647"/>
            <a:ext cx="400695" cy="200348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813" y="2151771"/>
            <a:ext cx="400695" cy="200348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091" y="2364399"/>
            <a:ext cx="400695" cy="200348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463" y="2153836"/>
            <a:ext cx="400695" cy="200348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958" y="2367238"/>
            <a:ext cx="400695" cy="200348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573" y="2799955"/>
            <a:ext cx="415915" cy="207958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990" y="3019034"/>
            <a:ext cx="415915" cy="207958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100" y="2798394"/>
            <a:ext cx="415915" cy="207958"/>
          </a:xfrm>
          <a:prstGeom prst="rect">
            <a:avLst/>
          </a:prstGeom>
        </p:spPr>
      </p:pic>
      <p:pic>
        <p:nvPicPr>
          <p:cNvPr id="189" name="Picture 18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249" y="3025376"/>
            <a:ext cx="415915" cy="207958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2183359" y="4377239"/>
            <a:ext cx="403495" cy="201748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3331149" y="3598291"/>
            <a:ext cx="403495" cy="201748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5029843" y="3601071"/>
            <a:ext cx="403495" cy="201748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248" y="2151980"/>
            <a:ext cx="400695" cy="200348"/>
          </a:xfrm>
          <a:prstGeom prst="rect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335" y="2365678"/>
            <a:ext cx="400695" cy="200348"/>
          </a:xfrm>
          <a:prstGeom prst="rect">
            <a:avLst/>
          </a:prstGeom>
        </p:spPr>
      </p:pic>
      <p:pic>
        <p:nvPicPr>
          <p:cNvPr id="217" name="Picture 2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318" y="3285730"/>
            <a:ext cx="415915" cy="207958"/>
          </a:xfrm>
          <a:prstGeom prst="rect">
            <a:avLst/>
          </a:prstGeom>
        </p:spPr>
      </p:pic>
      <p:pic>
        <p:nvPicPr>
          <p:cNvPr id="218" name="Picture 2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167" y="3492127"/>
            <a:ext cx="415915" cy="207958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094" y="2149019"/>
            <a:ext cx="400695" cy="200348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67" y="2364278"/>
            <a:ext cx="400695" cy="200348"/>
          </a:xfrm>
          <a:prstGeom prst="rect">
            <a:avLst/>
          </a:prstGeom>
        </p:spPr>
      </p:pic>
      <p:grpSp>
        <p:nvGrpSpPr>
          <p:cNvPr id="213" name="Group 212"/>
          <p:cNvGrpSpPr/>
          <p:nvPr/>
        </p:nvGrpSpPr>
        <p:grpSpPr>
          <a:xfrm>
            <a:off x="4680472" y="1947353"/>
            <a:ext cx="767457" cy="3061910"/>
            <a:chOff x="5353887" y="2969303"/>
            <a:chExt cx="663482" cy="2647083"/>
          </a:xfrm>
        </p:grpSpPr>
        <p:sp>
          <p:nvSpPr>
            <p:cNvPr id="90" name="Rounded Rectangle 89"/>
            <p:cNvSpPr/>
            <p:nvPr/>
          </p:nvSpPr>
          <p:spPr>
            <a:xfrm>
              <a:off x="5381247" y="2969303"/>
              <a:ext cx="601648" cy="264708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3435" y="3317679"/>
              <a:ext cx="339375" cy="339375"/>
            </a:xfrm>
            <a:prstGeom prst="rect">
              <a:avLst/>
            </a:prstGeom>
          </p:spPr>
        </p:pic>
        <p:sp>
          <p:nvSpPr>
            <p:cNvPr id="92" name="Rectangle 91"/>
            <p:cNvSpPr/>
            <p:nvPr/>
          </p:nvSpPr>
          <p:spPr>
            <a:xfrm>
              <a:off x="5353887" y="4063460"/>
              <a:ext cx="663482" cy="399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sk-SK" sz="2400" b="1" kern="0" dirty="0">
                  <a:solidFill>
                    <a:srgbClr val="00B050"/>
                  </a:solidFill>
                  <a:latin typeface="Arial"/>
                  <a:cs typeface="Arial"/>
                  <a:sym typeface="Arial"/>
                </a:rPr>
                <a:t>15x</a:t>
              </a:r>
              <a:endParaRPr lang="en-US" sz="24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93" name="Picture 4" descr="VÃ½sledok vyhÄ¾adÃ¡vania obrÃ¡zkov pre dopyt gear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3742" y="4897203"/>
              <a:ext cx="410768" cy="4000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1" name="Group 210"/>
          <p:cNvGrpSpPr/>
          <p:nvPr/>
        </p:nvGrpSpPr>
        <p:grpSpPr>
          <a:xfrm>
            <a:off x="2994957" y="1950593"/>
            <a:ext cx="775638" cy="3064568"/>
            <a:chOff x="3158043" y="2973624"/>
            <a:chExt cx="668880" cy="2642763"/>
          </a:xfrm>
        </p:grpSpPr>
        <p:sp>
          <p:nvSpPr>
            <p:cNvPr id="83" name="Rounded Rectangle 82"/>
            <p:cNvSpPr/>
            <p:nvPr/>
          </p:nvSpPr>
          <p:spPr>
            <a:xfrm>
              <a:off x="3158043" y="2973624"/>
              <a:ext cx="668880" cy="26427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3229273" y="3293164"/>
              <a:ext cx="554537" cy="586998"/>
              <a:chOff x="1978005" y="3236880"/>
              <a:chExt cx="554537" cy="586998"/>
            </a:xfrm>
          </p:grpSpPr>
          <p:pic>
            <p:nvPicPr>
              <p:cNvPr id="85" name="Picture 8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885673">
                <a:off x="1978005" y="3269341"/>
                <a:ext cx="554537" cy="554537"/>
              </a:xfrm>
              <a:prstGeom prst="rect">
                <a:avLst/>
              </a:prstGeom>
            </p:spPr>
          </p:pic>
          <p:pic>
            <p:nvPicPr>
              <p:cNvPr id="86" name="Picture 85" descr="1465953391_Button_Biohazard-0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7868" y="3236880"/>
                <a:ext cx="243039" cy="243039"/>
              </a:xfrm>
              <a:prstGeom prst="rect">
                <a:avLst/>
              </a:prstGeom>
            </p:spPr>
          </p:pic>
        </p:grpSp>
        <p:sp>
          <p:nvSpPr>
            <p:cNvPr id="87" name="Rectangle 86"/>
            <p:cNvSpPr/>
            <p:nvPr/>
          </p:nvSpPr>
          <p:spPr>
            <a:xfrm>
              <a:off x="3247182" y="4046952"/>
              <a:ext cx="491017" cy="4379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sk-SK" sz="2700" b="1" kern="0" dirty="0">
                  <a:solidFill>
                    <a:srgbClr val="00B050"/>
                  </a:solidFill>
                  <a:latin typeface="Arial"/>
                  <a:cs typeface="Arial"/>
                  <a:sym typeface="Arial"/>
                </a:rPr>
                <a:t>5x</a:t>
              </a:r>
              <a:endParaRPr lang="en-US" sz="27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8" name="Picture 4" descr="VÃ½sledok vyhÄ¾adÃ¡vania obrÃ¡zkov pre dopyt gear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8633" y="4913861"/>
              <a:ext cx="410768" cy="422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" name="Picture 2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305" y="2155741"/>
            <a:ext cx="400695" cy="200348"/>
          </a:xfrm>
          <a:prstGeom prst="rect">
            <a:avLst/>
          </a:prstGeom>
        </p:spPr>
      </p:pic>
      <p:pic>
        <p:nvPicPr>
          <p:cNvPr id="226" name="Picture 2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378" y="2370999"/>
            <a:ext cx="400695" cy="200348"/>
          </a:xfrm>
          <a:prstGeom prst="rect">
            <a:avLst/>
          </a:prstGeom>
        </p:spPr>
      </p:pic>
      <p:grpSp>
        <p:nvGrpSpPr>
          <p:cNvPr id="236" name="Group 235"/>
          <p:cNvGrpSpPr/>
          <p:nvPr/>
        </p:nvGrpSpPr>
        <p:grpSpPr>
          <a:xfrm>
            <a:off x="2697242" y="5465078"/>
            <a:ext cx="1228012" cy="479973"/>
            <a:chOff x="632012" y="1476895"/>
            <a:chExt cx="1637348" cy="639965"/>
          </a:xfrm>
        </p:grpSpPr>
        <p:pic>
          <p:nvPicPr>
            <p:cNvPr id="227" name="Picture 22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579433">
              <a:off x="704636" y="1883892"/>
              <a:ext cx="300683" cy="150342"/>
            </a:xfrm>
            <a:prstGeom prst="rect">
              <a:avLst/>
            </a:prstGeom>
          </p:spPr>
        </p:pic>
        <p:pic>
          <p:nvPicPr>
            <p:cNvPr id="228" name="Picture 2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009" y="1721210"/>
              <a:ext cx="309939" cy="154970"/>
            </a:xfrm>
            <a:prstGeom prst="rect">
              <a:avLst/>
            </a:prstGeom>
          </p:spPr>
        </p:pic>
        <p:pic>
          <p:nvPicPr>
            <p:cNvPr id="229" name="Picture 22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415" y="1554203"/>
              <a:ext cx="298597" cy="149299"/>
            </a:xfrm>
            <a:prstGeom prst="rect">
              <a:avLst/>
            </a:prstGeom>
          </p:spPr>
        </p:pic>
        <p:sp>
          <p:nvSpPr>
            <p:cNvPr id="230" name="TextBox 229"/>
            <p:cNvSpPr txBox="1"/>
            <p:nvPr/>
          </p:nvSpPr>
          <p:spPr>
            <a:xfrm>
              <a:off x="1005767" y="1513864"/>
              <a:ext cx="6031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Почта</a:t>
              </a: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1013012" y="1681036"/>
              <a:ext cx="564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Спам</a:t>
              </a:r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1005767" y="1839861"/>
              <a:ext cx="1263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Вредоносное ПО</a:t>
              </a:r>
            </a:p>
          </p:txBody>
        </p:sp>
        <p:sp>
          <p:nvSpPr>
            <p:cNvPr id="234" name="Rounded Rectangle 233"/>
            <p:cNvSpPr/>
            <p:nvPr/>
          </p:nvSpPr>
          <p:spPr>
            <a:xfrm>
              <a:off x="632012" y="1476895"/>
              <a:ext cx="1574726" cy="60918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ru-RU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66614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3"/>
          <p:cNvSpPr/>
          <p:nvPr/>
        </p:nvSpPr>
        <p:spPr>
          <a:xfrm>
            <a:off x="3417094" y="908720"/>
            <a:ext cx="5357812" cy="3504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tx2"/>
                </a:solidFill>
              </a:rPr>
              <a:t>Карантин писем</a:t>
            </a:r>
            <a:endParaRPr lang="en-GB" sz="2400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716" y="1340768"/>
            <a:ext cx="7428571" cy="47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3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9425" y="2977555"/>
            <a:ext cx="4991221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Архивация писем, файлов и календарей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переписок по ключевым словам и приложенным файлам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Разгрузка почтового сервера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Доступ до архивных писем через привычные почтовые программы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741" y="2010278"/>
            <a:ext cx="2104518" cy="383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DFA7CA0-6463-4918-B457-17997B4B5D56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xmlns="" id="{38119A4C-2270-4F42-99D1-0F290CA9F49E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6109CE4-DFE9-4D90-A728-314210D2956F}"/>
              </a:ext>
            </a:extLst>
          </p:cNvPr>
          <p:cNvSpPr/>
          <p:nvPr/>
        </p:nvSpPr>
        <p:spPr>
          <a:xfrm>
            <a:off x="6034088" y="2971376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Защита от юридических рисков и соответствие требованиям стандартам безопасности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эффективности работы сотрудников и обнаружение утечек информации с помощью отчетов </a:t>
            </a:r>
            <a:r>
              <a:rPr lang="ru-RU" dirty="0" err="1">
                <a:solidFill>
                  <a:srgbClr val="272727"/>
                </a:solidFill>
              </a:rPr>
              <a:t>MailInsights</a:t>
            </a:r>
            <a:r>
              <a:rPr lang="ru-RU" baseline="30000" dirty="0">
                <a:solidFill>
                  <a:srgbClr val="272727"/>
                </a:solidFill>
              </a:rPr>
              <a:t>®</a:t>
            </a:r>
            <a:endParaRPr lang="ru-RU" dirty="0">
              <a:solidFill>
                <a:srgbClr val="2727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15881" y="2251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21387" y="879104"/>
            <a:ext cx="7149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dirty="0">
                <a:solidFill>
                  <a:schemeClr val="tx2"/>
                </a:solidFill>
                <a:ea typeface="ＭＳ Ｐゴシック" pitchFamily="34" charset="-128"/>
              </a:rPr>
              <a:t>Экран настройки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10" name="Picture 2" descr="http://cs621424.vk.me/v621424356/1fa5/scrohvNgFf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580" y="1340769"/>
            <a:ext cx="7018840" cy="509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50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15881" y="2251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1503" y="836713"/>
            <a:ext cx="3348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Мониторинг операций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588" y="1329233"/>
            <a:ext cx="7416824" cy="502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5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15881" y="2251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65847" y="840777"/>
            <a:ext cx="34603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Поиск по архиву почты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200" y="1412776"/>
            <a:ext cx="8645603" cy="449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8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032" y="2970213"/>
            <a:ext cx="5040238" cy="191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Прозрачный веб-прокси с веб-фильтром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Управление доступом до веб-сайтов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Контроль пропускной способности канала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Безопасная загрузка и посещение сайтов</a:t>
            </a:r>
          </a:p>
          <a:p>
            <a:pPr>
              <a:lnSpc>
                <a:spcPct val="150000"/>
              </a:lnSpc>
            </a:pPr>
            <a:endParaRPr lang="ru-RU" sz="800" b="1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91945" y="2855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1" y="1962034"/>
            <a:ext cx="2880319" cy="4031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81E354-39E2-4210-B58D-D155F081F03A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xmlns="" id="{54DEDB27-9B35-44F8-9790-3E23E2410159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7205A9F-43B4-484E-BD5B-5917DD7DC2E4}"/>
              </a:ext>
            </a:extLst>
          </p:cNvPr>
          <p:cNvSpPr/>
          <p:nvPr/>
        </p:nvSpPr>
        <p:spPr>
          <a:xfrm>
            <a:off x="6042180" y="2970418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Встроены</a:t>
            </a:r>
            <a:r>
              <a:rPr lang="en-US" dirty="0">
                <a:solidFill>
                  <a:srgbClr val="272727"/>
                </a:solidFill>
              </a:rPr>
              <a:t> </a:t>
            </a:r>
            <a:r>
              <a:rPr lang="ru-RU" dirty="0">
                <a:solidFill>
                  <a:srgbClr val="272727"/>
                </a:solidFill>
              </a:rPr>
              <a:t>– </a:t>
            </a:r>
            <a:r>
              <a:rPr lang="en-US" dirty="0">
                <a:solidFill>
                  <a:srgbClr val="272727"/>
                </a:solidFill>
              </a:rPr>
              <a:t>Kaspersky </a:t>
            </a:r>
            <a:r>
              <a:rPr lang="ru-RU" dirty="0">
                <a:solidFill>
                  <a:srgbClr val="272727"/>
                </a:solidFill>
              </a:rPr>
              <a:t>и </a:t>
            </a:r>
            <a:r>
              <a:rPr lang="ru-RU" dirty="0" err="1">
                <a:solidFill>
                  <a:srgbClr val="272727"/>
                </a:solidFill>
              </a:rPr>
              <a:t>BitDefender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Фильтрация по категории и репутации веб-сайтов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Ограничение работы веб-приложений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Подробная отчетность</a:t>
            </a:r>
          </a:p>
        </p:txBody>
      </p:sp>
    </p:spTree>
    <p:extLst>
      <p:ext uri="{BB962C8B-B14F-4D97-AF65-F5344CB8AC3E}">
        <p14:creationId xmlns:p14="http://schemas.microsoft.com/office/powerpoint/2010/main" val="10651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879978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78007" y="109568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yriad Pro" panose="020B0503030403020204" pitchFamily="34" charset="0"/>
              </a:rPr>
              <a:t>Акции до 30 сентября 2019 года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1" y="2375874"/>
            <a:ext cx="10010774" cy="3735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>
                <a:latin typeface="Segoe UI"/>
              </a:rPr>
              <a:t>40% скидка при переходе на </a:t>
            </a:r>
            <a:r>
              <a:rPr lang="en-US" sz="2000" dirty="0">
                <a:latin typeface="Segoe UI"/>
              </a:rPr>
              <a:t>GFI Unlimited </a:t>
            </a:r>
            <a:r>
              <a:rPr lang="ru-RU" sz="2000" dirty="0">
                <a:latin typeface="Segoe UI"/>
              </a:rPr>
              <a:t>с любого решения для бизнеса, чьи функции похожи на любой продукт из портфеля подписки</a:t>
            </a:r>
            <a:br>
              <a:rPr lang="ru-RU" sz="2000" dirty="0">
                <a:latin typeface="Segoe UI"/>
              </a:rPr>
            </a:br>
            <a:endParaRPr lang="ru-RU" sz="2000" dirty="0">
              <a:latin typeface="Segoe UI"/>
            </a:endParaRP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>
                <a:latin typeface="Segoe UI"/>
              </a:rPr>
              <a:t>2</a:t>
            </a:r>
            <a:r>
              <a:rPr lang="en-US" sz="2000" dirty="0">
                <a:latin typeface="Segoe UI"/>
              </a:rPr>
              <a:t>0</a:t>
            </a:r>
            <a:r>
              <a:rPr lang="ru-RU" sz="2000" dirty="0">
                <a:latin typeface="Segoe UI"/>
              </a:rPr>
              <a:t>% скидка для образовательных и государственных учреждений (постоянная акция) </a:t>
            </a: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endParaRPr lang="ru-RU" sz="2000" dirty="0">
              <a:latin typeface="Segoe UI"/>
            </a:endParaRPr>
          </a:p>
          <a:p>
            <a:pPr lvl="0">
              <a:lnSpc>
                <a:spcPct val="150000"/>
              </a:lnSpc>
              <a:defRPr/>
            </a:pPr>
            <a:r>
              <a:rPr lang="ru-RU" sz="2000" dirty="0">
                <a:latin typeface="Segoe UI"/>
              </a:rPr>
              <a:t>* акции не суммируются</a:t>
            </a:r>
          </a:p>
          <a:p>
            <a:pPr lvl="0">
              <a:lnSpc>
                <a:spcPct val="150000"/>
              </a:lnSpc>
              <a:defRPr/>
            </a:pPr>
            <a:r>
              <a:rPr lang="ru-RU" sz="2000" dirty="0">
                <a:latin typeface="Segoe UI"/>
              </a:rPr>
              <a:t>** сверьтесь с актуальными акциями на веб-сайте </a:t>
            </a:r>
            <a:r>
              <a:rPr lang="en-US" sz="2000" dirty="0">
                <a:latin typeface="Segoe UI"/>
                <a:hlinkClick r:id="rId3"/>
              </a:rPr>
              <a:t>https://gfi-software.ru</a:t>
            </a:r>
            <a:r>
              <a:rPr lang="en-US" sz="2000" dirty="0">
                <a:latin typeface="Segoe UI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2441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876180"/>
            <a:ext cx="9143999" cy="510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1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66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1" y="404664"/>
            <a:ext cx="8515351" cy="754856"/>
          </a:xfrm>
        </p:spPr>
        <p:txBody>
          <a:bodyPr/>
          <a:lstStyle/>
          <a:p>
            <a:r>
              <a:rPr lang="ru-RU" sz="2400" dirty="0"/>
              <a:t>Комплементарность решений по архивации </a:t>
            </a:r>
            <a:r>
              <a:rPr lang="en-US" sz="2400" dirty="0"/>
              <a:t>email 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584" y="3068960"/>
            <a:ext cx="805181" cy="390088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6455763" y="1378735"/>
            <a:ext cx="997312" cy="62412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kern="0" dirty="0">
                <a:solidFill>
                  <a:srgbClr val="92D050"/>
                </a:solidFill>
                <a:latin typeface="Arial"/>
                <a:sym typeface="Arial"/>
              </a:rPr>
              <a:t>Прямой доступ</a:t>
            </a:r>
            <a:endParaRPr lang="en-US" sz="1500" kern="0" dirty="0">
              <a:solidFill>
                <a:srgbClr val="92D050"/>
              </a:solidFill>
              <a:latin typeface="Arial"/>
              <a:sym typeface="Arial"/>
            </a:endParaRPr>
          </a:p>
        </p:txBody>
      </p:sp>
      <p:pic>
        <p:nvPicPr>
          <p:cNvPr id="64" name="Picture 2" descr="https://cdn3.iconfinder.com/data/icons/message-and-communication-sets/50/Icon_Chating_People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134" y="1268760"/>
            <a:ext cx="1014854" cy="101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ight Arrow 64"/>
          <p:cNvSpPr/>
          <p:nvPr/>
        </p:nvSpPr>
        <p:spPr>
          <a:xfrm rot="16200000">
            <a:off x="4901580" y="2492723"/>
            <a:ext cx="532857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6461903" y="2323338"/>
            <a:ext cx="966755" cy="707597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Web UI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Outlook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Win. App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IMAP</a:t>
            </a:r>
            <a:endParaRPr lang="en-US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7" name="Right Arrow 66"/>
          <p:cNvSpPr/>
          <p:nvPr/>
        </p:nvSpPr>
        <p:spPr>
          <a:xfrm>
            <a:off x="5709056" y="1611213"/>
            <a:ext cx="532857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8" name="Right Arrow 67"/>
          <p:cNvSpPr/>
          <p:nvPr/>
        </p:nvSpPr>
        <p:spPr>
          <a:xfrm rot="5400000">
            <a:off x="6823233" y="2055588"/>
            <a:ext cx="231188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4" name="Right Arrow 73"/>
          <p:cNvSpPr/>
          <p:nvPr/>
        </p:nvSpPr>
        <p:spPr>
          <a:xfrm rot="16200000">
            <a:off x="6825905" y="3075651"/>
            <a:ext cx="257028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922317" y="5091043"/>
            <a:ext cx="508304" cy="562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69794" y="3535470"/>
            <a:ext cx="1014854" cy="2206484"/>
            <a:chOff x="4405677" y="4029143"/>
            <a:chExt cx="906005" cy="2483793"/>
          </a:xfrm>
          <a:solidFill>
            <a:schemeClr val="tx2"/>
          </a:solidFill>
        </p:grpSpPr>
        <p:sp>
          <p:nvSpPr>
            <p:cNvPr id="40" name="Rounded Rectangle 39"/>
            <p:cNvSpPr/>
            <p:nvPr/>
          </p:nvSpPr>
          <p:spPr>
            <a:xfrm>
              <a:off x="4405677" y="4029143"/>
              <a:ext cx="906005" cy="248379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41" name="Picture 2" descr="VÃ½sledok vyhÄ¾adÃ¡vania obrÃ¡zkov pre dopyt file archiv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1089" y="4331554"/>
              <a:ext cx="669983" cy="669983"/>
            </a:xfrm>
            <a:prstGeom prst="rect">
              <a:avLst/>
            </a:prstGeom>
            <a:grpFill/>
            <a:extLst/>
          </p:spPr>
        </p:pic>
      </p:grpSp>
      <p:grpSp>
        <p:nvGrpSpPr>
          <p:cNvPr id="7" name="Group 6"/>
          <p:cNvGrpSpPr/>
          <p:nvPr/>
        </p:nvGrpSpPr>
        <p:grpSpPr>
          <a:xfrm>
            <a:off x="6513723" y="3429000"/>
            <a:ext cx="1099535" cy="2312952"/>
            <a:chOff x="6652964" y="3995734"/>
            <a:chExt cx="1196632" cy="2517202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53" name="Rounded Rectangle 52"/>
            <p:cNvSpPr/>
            <p:nvPr/>
          </p:nvSpPr>
          <p:spPr>
            <a:xfrm>
              <a:off x="6652964" y="3995734"/>
              <a:ext cx="1196632" cy="2517202"/>
            </a:xfrm>
            <a:prstGeom prst="round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54" name="Picture 2" descr="VÃ½sledok vyhÄ¾adÃ¡vania obrÃ¡zkov pre dopyt file archiv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6288" y="4329636"/>
              <a:ext cx="669983" cy="669983"/>
            </a:xfrm>
            <a:prstGeom prst="rect">
              <a:avLst/>
            </a:prstGeom>
            <a:grpFill/>
            <a:extLst/>
          </p:spPr>
        </p:pic>
        <p:sp>
          <p:nvSpPr>
            <p:cNvPr id="79" name="Rectangle 78"/>
            <p:cNvSpPr/>
            <p:nvPr/>
          </p:nvSpPr>
          <p:spPr>
            <a:xfrm>
              <a:off x="6747357" y="5782932"/>
              <a:ext cx="1035405" cy="5079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80" name="Picture 4" descr="VÃ½sledok vyhÄ¾adÃ¡vania obrÃ¡zkov pre dopyt GFI ARchive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6205" y="5976427"/>
              <a:ext cx="950641" cy="169817"/>
            </a:xfrm>
            <a:prstGeom prst="rect">
              <a:avLst/>
            </a:prstGeom>
            <a:grpFill/>
            <a:extLst/>
          </p:spPr>
        </p:pic>
      </p:grpSp>
      <p:pic>
        <p:nvPicPr>
          <p:cNvPr id="81" name="Picture 16" descr="VÃ½sledok vyhÄ¾adÃ¡vania obrÃ¡zkov pre dopyt report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961" y="4049309"/>
            <a:ext cx="809825" cy="80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8" descr="VÃ½sledok vyhÄ¾adÃ¡vania obrÃ¡zkov pre dopyt audi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403" y="4917207"/>
            <a:ext cx="782231" cy="65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153126"/>
            <a:ext cx="400695" cy="20034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5214120"/>
            <a:ext cx="400695" cy="20034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860455"/>
            <a:ext cx="400695" cy="20034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506790"/>
            <a:ext cx="400695" cy="20034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153126"/>
            <a:ext cx="400695" cy="2003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5214120"/>
            <a:ext cx="400695" cy="20034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860455"/>
            <a:ext cx="400695" cy="20034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506790"/>
            <a:ext cx="400695" cy="20034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153126"/>
            <a:ext cx="400695" cy="20034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5214120"/>
            <a:ext cx="400695" cy="200348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860455"/>
            <a:ext cx="400695" cy="20034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506790"/>
            <a:ext cx="400695" cy="200348"/>
          </a:xfrm>
          <a:prstGeom prst="rect">
            <a:avLst/>
          </a:prstGeom>
        </p:spPr>
      </p:pic>
      <p:pic>
        <p:nvPicPr>
          <p:cNvPr id="36" name="Picture 2" descr="VÃ½sledok vyhÄ¾adÃ¡vania obrÃ¡zkov pre dopyt Kerio connect">
            <a:extLst>
              <a:ext uri="{FF2B5EF4-FFF2-40B4-BE49-F238E27FC236}">
                <a16:creationId xmlns:a16="http://schemas.microsoft.com/office/drawing/2014/main" xmlns="" id="{FE0250B0-77E0-43B8-9CE8-3E80FC828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98" y="4707139"/>
            <a:ext cx="709418" cy="86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078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2147889" y="2424976"/>
            <a:ext cx="4455729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r>
              <a:rPr lang="en-US" dirty="0"/>
              <a:t>2019: GFI Unlimited</a:t>
            </a:r>
            <a:endParaRPr dirty="0"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1"/>
          </p:nvPr>
        </p:nvSpPr>
        <p:spPr>
          <a:xfrm>
            <a:off x="2147889" y="3592573"/>
            <a:ext cx="4455729" cy="46507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Smartly Engineered | Trusted Experience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30" name="Google Shape;230;p2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7497" r="33964"/>
          <a:stretch/>
        </p:blipFill>
        <p:spPr>
          <a:xfrm>
            <a:off x="6960096" y="847398"/>
            <a:ext cx="353972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204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01935" y="2683030"/>
            <a:ext cx="499207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Доступ ко всей линейке ПО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 (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кроме </a:t>
            </a:r>
            <a:r>
              <a:rPr lang="en-US" dirty="0" err="1">
                <a:solidFill>
                  <a:srgbClr val="272727"/>
                </a:solidFill>
                <a:latin typeface="Arial"/>
              </a:rPr>
              <a:t>Exinda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)</a:t>
            </a:r>
            <a:r>
              <a:rPr lang="ru-RU" dirty="0">
                <a:solidFill>
                  <a:srgbClr val="272727"/>
                </a:solidFill>
                <a:latin typeface="Arial"/>
              </a:rPr>
              <a:t/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Годовая подписка на любое количество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Неограниченное количество установок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Растущий каталог решений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397" y="2782652"/>
            <a:ext cx="1785938" cy="173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5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79644" y="2667255"/>
            <a:ext cx="49908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Ваша экономия </a:t>
            </a:r>
            <a:r>
              <a:rPr lang="ru-RU" dirty="0" err="1">
                <a:solidFill>
                  <a:srgbClr val="272727"/>
                </a:solidFill>
                <a:latin typeface="Arial"/>
              </a:rPr>
              <a:t>трудочасов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 и бюджета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Полная защита сети в одной подписке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Найти сразу несколько подходящих 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решений по доступной цене – реально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989" y="2780928"/>
            <a:ext cx="1785938" cy="167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4">
      <a:dk1>
        <a:srgbClr val="272727"/>
      </a:dk1>
      <a:lt1>
        <a:sysClr val="window" lastClr="FFFFFF"/>
      </a:lt1>
      <a:dk2>
        <a:srgbClr val="0079C1"/>
      </a:dk2>
      <a:lt2>
        <a:srgbClr val="F4F4F4"/>
      </a:lt2>
      <a:accent1>
        <a:srgbClr val="0079C1"/>
      </a:accent1>
      <a:accent2>
        <a:srgbClr val="FC6621"/>
      </a:accent2>
      <a:accent3>
        <a:srgbClr val="7CBA42"/>
      </a:accent3>
      <a:accent4>
        <a:srgbClr val="FF9900"/>
      </a:accent4>
      <a:accent5>
        <a:srgbClr val="CB1419"/>
      </a:accent5>
      <a:accent6>
        <a:srgbClr val="E5F2FA"/>
      </a:accent6>
      <a:hlink>
        <a:srgbClr val="0079C1"/>
      </a:hlink>
      <a:folHlink>
        <a:srgbClr val="0079C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4">
      <a:dk1>
        <a:srgbClr val="272727"/>
      </a:dk1>
      <a:lt1>
        <a:sysClr val="window" lastClr="FFFFFF"/>
      </a:lt1>
      <a:dk2>
        <a:srgbClr val="0079C1"/>
      </a:dk2>
      <a:lt2>
        <a:srgbClr val="F4F4F4"/>
      </a:lt2>
      <a:accent1>
        <a:srgbClr val="0079C1"/>
      </a:accent1>
      <a:accent2>
        <a:srgbClr val="FC6621"/>
      </a:accent2>
      <a:accent3>
        <a:srgbClr val="7CBA42"/>
      </a:accent3>
      <a:accent4>
        <a:srgbClr val="FF9900"/>
      </a:accent4>
      <a:accent5>
        <a:srgbClr val="CB1419"/>
      </a:accent5>
      <a:accent6>
        <a:srgbClr val="E5F2FA"/>
      </a:accent6>
      <a:hlink>
        <a:srgbClr val="0079C1"/>
      </a:hlink>
      <a:folHlink>
        <a:srgbClr val="0079C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</TotalTime>
  <Words>916</Words>
  <Application>Microsoft Macintosh PowerPoint</Application>
  <PresentationFormat>Широкоэкранный</PresentationFormat>
  <Paragraphs>292</Paragraphs>
  <Slides>58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58</vt:i4>
      </vt:variant>
    </vt:vector>
  </HeadingPairs>
  <TitlesOfParts>
    <vt:vector size="73" baseType="lpstr">
      <vt:lpstr>Calibri</vt:lpstr>
      <vt:lpstr>Lucida Grande</vt:lpstr>
      <vt:lpstr>Mangal</vt:lpstr>
      <vt:lpstr>MS PGothic</vt:lpstr>
      <vt:lpstr>ＭＳ Ｐゴシック</vt:lpstr>
      <vt:lpstr>Myriad Pro</vt:lpstr>
      <vt:lpstr>Noto Sans Symbols</vt:lpstr>
      <vt:lpstr>Open Sans</vt:lpstr>
      <vt:lpstr>Roboto</vt:lpstr>
      <vt:lpstr>Segoe UI</vt:lpstr>
      <vt:lpstr>Vrinda</vt:lpstr>
      <vt:lpstr>Wingdings</vt:lpstr>
      <vt:lpstr>Arial</vt:lpstr>
      <vt:lpstr>Office Theme</vt:lpstr>
      <vt:lpstr>1_Office Theme</vt:lpstr>
      <vt:lpstr>Презентация PowerPoint</vt:lpstr>
      <vt:lpstr>Презентация PowerPoint</vt:lpstr>
      <vt:lpstr>Компании, входящие в состав GFI</vt:lpstr>
      <vt:lpstr>Портфель продуктов GFI</vt:lpstr>
      <vt:lpstr>Комплементарность решений по безопасности email </vt:lpstr>
      <vt:lpstr>Комплементарность решений по архивации email </vt:lpstr>
      <vt:lpstr>2019: GFI Unlimited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работает GFI Unlimited</vt:lpstr>
      <vt:lpstr>Как работает GFI Unlimited</vt:lpstr>
      <vt:lpstr>Как работает GFI Unlimited</vt:lpstr>
      <vt:lpstr>Как работает GFI Unlimited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пользователь Microsoft Office</cp:lastModifiedBy>
  <cp:revision>56</cp:revision>
  <dcterms:created xsi:type="dcterms:W3CDTF">2019-08-25T14:56:21Z</dcterms:created>
  <dcterms:modified xsi:type="dcterms:W3CDTF">2019-09-03T17:26:59Z</dcterms:modified>
</cp:coreProperties>
</file>