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notesMasters/notesMaster1.xml" ContentType="application/vnd.openxmlformats-officedocument.presentationml.notesMaster+xml"/>
  <Override PartName="/ppt/notesMasters/_rels/notesMaster1.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25.xml" ContentType="application/vnd.openxmlformats-officedocument.presentationml.notesSlide+xml"/>
  <Override PartName="/ppt/notesSlides/_rels/notesSlide25.xml.rels" ContentType="application/vnd.openxmlformats-package.relationships+xml"/>
  <Override PartName="/ppt/slideLayouts/slideLayout31.xml" ContentType="application/vnd.openxmlformats-officedocument.presentationml.slideLayout+xml"/>
  <Override PartName="/ppt/slideLayouts/slideLayout1.xml" ContentType="application/vnd.openxmlformats-officedocument.presentationml.slideLayout+xml"/>
  <Override PartName="/ppt/slideLayouts/slideLayout32.xml" ContentType="application/vnd.openxmlformats-officedocument.presentationml.slideLayout+xml"/>
  <Override PartName="/ppt/slideLayouts/slideLayout2.xml" ContentType="application/vnd.openxmlformats-officedocument.presentationml.slideLayout+xml"/>
  <Override PartName="/ppt/slideLayouts/slideLayout33.xml" ContentType="application/vnd.openxmlformats-officedocument.presentationml.slideLayout+xml"/>
  <Override PartName="/ppt/slideLayouts/slideLayout3.xml" ContentType="application/vnd.openxmlformats-officedocument.presentationml.slideLayout+xml"/>
  <Override PartName="/ppt/slideLayouts/slideLayout34.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5.xml" ContentType="application/vnd.openxmlformats-officedocument.presentationml.slideLayout+xml"/>
  <Override PartName="/ppt/slideLayouts/slideLayout6.xml" ContentType="application/vnd.openxmlformats-officedocument.presentationml.slideLayout+xml"/>
  <Override PartName="/ppt/slideLayouts/slideLayout3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_rels/slideLayout31.xml.rels" ContentType="application/vnd.openxmlformats-package.relationships+xml"/>
  <Override PartName="/ppt/slideLayouts/_rels/slideLayout1.xml.rels" ContentType="application/vnd.openxmlformats-package.relationships+xml"/>
  <Override PartName="/ppt/slideLayouts/_rels/slideLayout32.xml.rels" ContentType="application/vnd.openxmlformats-package.relationships+xml"/>
  <Override PartName="/ppt/slideLayouts/_rels/slideLayout2.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34.xml.rels" ContentType="application/vnd.openxmlformats-package.relationships+xml"/>
  <Override PartName="/ppt/slideLayouts/_rels/slideLayout4.xml.rels" ContentType="application/vnd.openxmlformats-package.relationships+xml"/>
  <Override PartName="/ppt/slideLayouts/_rels/slideLayout35.xml.rels" ContentType="application/vnd.openxmlformats-package.relationships+xml"/>
  <Override PartName="/ppt/slideLayouts/_rels/slideLayout5.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slideLayouts/_rels/slideLayout25.xml.rels" ContentType="application/vnd.openxmlformats-package.relationships+xml"/>
  <Override PartName="/ppt/slideLayouts/_rels/slideLayout26.xml.rels" ContentType="application/vnd.openxmlformats-package.relationships+xml"/>
  <Override PartName="/ppt/slideLayouts/_rels/slideLayout27.xml.rels" ContentType="application/vnd.openxmlformats-package.relationships+xml"/>
  <Override PartName="/ppt/slideLayouts/_rels/slideLayout28.xml.rels" ContentType="application/vnd.openxmlformats-package.relationships+xml"/>
  <Override PartName="/ppt/slideLayouts/_rels/slideLayout29.xml.rels" ContentType="application/vnd.openxmlformats-package.relationships+xml"/>
  <Override PartName="/ppt/slideLayouts/_rels/slideLayout30.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media/image37.tif" ContentType="image/tiff"/>
  <Override PartName="/ppt/media/image28.jpeg" ContentType="image/jpeg"/>
  <Override PartName="/ppt/media/image1.png" ContentType="image/png"/>
  <Override PartName="/ppt/media/image2.png" ContentType="image/png"/>
  <Override PartName="/ppt/media/image27.png" ContentType="image/png"/>
  <Override PartName="/ppt/media/image8.tif" ContentType="image/tiff"/>
  <Override PartName="/ppt/media/image25.jpeg" ContentType="image/jpeg"/>
  <Override PartName="/ppt/media/image3.png" ContentType="image/png"/>
  <Override PartName="/ppt/media/image39.tif" ContentType="image/tiff"/>
  <Override PartName="/ppt/media/image59.png" ContentType="image/png"/>
  <Override PartName="/ppt/media/image4.png" ContentType="image/png"/>
  <Override PartName="/ppt/media/image50.tif" ContentType="image/tiff"/>
  <Override PartName="/ppt/media/image5.png" ContentType="image/png"/>
  <Override PartName="/ppt/media/image51.tif" ContentType="image/tiff"/>
  <Override PartName="/ppt/media/image6.png" ContentType="image/png"/>
  <Override PartName="/ppt/media/image52.tif" ContentType="image/tiff"/>
  <Override PartName="/ppt/media/image7.png" ContentType="image/png"/>
  <Override PartName="/ppt/media/image53.tif" ContentType="image/tiff"/>
  <Override PartName="/ppt/media/image75.tif" ContentType="image/tiff"/>
  <Override PartName="/ppt/media/image9.tif" ContentType="image/tiff"/>
  <Override PartName="/ppt/media/image10.tif" ContentType="image/tiff"/>
  <Override PartName="/ppt/media/image11.tif" ContentType="image/tiff"/>
  <Override PartName="/ppt/media/image12.tif" ContentType="image/tiff"/>
  <Override PartName="/ppt/media/image30.jpeg" ContentType="image/jpeg"/>
  <Override PartName="/ppt/media/image13.tif" ContentType="image/tiff"/>
  <Override PartName="/ppt/media/image14.tif" ContentType="image/tiff"/>
  <Override PartName="/ppt/media/image15.tif" ContentType="image/tiff"/>
  <Override PartName="/ppt/media/image16.png" ContentType="image/png"/>
  <Override PartName="/ppt/media/image63.tif" ContentType="image/tiff"/>
  <Override PartName="/ppt/media/image24.jpeg" ContentType="image/jpeg"/>
  <Override PartName="/ppt/media/image17.png" ContentType="image/png"/>
  <Override PartName="/ppt/media/image64.tif" ContentType="image/tiff"/>
  <Override PartName="/ppt/media/image18.png" ContentType="image/png"/>
  <Override PartName="/ppt/media/image66.tif" ContentType="image/tiff"/>
  <Override PartName="/ppt/media/image19.png" ContentType="image/png"/>
  <Override PartName="/ppt/media/image20.png" ContentType="image/png"/>
  <Override PartName="/ppt/media/image57.tif" ContentType="image/tiff"/>
  <Override PartName="/ppt/media/image21.png" ContentType="image/png"/>
  <Override PartName="/ppt/media/image58.tif" ContentType="image/tiff"/>
  <Override PartName="/ppt/media/image22.png" ContentType="image/png"/>
  <Override PartName="/ppt/media/image70.tif" ContentType="image/tiff"/>
  <Override PartName="/ppt/media/image23.png" ContentType="image/png"/>
  <Override PartName="/ppt/media/image26.jpeg" ContentType="image/jpeg"/>
  <Override PartName="/ppt/media/image29.jpeg" ContentType="image/jpeg"/>
  <Override PartName="/ppt/media/image47.tif" ContentType="image/tiff"/>
  <Override PartName="/ppt/media/image31.tif" ContentType="image/tiff"/>
  <Override PartName="/ppt/media/image32.jpeg" ContentType="image/jpeg"/>
  <Override PartName="/ppt/media/image33.tif" ContentType="image/tiff"/>
  <Override PartName="/ppt/media/image34.tif" ContentType="image/tiff"/>
  <Override PartName="/ppt/media/image35.tif" ContentType="image/tiff"/>
  <Override PartName="/ppt/media/image36.tif" ContentType="image/tiff"/>
  <Override PartName="/ppt/media/image38.jpeg" ContentType="image/jpeg"/>
  <Override PartName="/ppt/media/image45.png" ContentType="image/png"/>
  <Override PartName="/ppt/media/image40.tif" ContentType="image/tiff"/>
  <Override PartName="/ppt/media/image41.tif" ContentType="image/tiff"/>
  <Override PartName="/ppt/media/image42.tif" ContentType="image/tiff"/>
  <Override PartName="/ppt/media/image43.tif" ContentType="image/tiff"/>
  <Override PartName="/ppt/media/image44.tif" ContentType="image/tiff"/>
  <Override PartName="/ppt/media/image46.tif" ContentType="image/tiff"/>
  <Override PartName="/ppt/media/image48.tif" ContentType="image/tiff"/>
  <Override PartName="/ppt/media/image49.jpeg" ContentType="image/jpeg"/>
  <Override PartName="/ppt/media/image54.tif" ContentType="image/tiff"/>
  <Override PartName="/ppt/media/image55.tif" ContentType="image/tiff"/>
  <Override PartName="/ppt/media/image56.tif" ContentType="image/tiff"/>
  <Override PartName="/ppt/media/image60.tif" ContentType="image/tiff"/>
  <Override PartName="/ppt/media/image61.tif" ContentType="image/tiff"/>
  <Override PartName="/ppt/media/image62.tif" ContentType="image/tiff"/>
  <Override PartName="/ppt/media/image65.png" ContentType="image/png"/>
  <Override PartName="/ppt/media/image67.tif" ContentType="image/tiff"/>
  <Override PartName="/ppt/media/image68.tif" ContentType="image/tiff"/>
  <Override PartName="/ppt/media/image69.tif" ContentType="image/tiff"/>
  <Override PartName="/ppt/media/image71.tif" ContentType="image/tiff"/>
  <Override PartName="/ppt/media/image72.tif" ContentType="image/tiff"/>
  <Override PartName="/ppt/media/image73.jpeg" ContentType="image/jpeg"/>
  <Override PartName="/ppt/media/image74.png" ContentType="image/png"/>
  <Override PartName="/ppt/media/image76.tif" ContentType="image/tiff"/>
  <Override PartName="/ppt/media/image81.jpeg" ContentType="image/jpeg"/>
  <Override PartName="/ppt/media/image77.tif" ContentType="image/tiff"/>
  <Override PartName="/ppt/media/image78.tif" ContentType="image/tiff"/>
  <Override PartName="/ppt/media/image79.tif" ContentType="image/tiff"/>
  <Override PartName="/ppt/media/image80.tif" ContentType="image/tiff"/>
  <Override PartName="/ppt/media/image82.tif" ContentType="image/tiff"/>
  <Override PartName="/ppt/media/image83.png" ContentType="image/png"/>
  <Override PartName="/ppt/media/image84.png" ContentType="image/png"/>
  <Override PartName="/ppt/media/image85.png" ContentType="image/png"/>
  <Override PartName="/ppt/media/image86.png" ContentType="image/png"/>
  <Override PartName="/ppt/media/image87.tif" ContentType="image/tiff"/>
  <Override PartName="/ppt/media/image88.png" ContentType="image/png"/>
  <Override PartName="/ppt/presProps.xml" ContentType="application/vnd.openxmlformats-officedocument.presentationml.presProps+xml"/>
  <Override PartName="/ppt/_rels/presentation.xml.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9144000" cy="5143500"/>
  <p:notesSz cx="6858000" cy="91440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sldImg"/>
          </p:nvPr>
        </p:nvSpPr>
        <p:spPr>
          <a:xfrm>
            <a:off x="216000" y="812520"/>
            <a:ext cx="7127280" cy="4008960"/>
          </a:xfrm>
          <a:prstGeom prst="rect">
            <a:avLst/>
          </a:prstGeom>
          <a:noFill/>
          <a:ln w="0">
            <a:noFill/>
          </a:ln>
        </p:spPr>
        <p:txBody>
          <a:bodyPr lIns="0" rIns="0" tIns="0" bIns="0" anchor="ctr">
            <a:noAutofit/>
          </a:bodyPr>
          <a:p>
            <a:pPr algn="ctr"/>
            <a:r>
              <a:rPr b="0" lang="ru-RU" sz="4400" spc="-1" strike="noStrike">
                <a:solidFill>
                  <a:srgbClr val="000000"/>
                </a:solidFill>
                <a:latin typeface="Arial"/>
              </a:rPr>
              <a:t>Для перемещения страницы щёлкните мышью</a:t>
            </a:r>
            <a:endParaRPr b="0" lang="ru-RU" sz="4400" spc="-1" strike="noStrike">
              <a:solidFill>
                <a:srgbClr val="000000"/>
              </a:solidFill>
              <a:latin typeface="Arial"/>
            </a:endParaRPr>
          </a:p>
        </p:txBody>
      </p:sp>
      <p:sp>
        <p:nvSpPr>
          <p:cNvPr id="126" name="PlaceHolder 2"/>
          <p:cNvSpPr>
            <a:spLocks noGrp="1"/>
          </p:cNvSpPr>
          <p:nvPr>
            <p:ph type="body"/>
          </p:nvPr>
        </p:nvSpPr>
        <p:spPr>
          <a:xfrm>
            <a:off x="756000" y="5078520"/>
            <a:ext cx="6047640" cy="4811040"/>
          </a:xfrm>
          <a:prstGeom prst="rect">
            <a:avLst/>
          </a:prstGeom>
          <a:noFill/>
          <a:ln w="0">
            <a:noFill/>
          </a:ln>
        </p:spPr>
        <p:txBody>
          <a:bodyPr lIns="0" rIns="0" tIns="0" bIns="0" anchor="t">
            <a:noAutofit/>
          </a:bodyPr>
          <a:p>
            <a:pPr marL="216000" indent="0">
              <a:buNone/>
            </a:pPr>
            <a:r>
              <a:rPr b="0" lang="ru-RU" sz="2000" spc="-1" strike="noStrike">
                <a:solidFill>
                  <a:srgbClr val="000000"/>
                </a:solidFill>
                <a:latin typeface="Arial"/>
              </a:rPr>
              <a:t>Для правки формата примечаний щёлкните мышью</a:t>
            </a:r>
            <a:endParaRPr b="0" lang="ru-RU" sz="2000" spc="-1" strike="noStrike">
              <a:solidFill>
                <a:srgbClr val="000000"/>
              </a:solidFill>
              <a:latin typeface="Arial"/>
            </a:endParaRPr>
          </a:p>
        </p:txBody>
      </p:sp>
      <p:sp>
        <p:nvSpPr>
          <p:cNvPr id="127" name="PlaceHolder 3"/>
          <p:cNvSpPr>
            <a:spLocks noGrp="1"/>
          </p:cNvSpPr>
          <p:nvPr>
            <p:ph type="hdr"/>
          </p:nvPr>
        </p:nvSpPr>
        <p:spPr>
          <a:xfrm>
            <a:off x="0" y="0"/>
            <a:ext cx="3280680" cy="534240"/>
          </a:xfrm>
          <a:prstGeom prst="rect">
            <a:avLst/>
          </a:prstGeom>
          <a:noFill/>
          <a:ln w="0">
            <a:noFill/>
          </a:ln>
        </p:spPr>
        <p:txBody>
          <a:bodyPr lIns="0" rIns="0" tIns="0" bIns="0" anchor="t">
            <a:noAutofit/>
          </a:bodyPr>
          <a:p>
            <a:pPr indent="0">
              <a:buNone/>
            </a:pPr>
            <a:r>
              <a:rPr b="0" lang="ru-RU" sz="1400" spc="-1" strike="noStrike">
                <a:solidFill>
                  <a:srgbClr val="000000"/>
                </a:solidFill>
                <a:latin typeface="Times New Roman"/>
              </a:rPr>
              <a:t>&lt;верхний колонтитул&gt;</a:t>
            </a:r>
            <a:endParaRPr b="0" lang="ru-RU" sz="1400" spc="-1" strike="noStrike">
              <a:solidFill>
                <a:srgbClr val="000000"/>
              </a:solidFill>
              <a:latin typeface="Times New Roman"/>
            </a:endParaRPr>
          </a:p>
        </p:txBody>
      </p:sp>
      <p:sp>
        <p:nvSpPr>
          <p:cNvPr id="128" name="PlaceHolder 4"/>
          <p:cNvSpPr>
            <a:spLocks noGrp="1"/>
          </p:cNvSpPr>
          <p:nvPr>
            <p:ph type="dt" idx="2"/>
          </p:nvPr>
        </p:nvSpPr>
        <p:spPr>
          <a:xfrm>
            <a:off x="4278960" y="0"/>
            <a:ext cx="3280680" cy="534240"/>
          </a:xfrm>
          <a:prstGeom prst="rect">
            <a:avLst/>
          </a:prstGeom>
          <a:noFill/>
          <a:ln w="0">
            <a:noFill/>
          </a:ln>
        </p:spPr>
        <p:txBody>
          <a:bodyPr lIns="0" rIns="0" tIns="0" bIns="0" anchor="t">
            <a:noAutofit/>
          </a:bodyPr>
          <a:lstStyle>
            <a:lvl1pPr indent="0" algn="r">
              <a:buNone/>
              <a:defRPr b="0" lang="ru-RU" sz="1400" spc="-1" strike="noStrike">
                <a:solidFill>
                  <a:srgbClr val="000000"/>
                </a:solidFill>
                <a:latin typeface="Times New Roman"/>
              </a:defRPr>
            </a:lvl1pPr>
          </a:lstStyle>
          <a:p>
            <a:pPr indent="0" algn="r">
              <a:buNone/>
            </a:pPr>
            <a:r>
              <a:rPr b="0" lang="ru-RU" sz="1400" spc="-1" strike="noStrike">
                <a:solidFill>
                  <a:srgbClr val="000000"/>
                </a:solidFill>
                <a:latin typeface="Times New Roman"/>
              </a:rPr>
              <a:t>&lt;дата/время&gt;</a:t>
            </a:r>
            <a:endParaRPr b="0" lang="ru-RU" sz="1400" spc="-1" strike="noStrike">
              <a:solidFill>
                <a:srgbClr val="000000"/>
              </a:solidFill>
              <a:latin typeface="Times New Roman"/>
            </a:endParaRPr>
          </a:p>
        </p:txBody>
      </p:sp>
      <p:sp>
        <p:nvSpPr>
          <p:cNvPr id="129" name="PlaceHolder 5"/>
          <p:cNvSpPr>
            <a:spLocks noGrp="1"/>
          </p:cNvSpPr>
          <p:nvPr>
            <p:ph type="ftr" idx="3"/>
          </p:nvPr>
        </p:nvSpPr>
        <p:spPr>
          <a:xfrm>
            <a:off x="0" y="10157400"/>
            <a:ext cx="3280680" cy="534240"/>
          </a:xfrm>
          <a:prstGeom prst="rect">
            <a:avLst/>
          </a:prstGeom>
          <a:noFill/>
          <a:ln w="0">
            <a:noFill/>
          </a:ln>
        </p:spPr>
        <p:txBody>
          <a:bodyPr lIns="0" rIns="0" tIns="0" bIns="0" anchor="b">
            <a:noAutofit/>
          </a:bodyPr>
          <a:lstStyle>
            <a:lvl1pPr indent="0">
              <a:buNone/>
              <a:defRPr b="0" lang="ru-RU" sz="1400" spc="-1" strike="noStrike">
                <a:solidFill>
                  <a:srgbClr val="000000"/>
                </a:solidFill>
                <a:latin typeface="Times New Roman"/>
              </a:defRPr>
            </a:lvl1pPr>
          </a:lstStyle>
          <a:p>
            <a:pPr indent="0">
              <a:buNone/>
            </a:pPr>
            <a:r>
              <a:rPr b="0" lang="ru-RU" sz="1400" spc="-1" strike="noStrike">
                <a:solidFill>
                  <a:srgbClr val="000000"/>
                </a:solidFill>
                <a:latin typeface="Times New Roman"/>
              </a:rPr>
              <a:t>&lt;нижний колонтитул&gt;</a:t>
            </a:r>
            <a:endParaRPr b="0" lang="ru-RU" sz="1400" spc="-1" strike="noStrike">
              <a:solidFill>
                <a:srgbClr val="000000"/>
              </a:solidFill>
              <a:latin typeface="Times New Roman"/>
            </a:endParaRPr>
          </a:p>
        </p:txBody>
      </p:sp>
      <p:sp>
        <p:nvSpPr>
          <p:cNvPr id="130" name="PlaceHolder 6"/>
          <p:cNvSpPr>
            <a:spLocks noGrp="1"/>
          </p:cNvSpPr>
          <p:nvPr>
            <p:ph type="sldNum" idx="4"/>
          </p:nvPr>
        </p:nvSpPr>
        <p:spPr>
          <a:xfrm>
            <a:off x="4278960" y="10157400"/>
            <a:ext cx="3280680" cy="534240"/>
          </a:xfrm>
          <a:prstGeom prst="rect">
            <a:avLst/>
          </a:prstGeom>
          <a:noFill/>
          <a:ln w="0">
            <a:noFill/>
          </a:ln>
        </p:spPr>
        <p:txBody>
          <a:bodyPr lIns="0" rIns="0" tIns="0" bIns="0" anchor="b">
            <a:noAutofit/>
          </a:bodyPr>
          <a:lstStyle>
            <a:lvl1pPr indent="0" algn="r">
              <a:buNone/>
              <a:defRPr b="0" lang="ru-RU" sz="1400" spc="-1" strike="noStrike">
                <a:solidFill>
                  <a:srgbClr val="000000"/>
                </a:solidFill>
                <a:latin typeface="Times New Roman"/>
              </a:defRPr>
            </a:lvl1pPr>
          </a:lstStyle>
          <a:p>
            <a:pPr indent="0" algn="r">
              <a:buNone/>
            </a:pPr>
            <a:fld id="{29569A5C-B753-4313-89F2-4A841D4D61B4}" type="slidenum">
              <a:rPr b="0" lang="ru-RU" sz="1400" spc="-1" strike="noStrike">
                <a:solidFill>
                  <a:srgbClr val="000000"/>
                </a:solidFill>
                <a:latin typeface="Times New Roman"/>
              </a:rPr>
              <a:t>&lt;номер&gt;</a:t>
            </a:fld>
            <a:endParaRPr b="0" lang="ru-RU" sz="14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25.xml.rels><?xml version="1.0" encoding="UTF-8"?>
<Relationships xmlns="http://schemas.openxmlformats.org/package/2006/relationships"><Relationship Id="rId1" Type="http://schemas.openxmlformats.org/officeDocument/2006/relationships/slide" Target="../slides/slide25.xml"/><Relationship Id="rId2" Type="http://schemas.openxmlformats.org/officeDocument/2006/relationships/notesMaster" Target="../notesMasters/notesMaster1.xml"/>
</Relationships>
</file>

<file path=ppt/notesSlides/notesSlide2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4" name="PlaceHolder 1"/>
          <p:cNvSpPr>
            <a:spLocks noGrp="1"/>
          </p:cNvSpPr>
          <p:nvPr>
            <p:ph type="sldImg"/>
          </p:nvPr>
        </p:nvSpPr>
        <p:spPr>
          <a:xfrm>
            <a:off x="2050920" y="558720"/>
            <a:ext cx="4959000" cy="2788920"/>
          </a:xfrm>
          <a:prstGeom prst="rect">
            <a:avLst/>
          </a:prstGeom>
          <a:ln w="0">
            <a:noFill/>
          </a:ln>
        </p:spPr>
      </p:sp>
      <p:sp>
        <p:nvSpPr>
          <p:cNvPr id="575" name="PlaceHolder 2"/>
          <p:cNvSpPr>
            <a:spLocks noGrp="1"/>
          </p:cNvSpPr>
          <p:nvPr>
            <p:ph type="body"/>
          </p:nvPr>
        </p:nvSpPr>
        <p:spPr>
          <a:xfrm>
            <a:off x="685800" y="4343400"/>
            <a:ext cx="5484600" cy="4113000"/>
          </a:xfrm>
          <a:prstGeom prst="rect">
            <a:avLst/>
          </a:prstGeom>
          <a:noFill/>
          <a:ln w="0">
            <a:noFill/>
          </a:ln>
        </p:spPr>
        <p:txBody>
          <a:bodyPr lIns="0" rIns="0" tIns="91440" bIns="91440" anchor="t">
            <a:noAutofit/>
          </a:bodyPr>
          <a:p>
            <a:pPr marL="216000" indent="0">
              <a:lnSpc>
                <a:spcPct val="118000"/>
              </a:lnSpc>
              <a:buNone/>
              <a:tabLst>
                <a:tab algn="l" pos="0"/>
              </a:tabLst>
            </a:pPr>
            <a:r>
              <a:rPr b="0" lang="zh-CN" sz="1100" spc="-1" strike="noStrike">
                <a:solidFill>
                  <a:srgbClr val="000000"/>
                </a:solidFill>
                <a:latin typeface="微软雅黑"/>
                <a:ea typeface="微软雅黑"/>
              </a:rPr>
              <a:t>除了今天需要介绍的安全审计系统</a:t>
            </a:r>
            <a:r>
              <a:rPr b="0" lang="en-US" sz="1100" spc="-1" strike="noStrike">
                <a:solidFill>
                  <a:srgbClr val="000000"/>
                </a:solidFill>
                <a:latin typeface="微软雅黑"/>
                <a:ea typeface="微软雅黑"/>
              </a:rPr>
              <a:t>JumpServer</a:t>
            </a:r>
            <a:r>
              <a:rPr b="0" lang="zh-CN" sz="1100" spc="-1" strike="noStrike">
                <a:solidFill>
                  <a:srgbClr val="000000"/>
                </a:solidFill>
                <a:latin typeface="微软雅黑"/>
                <a:ea typeface="微软雅黑"/>
              </a:rPr>
              <a:t>以外，在云原生这一块，</a:t>
            </a:r>
            <a:r>
              <a:rPr b="0" lang="en-US" sz="1100" spc="-1" strike="noStrike">
                <a:solidFill>
                  <a:srgbClr val="000000"/>
                </a:solidFill>
                <a:latin typeface="微软雅黑"/>
                <a:ea typeface="微软雅黑"/>
              </a:rPr>
              <a:t>KO</a:t>
            </a:r>
            <a:r>
              <a:rPr b="0" lang="zh-CN" sz="1100" spc="-1" strike="noStrike">
                <a:solidFill>
                  <a:srgbClr val="000000"/>
                </a:solidFill>
                <a:latin typeface="微软雅黑"/>
                <a:ea typeface="微软雅黑"/>
              </a:rPr>
              <a:t>，帮助企业级用户快速部署和运营</a:t>
            </a:r>
            <a:r>
              <a:rPr b="0" lang="en-US" sz="1100" spc="-1" strike="noStrike">
                <a:solidFill>
                  <a:srgbClr val="000000"/>
                </a:solidFill>
                <a:latin typeface="微软雅黑"/>
                <a:ea typeface="微软雅黑"/>
              </a:rPr>
              <a:t>K8S</a:t>
            </a:r>
            <a:r>
              <a:rPr b="0" lang="zh-CN" sz="1100" spc="-1" strike="noStrike">
                <a:solidFill>
                  <a:srgbClr val="000000"/>
                </a:solidFill>
                <a:latin typeface="微软雅黑"/>
                <a:ea typeface="微软雅黑"/>
              </a:rPr>
              <a:t>集群，在测试领域有开源持续测试平台</a:t>
            </a:r>
            <a:r>
              <a:rPr b="0" lang="en-US" sz="1100" spc="-1" strike="noStrike">
                <a:solidFill>
                  <a:srgbClr val="000000"/>
                </a:solidFill>
                <a:latin typeface="微软雅黑"/>
                <a:ea typeface="微软雅黑"/>
              </a:rPr>
              <a:t>ms</a:t>
            </a:r>
            <a:r>
              <a:rPr b="0" lang="zh-CN" sz="1100" spc="-1" strike="noStrike">
                <a:solidFill>
                  <a:srgbClr val="000000"/>
                </a:solidFill>
                <a:latin typeface="微软雅黑"/>
                <a:ea typeface="微软雅黑"/>
              </a:rPr>
              <a:t>，端到端的软件测试平台，覆盖接口测试等功能，</a:t>
            </a:r>
            <a:r>
              <a:rPr b="0" lang="en-US" sz="1100" spc="-1" strike="noStrike">
                <a:solidFill>
                  <a:srgbClr val="000000"/>
                </a:solidFill>
                <a:latin typeface="微软雅黑"/>
                <a:ea typeface="微软雅黑"/>
              </a:rPr>
              <a:t>BI</a:t>
            </a:r>
            <a:r>
              <a:rPr b="0" lang="zh-CN" sz="1100" spc="-1" strike="noStrike">
                <a:solidFill>
                  <a:srgbClr val="000000"/>
                </a:solidFill>
                <a:latin typeface="微软雅黑"/>
                <a:ea typeface="微软雅黑"/>
              </a:rPr>
              <a:t>这块，有自己的</a:t>
            </a:r>
            <a:r>
              <a:rPr b="0" lang="en-US" sz="1100" spc="-1" strike="noStrike">
                <a:solidFill>
                  <a:srgbClr val="000000"/>
                </a:solidFill>
                <a:latin typeface="微软雅黑"/>
                <a:ea typeface="微软雅黑"/>
              </a:rPr>
              <a:t>BI</a:t>
            </a:r>
            <a:r>
              <a:rPr b="0" lang="zh-CN" sz="1100" spc="-1" strike="noStrike">
                <a:solidFill>
                  <a:srgbClr val="000000"/>
                </a:solidFill>
                <a:latin typeface="微软雅黑"/>
                <a:ea typeface="微软雅黑"/>
              </a:rPr>
              <a:t>工具，支持丰富的数据源连接，能够通过拖拉拽方式快速制作图表，并可以方便地与他人分享，以及能帮助我们快速搭建个人博客，门户网站，</a:t>
            </a:r>
            <a:r>
              <a:rPr b="0" lang="en-US" sz="1100" spc="-1" strike="noStrike">
                <a:solidFill>
                  <a:srgbClr val="000000"/>
                </a:solidFill>
                <a:latin typeface="微软雅黑"/>
                <a:ea typeface="微软雅黑"/>
              </a:rPr>
              <a:t>CMS</a:t>
            </a:r>
            <a:r>
              <a:rPr b="0" lang="zh-CN" sz="1100" spc="-1" strike="noStrike">
                <a:solidFill>
                  <a:srgbClr val="000000"/>
                </a:solidFill>
                <a:latin typeface="微软雅黑"/>
                <a:ea typeface="微软雅黑"/>
              </a:rPr>
              <a:t>建站工具</a:t>
            </a:r>
            <a:r>
              <a:rPr b="0" lang="en-US" sz="1100" spc="-1" strike="noStrike">
                <a:solidFill>
                  <a:srgbClr val="000000"/>
                </a:solidFill>
                <a:latin typeface="微软雅黑"/>
                <a:ea typeface="微软雅黑"/>
              </a:rPr>
              <a:t>Halo</a:t>
            </a:r>
            <a:r>
              <a:rPr b="0" lang="zh-CN" sz="1100" spc="-1" strike="noStrike">
                <a:solidFill>
                  <a:srgbClr val="000000"/>
                </a:solidFill>
                <a:latin typeface="微软雅黑"/>
                <a:ea typeface="微软雅黑"/>
              </a:rPr>
              <a:t>；</a:t>
            </a:r>
            <a:endParaRPr b="0" lang="ru-RU" sz="1100" spc="-1" strike="noStrike">
              <a:solidFill>
                <a:srgbClr val="000000"/>
              </a:solidFill>
              <a:latin typeface="Arial"/>
            </a:endParaRPr>
          </a:p>
          <a:p>
            <a:pPr marL="216000" indent="0">
              <a:lnSpc>
                <a:spcPct val="118000"/>
              </a:lnSpc>
              <a:buNone/>
              <a:tabLst>
                <a:tab algn="l" pos="0"/>
              </a:tabLst>
            </a:pPr>
            <a:endParaRPr b="0" lang="ru-RU" sz="1100" spc="-1" strike="noStrike">
              <a:solidFill>
                <a:srgbClr val="000000"/>
              </a:solidFill>
              <a:latin typeface="Arial"/>
            </a:endParaRPr>
          </a:p>
          <a:p>
            <a:pPr marL="216000" indent="0">
              <a:lnSpc>
                <a:spcPct val="118000"/>
              </a:lnSpc>
              <a:buNone/>
              <a:tabLst>
                <a:tab algn="l" pos="0"/>
              </a:tabLst>
            </a:pPr>
            <a:endParaRPr b="0" lang="ru-RU" sz="1100" spc="-1" strike="noStrike">
              <a:solidFill>
                <a:srgbClr val="000000"/>
              </a:solidFill>
              <a:latin typeface="Arial"/>
            </a:endParaRPr>
          </a:p>
          <a:p>
            <a:pPr marL="216000" indent="-216000">
              <a:lnSpc>
                <a:spcPct val="118000"/>
              </a:lnSpc>
              <a:buClr>
                <a:srgbClr val="000000"/>
              </a:buClr>
              <a:buFont typeface="Arial"/>
              <a:buChar char="•"/>
              <a:tabLst>
                <a:tab algn="l" pos="0"/>
              </a:tabLst>
            </a:pPr>
            <a:r>
              <a:rPr b="0" lang="en-US" sz="1100" spc="-1" strike="noStrike">
                <a:solidFill>
                  <a:srgbClr val="000000"/>
                </a:solidFill>
                <a:latin typeface="微软雅黑"/>
                <a:ea typeface="微软雅黑"/>
              </a:rPr>
              <a:t>JumpServer </a:t>
            </a:r>
            <a:r>
              <a:rPr b="0" lang="zh-CN" sz="1100" spc="-1" strike="noStrike">
                <a:solidFill>
                  <a:srgbClr val="000000"/>
                </a:solidFill>
                <a:latin typeface="微软雅黑"/>
                <a:ea typeface="微软雅黑"/>
              </a:rPr>
              <a:t>堡垒机是我们在 </a:t>
            </a:r>
            <a:r>
              <a:rPr b="0" lang="en-US" sz="1100" spc="-1" strike="noStrike">
                <a:solidFill>
                  <a:srgbClr val="000000"/>
                </a:solidFill>
                <a:latin typeface="微软雅黑"/>
                <a:ea typeface="微软雅黑"/>
              </a:rPr>
              <a:t>2017</a:t>
            </a:r>
            <a:r>
              <a:rPr b="0" lang="zh-CN" sz="1100" spc="-1" strike="noStrike">
                <a:solidFill>
                  <a:srgbClr val="000000"/>
                </a:solidFill>
                <a:latin typeface="微软雅黑"/>
                <a:ea typeface="微软雅黑"/>
              </a:rPr>
              <a:t>年并购的一个开源项目。</a:t>
            </a:r>
            <a:r>
              <a:rPr b="0" lang="en-US" sz="1100" spc="-1" strike="noStrike">
                <a:solidFill>
                  <a:srgbClr val="000000"/>
                </a:solidFill>
                <a:latin typeface="微软雅黑"/>
                <a:ea typeface="微软雅黑"/>
              </a:rPr>
              <a:t>JumpServer </a:t>
            </a:r>
            <a:r>
              <a:rPr b="0" lang="zh-CN" sz="1100" spc="-1" strike="noStrike">
                <a:solidFill>
                  <a:srgbClr val="000000"/>
                </a:solidFill>
                <a:latin typeface="微软雅黑"/>
                <a:ea typeface="微软雅黑"/>
              </a:rPr>
              <a:t>是目前中国最受欢迎的开源项目之一，在代码托管平台</a:t>
            </a:r>
            <a:r>
              <a:rPr b="0" lang="en-US" sz="1100" spc="-1" strike="noStrike">
                <a:solidFill>
                  <a:srgbClr val="000000"/>
                </a:solidFill>
                <a:latin typeface="微软雅黑"/>
                <a:ea typeface="微软雅黑"/>
              </a:rPr>
              <a:t>Github </a:t>
            </a:r>
            <a:r>
              <a:rPr b="0" lang="zh-CN" sz="1100" spc="-1" strike="noStrike">
                <a:solidFill>
                  <a:srgbClr val="000000"/>
                </a:solidFill>
                <a:latin typeface="微软雅黑"/>
                <a:ea typeface="微软雅黑"/>
              </a:rPr>
              <a:t>上拥有超过</a:t>
            </a:r>
            <a:r>
              <a:rPr b="0" lang="en-US" sz="1100" spc="-1" strike="noStrike">
                <a:solidFill>
                  <a:srgbClr val="000000"/>
                </a:solidFill>
                <a:latin typeface="微软雅黑"/>
                <a:ea typeface="微软雅黑"/>
              </a:rPr>
              <a:t>1.6</a:t>
            </a:r>
            <a:r>
              <a:rPr b="0" lang="zh-CN" sz="1100" spc="-1" strike="noStrike">
                <a:solidFill>
                  <a:srgbClr val="000000"/>
                </a:solidFill>
                <a:latin typeface="微软雅黑"/>
                <a:ea typeface="微软雅黑"/>
              </a:rPr>
              <a:t>万个 </a:t>
            </a:r>
            <a:r>
              <a:rPr b="0" lang="en-US" sz="1100" spc="-1" strike="noStrike">
                <a:solidFill>
                  <a:srgbClr val="000000"/>
                </a:solidFill>
                <a:latin typeface="微软雅黑"/>
                <a:ea typeface="微软雅黑"/>
              </a:rPr>
              <a:t>Star</a:t>
            </a:r>
            <a:r>
              <a:rPr b="0" lang="zh-CN" sz="1100" spc="-1" strike="noStrike">
                <a:solidFill>
                  <a:srgbClr val="000000"/>
                </a:solidFill>
                <a:latin typeface="微软雅黑"/>
                <a:ea typeface="微软雅黑"/>
              </a:rPr>
              <a:t>，日均下载安装量在</a:t>
            </a:r>
            <a:r>
              <a:rPr b="0" lang="en-US" sz="1100" spc="-1" strike="noStrike">
                <a:solidFill>
                  <a:srgbClr val="000000"/>
                </a:solidFill>
                <a:latin typeface="微软雅黑"/>
                <a:ea typeface="微软雅黑"/>
              </a:rPr>
              <a:t>200</a:t>
            </a:r>
            <a:r>
              <a:rPr b="0" lang="zh-CN" sz="1100" spc="-1" strike="noStrike">
                <a:solidFill>
                  <a:srgbClr val="000000"/>
                </a:solidFill>
                <a:latin typeface="微软雅黑"/>
                <a:ea typeface="微软雅黑"/>
              </a:rPr>
              <a:t>次以上，这个项目的累计下载安装次数已经超过</a:t>
            </a:r>
            <a:r>
              <a:rPr b="0" lang="en-US" sz="1100" spc="-1" strike="noStrike">
                <a:solidFill>
                  <a:srgbClr val="000000"/>
                </a:solidFill>
                <a:latin typeface="微软雅黑"/>
                <a:ea typeface="微软雅黑"/>
              </a:rPr>
              <a:t>10</a:t>
            </a:r>
            <a:r>
              <a:rPr b="0" lang="zh-CN" sz="1100" spc="-1" strike="noStrike">
                <a:solidFill>
                  <a:srgbClr val="000000"/>
                </a:solidFill>
                <a:latin typeface="微软雅黑"/>
                <a:ea typeface="微软雅黑"/>
              </a:rPr>
              <a:t>万次。相比 </a:t>
            </a:r>
            <a:r>
              <a:rPr b="0" lang="en-US" sz="1100" spc="-1" strike="noStrike">
                <a:solidFill>
                  <a:srgbClr val="000000"/>
                </a:solidFill>
                <a:latin typeface="微软雅黑"/>
                <a:ea typeface="微软雅黑"/>
              </a:rPr>
              <a:t>JumpServer </a:t>
            </a:r>
            <a:r>
              <a:rPr b="0" lang="zh-CN" sz="1100" spc="-1" strike="noStrike">
                <a:solidFill>
                  <a:srgbClr val="000000"/>
                </a:solidFill>
                <a:latin typeface="微软雅黑"/>
                <a:ea typeface="微软雅黑"/>
              </a:rPr>
              <a:t>的开源版，</a:t>
            </a:r>
            <a:r>
              <a:rPr b="0" lang="en-US" sz="1100" spc="-1" strike="noStrike">
                <a:solidFill>
                  <a:srgbClr val="000000"/>
                </a:solidFill>
                <a:latin typeface="微软雅黑"/>
                <a:ea typeface="微软雅黑"/>
              </a:rPr>
              <a:t>JumpServer </a:t>
            </a:r>
            <a:r>
              <a:rPr b="0" lang="zh-CN" sz="1100" spc="-1" strike="noStrike">
                <a:solidFill>
                  <a:srgbClr val="000000"/>
                </a:solidFill>
                <a:latin typeface="微软雅黑"/>
                <a:ea typeface="微软雅黑"/>
              </a:rPr>
              <a:t>企业版提供面向企业级应用场景的 </a:t>
            </a:r>
            <a:r>
              <a:rPr b="0" lang="en-US" sz="1100" spc="-1" strike="noStrike">
                <a:solidFill>
                  <a:srgbClr val="000000"/>
                </a:solidFill>
                <a:latin typeface="微软雅黑"/>
                <a:ea typeface="微软雅黑"/>
              </a:rPr>
              <a:t>X-Pack </a:t>
            </a:r>
            <a:r>
              <a:rPr b="0" lang="zh-CN" sz="1100" spc="-1" strike="noStrike">
                <a:solidFill>
                  <a:srgbClr val="000000"/>
                </a:solidFill>
                <a:latin typeface="微软雅黑"/>
                <a:ea typeface="微软雅黑"/>
              </a:rPr>
              <a:t>增强包，以及高等级的原厂企业级支持服务，有效助力企业快速构建并运营自己的运维安全审计系统。香格里拉、保时捷、顺丰科技、华润集团、戴森、小红书等都是</a:t>
            </a:r>
            <a:r>
              <a:rPr b="0" lang="en-US" sz="1100" spc="-1" strike="noStrike">
                <a:solidFill>
                  <a:srgbClr val="000000"/>
                </a:solidFill>
                <a:latin typeface="微软雅黑"/>
                <a:ea typeface="微软雅黑"/>
              </a:rPr>
              <a:t>JumpServer</a:t>
            </a:r>
            <a:r>
              <a:rPr b="0" lang="zh-CN" sz="1100" spc="-1" strike="noStrike">
                <a:solidFill>
                  <a:srgbClr val="000000"/>
                </a:solidFill>
                <a:latin typeface="微软雅黑"/>
                <a:ea typeface="微软雅黑"/>
              </a:rPr>
              <a:t>企业版的用户。</a:t>
            </a:r>
            <a:r>
              <a:rPr b="0" lang="en-US" sz="1100" spc="-1" strike="noStrike">
                <a:solidFill>
                  <a:srgbClr val="000000"/>
                </a:solidFill>
                <a:latin typeface="微软雅黑"/>
                <a:ea typeface="微软雅黑"/>
              </a:rPr>
              <a:t>JumpServer </a:t>
            </a:r>
            <a:r>
              <a:rPr b="0" lang="zh-CN" sz="1100" spc="-1" strike="noStrike">
                <a:solidFill>
                  <a:srgbClr val="000000"/>
                </a:solidFill>
                <a:latin typeface="微软雅黑"/>
                <a:ea typeface="微软雅黑"/>
              </a:rPr>
              <a:t>在多云环境下针对大规模资产的运维安全审计方面相比传统堡垒机具有显著的优势，目前</a:t>
            </a:r>
            <a:r>
              <a:rPr b="0" lang="en-US" sz="1100" spc="-1" strike="noStrike">
                <a:solidFill>
                  <a:srgbClr val="000000"/>
                </a:solidFill>
                <a:latin typeface="微软雅黑"/>
                <a:ea typeface="微软雅黑"/>
              </a:rPr>
              <a:t>JumpServer </a:t>
            </a:r>
            <a:r>
              <a:rPr b="0" lang="zh-CN" sz="1100" spc="-1" strike="noStrike">
                <a:solidFill>
                  <a:srgbClr val="000000"/>
                </a:solidFill>
                <a:latin typeface="微软雅黑"/>
                <a:ea typeface="微软雅黑"/>
              </a:rPr>
              <a:t>最大纳管的资产规模已经超过</a:t>
            </a:r>
            <a:r>
              <a:rPr b="0" lang="en-US" sz="1100" spc="-1" strike="noStrike">
                <a:solidFill>
                  <a:srgbClr val="000000"/>
                </a:solidFill>
                <a:latin typeface="微软雅黑"/>
                <a:ea typeface="微软雅黑"/>
              </a:rPr>
              <a:t>10</a:t>
            </a:r>
            <a:r>
              <a:rPr b="0" lang="zh-CN" sz="1100" spc="-1" strike="noStrike">
                <a:solidFill>
                  <a:srgbClr val="000000"/>
                </a:solidFill>
                <a:latin typeface="微软雅黑"/>
                <a:ea typeface="微软雅黑"/>
              </a:rPr>
              <a:t>万台。</a:t>
            </a:r>
            <a:endParaRPr b="0" lang="ru-RU" sz="1100" spc="-1" strike="noStrike">
              <a:solidFill>
                <a:srgbClr val="000000"/>
              </a:solidFill>
              <a:latin typeface="Arial"/>
            </a:endParaRPr>
          </a:p>
          <a:p>
            <a:pPr marL="457200" indent="0">
              <a:lnSpc>
                <a:spcPct val="100000"/>
              </a:lnSpc>
              <a:buNone/>
              <a:tabLst>
                <a:tab algn="l" pos="0"/>
              </a:tabLst>
            </a:pPr>
            <a:endParaRPr b="0" lang="ru-RU" sz="1100" spc="-1" strike="noStrike">
              <a:solidFill>
                <a:srgbClr val="000000"/>
              </a:solidFill>
              <a:latin typeface="Arial"/>
            </a:endParaRPr>
          </a:p>
          <a:p>
            <a:pPr marL="457200" indent="-298440">
              <a:lnSpc>
                <a:spcPct val="100000"/>
              </a:lnSpc>
              <a:buClr>
                <a:srgbClr val="000000"/>
              </a:buClr>
              <a:buFont typeface="Arial"/>
              <a:buChar char="•"/>
              <a:tabLst>
                <a:tab algn="l" pos="0"/>
              </a:tabLst>
            </a:pPr>
            <a:r>
              <a:rPr b="0" lang="en-US" sz="1100" spc="-1" strike="noStrike">
                <a:solidFill>
                  <a:srgbClr val="000000"/>
                </a:solidFill>
                <a:latin typeface="微软雅黑"/>
                <a:ea typeface="微软雅黑"/>
              </a:rPr>
              <a:t>2018</a:t>
            </a:r>
            <a:r>
              <a:rPr b="0" lang="zh-CN" sz="1100" spc="-1" strike="noStrike">
                <a:solidFill>
                  <a:srgbClr val="000000"/>
                </a:solidFill>
                <a:latin typeface="微软雅黑"/>
                <a:ea typeface="微软雅黑"/>
              </a:rPr>
              <a:t>年年底发布的 </a:t>
            </a:r>
            <a:r>
              <a:rPr b="0" lang="en-US" sz="1100" spc="-1" strike="noStrike">
                <a:solidFill>
                  <a:srgbClr val="000000"/>
                </a:solidFill>
                <a:latin typeface="微软雅黑"/>
                <a:ea typeface="微软雅黑"/>
              </a:rPr>
              <a:t>KubeOperator </a:t>
            </a:r>
            <a:r>
              <a:rPr b="0" lang="zh-CN" sz="1100" spc="-1" strike="noStrike">
                <a:solidFill>
                  <a:srgbClr val="000000"/>
                </a:solidFill>
                <a:latin typeface="微软雅黑"/>
                <a:ea typeface="微软雅黑"/>
              </a:rPr>
              <a:t>开源容器平台。整个云原生市场的竞争非常激烈，我们的策略是勇于做薄，而不是做厚。</a:t>
            </a:r>
            <a:r>
              <a:rPr b="0" lang="en-US" sz="1100" spc="-1" strike="noStrike">
                <a:solidFill>
                  <a:srgbClr val="000000"/>
                </a:solidFill>
                <a:latin typeface="微软雅黑"/>
                <a:ea typeface="微软雅黑"/>
              </a:rPr>
              <a:t>KubeOperator </a:t>
            </a:r>
            <a:r>
              <a:rPr b="0" lang="zh-CN" sz="1100" spc="-1" strike="noStrike">
                <a:solidFill>
                  <a:srgbClr val="000000"/>
                </a:solidFill>
                <a:latin typeface="微软雅黑"/>
                <a:ea typeface="微软雅黑"/>
              </a:rPr>
              <a:t>定位于一款轻量级的</a:t>
            </a:r>
            <a:r>
              <a:rPr b="0" lang="en-US" sz="1100" spc="-1" strike="noStrike">
                <a:solidFill>
                  <a:srgbClr val="000000"/>
                </a:solidFill>
                <a:latin typeface="微软雅黑"/>
                <a:ea typeface="微软雅黑"/>
              </a:rPr>
              <a:t>Kubernetes </a:t>
            </a:r>
            <a:r>
              <a:rPr b="0" lang="zh-CN" sz="1100" spc="-1" strike="noStrike">
                <a:solidFill>
                  <a:srgbClr val="000000"/>
                </a:solidFill>
                <a:latin typeface="微软雅黑"/>
                <a:ea typeface="微软雅黑"/>
              </a:rPr>
              <a:t>发行版，专注于帮助企业在异构 </a:t>
            </a:r>
            <a:r>
              <a:rPr b="0" lang="en-US" sz="1100" spc="-1" strike="noStrike">
                <a:solidFill>
                  <a:srgbClr val="000000"/>
                </a:solidFill>
                <a:latin typeface="微软雅黑"/>
                <a:ea typeface="微软雅黑"/>
              </a:rPr>
              <a:t>IT </a:t>
            </a:r>
            <a:r>
              <a:rPr b="0" lang="zh-CN" sz="1100" spc="-1" strike="noStrike">
                <a:solidFill>
                  <a:srgbClr val="000000"/>
                </a:solidFill>
                <a:latin typeface="微软雅黑"/>
                <a:ea typeface="微软雅黑"/>
              </a:rPr>
              <a:t>基础设施上规划、部署和运营生产级别的</a:t>
            </a:r>
            <a:r>
              <a:rPr b="0" lang="en-US" sz="1100" spc="-1" strike="noStrike">
                <a:solidFill>
                  <a:srgbClr val="000000"/>
                </a:solidFill>
                <a:latin typeface="微软雅黑"/>
                <a:ea typeface="微软雅黑"/>
              </a:rPr>
              <a:t>Kubernetes </a:t>
            </a:r>
            <a:r>
              <a:rPr b="0" lang="zh-CN" sz="1100" spc="-1" strike="noStrike">
                <a:solidFill>
                  <a:srgbClr val="000000"/>
                </a:solidFill>
                <a:latin typeface="微软雅黑"/>
                <a:ea typeface="微软雅黑"/>
              </a:rPr>
              <a:t>集群。</a:t>
            </a:r>
            <a:r>
              <a:rPr b="0" lang="en-US" sz="1100" spc="-1" strike="noStrike">
                <a:solidFill>
                  <a:srgbClr val="000000"/>
                </a:solidFill>
                <a:latin typeface="微软雅黑"/>
                <a:ea typeface="微软雅黑"/>
              </a:rPr>
              <a:t>KubeOperator </a:t>
            </a:r>
            <a:r>
              <a:rPr b="0" lang="zh-CN" sz="1100" spc="-1" strike="noStrike">
                <a:solidFill>
                  <a:srgbClr val="000000"/>
                </a:solidFill>
                <a:latin typeface="微软雅黑"/>
                <a:ea typeface="微软雅黑"/>
              </a:rPr>
              <a:t>目前在 </a:t>
            </a:r>
            <a:r>
              <a:rPr b="0" lang="en-US" sz="1100" spc="-1" strike="noStrike">
                <a:solidFill>
                  <a:srgbClr val="000000"/>
                </a:solidFill>
                <a:latin typeface="微软雅黑"/>
                <a:ea typeface="微软雅黑"/>
              </a:rPr>
              <a:t>GitHub </a:t>
            </a:r>
            <a:r>
              <a:rPr b="0" lang="zh-CN" sz="1100" spc="-1" strike="noStrike">
                <a:solidFill>
                  <a:srgbClr val="000000"/>
                </a:solidFill>
                <a:latin typeface="微软雅黑"/>
                <a:ea typeface="微软雅黑"/>
              </a:rPr>
              <a:t>上有</a:t>
            </a:r>
            <a:r>
              <a:rPr b="0" lang="en-US" sz="1100" spc="-1" strike="noStrike">
                <a:solidFill>
                  <a:srgbClr val="000000"/>
                </a:solidFill>
                <a:latin typeface="微软雅黑"/>
                <a:ea typeface="微软雅黑"/>
              </a:rPr>
              <a:t>3900</a:t>
            </a:r>
            <a:r>
              <a:rPr b="0" lang="zh-CN" sz="1100" spc="-1" strike="noStrike">
                <a:solidFill>
                  <a:srgbClr val="000000"/>
                </a:solidFill>
                <a:latin typeface="Arial"/>
                <a:ea typeface="Arial"/>
              </a:rPr>
              <a:t>个</a:t>
            </a:r>
            <a:r>
              <a:rPr b="0" lang="en-US" sz="1100" spc="-1" strike="noStrike">
                <a:solidFill>
                  <a:srgbClr val="000000"/>
                </a:solidFill>
                <a:latin typeface="Arial"/>
                <a:ea typeface="Arial"/>
              </a:rPr>
              <a:t>Star</a:t>
            </a:r>
            <a:r>
              <a:rPr b="0" lang="zh-CN" sz="1100" spc="-1" strike="noStrike">
                <a:solidFill>
                  <a:srgbClr val="000000"/>
                </a:solidFill>
                <a:latin typeface="Arial"/>
                <a:ea typeface="Arial"/>
              </a:rPr>
              <a:t>。在 </a:t>
            </a:r>
            <a:r>
              <a:rPr b="0" lang="en-US" sz="1100" spc="-1" strike="noStrike">
                <a:solidFill>
                  <a:srgbClr val="000000"/>
                </a:solidFill>
                <a:latin typeface="Arial"/>
                <a:ea typeface="Arial"/>
              </a:rPr>
              <a:t>v3.0 </a:t>
            </a:r>
            <a:r>
              <a:rPr b="0" lang="zh-CN" sz="1100" spc="-1" strike="noStrike">
                <a:solidFill>
                  <a:srgbClr val="000000"/>
                </a:solidFill>
                <a:latin typeface="Arial"/>
                <a:ea typeface="Arial"/>
              </a:rPr>
              <a:t>版本发布后，日均的下载安装量在</a:t>
            </a:r>
            <a:r>
              <a:rPr b="0" lang="en-US" sz="1100" spc="-1" strike="noStrike">
                <a:solidFill>
                  <a:srgbClr val="000000"/>
                </a:solidFill>
                <a:latin typeface="Arial"/>
                <a:ea typeface="Arial"/>
              </a:rPr>
              <a:t>100 </a:t>
            </a:r>
            <a:r>
              <a:rPr b="0" lang="zh-CN" sz="1100" spc="-1" strike="noStrike">
                <a:solidFill>
                  <a:srgbClr val="000000"/>
                </a:solidFill>
                <a:latin typeface="Arial"/>
                <a:ea typeface="Arial"/>
              </a:rPr>
              <a:t>次左右。</a:t>
            </a:r>
            <a:endParaRPr b="0" lang="ru-RU" sz="1100" spc="-1" strike="noStrike">
              <a:solidFill>
                <a:srgbClr val="000000"/>
              </a:solidFill>
              <a:latin typeface="Arial"/>
            </a:endParaRPr>
          </a:p>
          <a:p>
            <a:pPr marL="457200" indent="0">
              <a:lnSpc>
                <a:spcPct val="100000"/>
              </a:lnSpc>
              <a:buNone/>
              <a:tabLst>
                <a:tab algn="l" pos="0"/>
              </a:tabLst>
            </a:pPr>
            <a:endParaRPr b="0" lang="ru-RU" sz="1100" spc="-1" strike="noStrike">
              <a:solidFill>
                <a:srgbClr val="000000"/>
              </a:solidFill>
              <a:latin typeface="Arial"/>
            </a:endParaRPr>
          </a:p>
          <a:p>
            <a:pPr marL="457200" indent="-298440">
              <a:lnSpc>
                <a:spcPct val="100000"/>
              </a:lnSpc>
              <a:buClr>
                <a:srgbClr val="000000"/>
              </a:buClr>
              <a:buFont typeface="Arial"/>
              <a:buChar char="•"/>
              <a:tabLst>
                <a:tab algn="l" pos="0"/>
              </a:tabLst>
            </a:pPr>
            <a:r>
              <a:rPr b="0" lang="en-US" sz="1100" spc="-1" strike="noStrike">
                <a:solidFill>
                  <a:srgbClr val="000000"/>
                </a:solidFill>
                <a:latin typeface="微软雅黑"/>
                <a:ea typeface="微软雅黑"/>
              </a:rPr>
              <a:t>MeterSphere </a:t>
            </a:r>
            <a:r>
              <a:rPr b="0" lang="zh-CN" sz="1100" spc="-1" strike="noStrike">
                <a:solidFill>
                  <a:srgbClr val="000000"/>
                </a:solidFill>
                <a:latin typeface="微软雅黑"/>
                <a:ea typeface="微软雅黑"/>
              </a:rPr>
              <a:t>是一站式的开源持续测试平台</a:t>
            </a:r>
            <a:r>
              <a:rPr b="0" lang="en-US" sz="1100" spc="-1" strike="noStrike">
                <a:solidFill>
                  <a:srgbClr val="000000"/>
                </a:solidFill>
                <a:latin typeface="微软雅黑"/>
                <a:ea typeface="微软雅黑"/>
              </a:rPr>
              <a:t>, </a:t>
            </a:r>
            <a:r>
              <a:rPr b="0" lang="zh-CN" sz="1100" spc="-1" strike="noStrike">
                <a:solidFill>
                  <a:srgbClr val="000000"/>
                </a:solidFill>
                <a:latin typeface="微软雅黑"/>
                <a:ea typeface="微软雅黑"/>
              </a:rPr>
              <a:t>涵盖测试跟踪、接口测试、</a:t>
            </a:r>
            <a:r>
              <a:rPr b="0" lang="en-US" sz="1100" spc="-1" strike="noStrike">
                <a:solidFill>
                  <a:srgbClr val="000000"/>
                </a:solidFill>
                <a:latin typeface="微软雅黑"/>
                <a:ea typeface="微软雅黑"/>
              </a:rPr>
              <a:t>UI </a:t>
            </a:r>
            <a:r>
              <a:rPr b="0" lang="zh-CN" sz="1100" spc="-1" strike="noStrike">
                <a:solidFill>
                  <a:srgbClr val="000000"/>
                </a:solidFill>
                <a:latin typeface="微软雅黑"/>
                <a:ea typeface="微软雅黑"/>
              </a:rPr>
              <a:t>测试和性能测试等功能。</a:t>
            </a:r>
            <a:endParaRPr b="0" lang="ru-RU" sz="1100" spc="-1" strike="noStrike">
              <a:solidFill>
                <a:srgbClr val="000000"/>
              </a:solidFill>
              <a:latin typeface="Arial"/>
            </a:endParaRPr>
          </a:p>
          <a:p>
            <a:pPr marL="457200" indent="-298440">
              <a:lnSpc>
                <a:spcPct val="118000"/>
              </a:lnSpc>
              <a:buClr>
                <a:srgbClr val="000000"/>
              </a:buClr>
              <a:buFont typeface="Arial"/>
              <a:buChar char="•"/>
              <a:tabLst>
                <a:tab algn="l" pos="0"/>
              </a:tabLst>
            </a:pPr>
            <a:r>
              <a:rPr b="0" lang="en-US" sz="1100" spc="-1" strike="noStrike">
                <a:solidFill>
                  <a:srgbClr val="000000"/>
                </a:solidFill>
                <a:latin typeface="微软雅黑"/>
                <a:ea typeface="微软雅黑"/>
              </a:rPr>
              <a:t>DataEase </a:t>
            </a:r>
            <a:r>
              <a:rPr b="0" lang="zh-CN" sz="1100" spc="-1" strike="noStrike">
                <a:solidFill>
                  <a:srgbClr val="000000"/>
                </a:solidFill>
                <a:latin typeface="微软雅黑"/>
                <a:ea typeface="微软雅黑"/>
              </a:rPr>
              <a:t>人人可用的开源数据可视化分析工具，</a:t>
            </a:r>
            <a:endParaRPr b="0" lang="ru-RU" sz="1100" spc="-1" strike="noStrike">
              <a:solidFill>
                <a:srgbClr val="000000"/>
              </a:solidFill>
              <a:latin typeface="Arial"/>
            </a:endParaRPr>
          </a:p>
          <a:p>
            <a:pPr indent="0">
              <a:lnSpc>
                <a:spcPct val="118000"/>
              </a:lnSpc>
              <a:buNone/>
              <a:tabLst>
                <a:tab algn="l" pos="0"/>
              </a:tabLst>
            </a:pPr>
            <a:endParaRPr b="0" lang="ru-RU" sz="1100" spc="-1" strike="noStrike">
              <a:solidFill>
                <a:srgbClr val="000000"/>
              </a:solidFill>
              <a:latin typeface="Arial"/>
            </a:endParaRPr>
          </a:p>
          <a:p>
            <a:pPr marL="457200" indent="-298440">
              <a:lnSpc>
                <a:spcPct val="118000"/>
              </a:lnSpc>
              <a:buClr>
                <a:srgbClr val="000000"/>
              </a:buClr>
              <a:buFont typeface="Arial"/>
              <a:buChar char="•"/>
              <a:tabLst>
                <a:tab algn="l" pos="0"/>
              </a:tabLst>
            </a:pPr>
            <a:r>
              <a:rPr b="0" lang="en-US" sz="1100" spc="-1" strike="noStrike">
                <a:solidFill>
                  <a:srgbClr val="000000"/>
                </a:solidFill>
                <a:latin typeface="微软雅黑"/>
                <a:ea typeface="微软雅黑"/>
              </a:rPr>
              <a:t>Halo  </a:t>
            </a:r>
            <a:r>
              <a:rPr b="0" lang="zh-CN" sz="1100" spc="-1" strike="noStrike">
                <a:solidFill>
                  <a:srgbClr val="000000"/>
                </a:solidFill>
                <a:latin typeface="微软雅黑"/>
                <a:ea typeface="微软雅黑"/>
              </a:rPr>
              <a:t>快速搭建</a:t>
            </a:r>
            <a:r>
              <a:rPr b="0" lang="en-US" sz="1100" spc="-1" strike="noStrike">
                <a:solidFill>
                  <a:srgbClr val="000000"/>
                </a:solidFill>
                <a:latin typeface="微软雅黑"/>
                <a:ea typeface="微软雅黑"/>
              </a:rPr>
              <a:t>ge</a:t>
            </a:r>
            <a:r>
              <a:rPr b="0" lang="zh-CN" sz="1100" spc="-1" strike="noStrike">
                <a:solidFill>
                  <a:srgbClr val="000000"/>
                </a:solidFill>
                <a:latin typeface="微软雅黑"/>
                <a:ea typeface="微软雅黑"/>
              </a:rPr>
              <a:t>博客，网站，内容管理系统</a:t>
            </a:r>
            <a:endParaRPr b="0" lang="ru-RU" sz="1100" spc="-1" strike="noStrike">
              <a:solidFill>
                <a:srgbClr val="000000"/>
              </a:solidFill>
              <a:latin typeface="Arial"/>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29"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30"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32"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33"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34"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35"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37" name="PlaceHolder 2"/>
          <p:cNvSpPr>
            <a:spLocks noGrp="1"/>
          </p:cNvSpPr>
          <p:nvPr>
            <p:ph/>
          </p:nvPr>
        </p:nvSpPr>
        <p:spPr>
          <a:xfrm>
            <a:off x="45720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38" name="PlaceHolder 3"/>
          <p:cNvSpPr>
            <a:spLocks noGrp="1"/>
          </p:cNvSpPr>
          <p:nvPr>
            <p:ph/>
          </p:nvPr>
        </p:nvSpPr>
        <p:spPr>
          <a:xfrm>
            <a:off x="323964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39" name="PlaceHolder 4"/>
          <p:cNvSpPr>
            <a:spLocks noGrp="1"/>
          </p:cNvSpPr>
          <p:nvPr>
            <p:ph/>
          </p:nvPr>
        </p:nvSpPr>
        <p:spPr>
          <a:xfrm>
            <a:off x="602208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40" name="PlaceHolder 5"/>
          <p:cNvSpPr>
            <a:spLocks noGrp="1"/>
          </p:cNvSpPr>
          <p:nvPr>
            <p:ph/>
          </p:nvPr>
        </p:nvSpPr>
        <p:spPr>
          <a:xfrm>
            <a:off x="45720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41" name="PlaceHolder 6"/>
          <p:cNvSpPr>
            <a:spLocks noGrp="1"/>
          </p:cNvSpPr>
          <p:nvPr>
            <p:ph/>
          </p:nvPr>
        </p:nvSpPr>
        <p:spPr>
          <a:xfrm>
            <a:off x="323964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42" name="PlaceHolder 7"/>
          <p:cNvSpPr>
            <a:spLocks noGrp="1"/>
          </p:cNvSpPr>
          <p:nvPr>
            <p:ph/>
          </p:nvPr>
        </p:nvSpPr>
        <p:spPr>
          <a:xfrm>
            <a:off x="602208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51"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indent="0" algn="ctr">
              <a:buNone/>
            </a:pPr>
            <a:endParaRPr b="0" lang="ru-RU"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53"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55"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56"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8"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endParaRPr b="0" lang="ru-RU"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60"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1"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2"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8"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indent="0" algn="ctr">
              <a:buNone/>
            </a:pPr>
            <a:endParaRPr b="0" lang="ru-RU"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64"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5"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6"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68"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9"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70"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72"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73"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75"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76"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77"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78"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80" name="PlaceHolder 2"/>
          <p:cNvSpPr>
            <a:spLocks noGrp="1"/>
          </p:cNvSpPr>
          <p:nvPr>
            <p:ph/>
          </p:nvPr>
        </p:nvSpPr>
        <p:spPr>
          <a:xfrm>
            <a:off x="45720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81" name="PlaceHolder 3"/>
          <p:cNvSpPr>
            <a:spLocks noGrp="1"/>
          </p:cNvSpPr>
          <p:nvPr>
            <p:ph/>
          </p:nvPr>
        </p:nvSpPr>
        <p:spPr>
          <a:xfrm>
            <a:off x="323964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82" name="PlaceHolder 4"/>
          <p:cNvSpPr>
            <a:spLocks noGrp="1"/>
          </p:cNvSpPr>
          <p:nvPr>
            <p:ph/>
          </p:nvPr>
        </p:nvSpPr>
        <p:spPr>
          <a:xfrm>
            <a:off x="602208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83" name="PlaceHolder 5"/>
          <p:cNvSpPr>
            <a:spLocks noGrp="1"/>
          </p:cNvSpPr>
          <p:nvPr>
            <p:ph/>
          </p:nvPr>
        </p:nvSpPr>
        <p:spPr>
          <a:xfrm>
            <a:off x="45720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84" name="PlaceHolder 6"/>
          <p:cNvSpPr>
            <a:spLocks noGrp="1"/>
          </p:cNvSpPr>
          <p:nvPr>
            <p:ph/>
          </p:nvPr>
        </p:nvSpPr>
        <p:spPr>
          <a:xfrm>
            <a:off x="323964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85" name="PlaceHolder 7"/>
          <p:cNvSpPr>
            <a:spLocks noGrp="1"/>
          </p:cNvSpPr>
          <p:nvPr>
            <p:ph/>
          </p:nvPr>
        </p:nvSpPr>
        <p:spPr>
          <a:xfrm>
            <a:off x="602208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p>
            <a:fld id="{AE4019A3-D3F0-4C91-9982-AD708541B252}" type="slidenum">
              <a:t>&lt;#&gt;</a:t>
            </a:fld>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90" name="PlaceHolder 2"/>
          <p:cNvSpPr>
            <a:spLocks noGrp="1"/>
          </p:cNvSpPr>
          <p:nvPr>
            <p:ph type="subTitle"/>
          </p:nvPr>
        </p:nvSpPr>
        <p:spPr>
          <a:xfrm>
            <a:off x="457200" y="1203480"/>
            <a:ext cx="8229240" cy="2982960"/>
          </a:xfrm>
          <a:prstGeom prst="rect">
            <a:avLst/>
          </a:prstGeom>
          <a:noFill/>
          <a:ln w="0">
            <a:noFill/>
          </a:ln>
        </p:spPr>
        <p:txBody>
          <a:bodyPr lIns="0" rIns="0" tIns="0" bIns="0" anchor="ctr">
            <a:noAutofit/>
          </a:bodyPr>
          <a:p>
            <a:pPr indent="0" algn="ctr">
              <a:buNone/>
            </a:pPr>
            <a:endParaRPr b="0" lang="ru-RU" sz="3200" spc="-1" strike="noStrike">
              <a:solidFill>
                <a:srgbClr val="000000"/>
              </a:solidFill>
              <a:latin typeface="Arial"/>
            </a:endParaRPr>
          </a:p>
        </p:txBody>
      </p:sp>
      <p:sp>
        <p:nvSpPr>
          <p:cNvPr id="4" name="PlaceHolder 3"/>
          <p:cNvSpPr>
            <a:spLocks noGrp="1"/>
          </p:cNvSpPr>
          <p:nvPr>
            <p:ph type="sldNum" idx="1"/>
          </p:nvPr>
        </p:nvSpPr>
        <p:spPr/>
        <p:txBody>
          <a:bodyPr/>
          <a:p>
            <a:fld id="{51C08F38-BB70-4DE1-8F46-D43D035D5F5E}" type="slidenum">
              <a:t>&lt;#&gt;</a:t>
            </a:fld>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92"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4" name="PlaceHolder 3"/>
          <p:cNvSpPr>
            <a:spLocks noGrp="1"/>
          </p:cNvSpPr>
          <p:nvPr>
            <p:ph type="sldNum" idx="1"/>
          </p:nvPr>
        </p:nvSpPr>
        <p:spPr/>
        <p:txBody>
          <a:bodyPr/>
          <a:p>
            <a:fld id="{F0F5DC1E-2180-484F-A0D9-F0A9C7930774}" type="slidenum">
              <a:t>&lt;#&gt;</a:t>
            </a:fld>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94"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95"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5" name="PlaceHolder 4"/>
          <p:cNvSpPr>
            <a:spLocks noGrp="1"/>
          </p:cNvSpPr>
          <p:nvPr>
            <p:ph type="sldNum" idx="1"/>
          </p:nvPr>
        </p:nvSpPr>
        <p:spPr/>
        <p:txBody>
          <a:bodyPr/>
          <a:p>
            <a:fld id="{83F34BC9-B36B-4166-9661-E0F4EA8AA59F}" type="slidenum">
              <a:t>&lt;#&gt;</a:t>
            </a:fld>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3" name="PlaceHolder 2"/>
          <p:cNvSpPr>
            <a:spLocks noGrp="1"/>
          </p:cNvSpPr>
          <p:nvPr>
            <p:ph type="sldNum" idx="1"/>
          </p:nvPr>
        </p:nvSpPr>
        <p:spPr/>
        <p:txBody>
          <a:bodyPr/>
          <a:p>
            <a:fld id="{32BE60DE-C992-4150-A9C0-C62B2F6AA60A}" type="slidenum">
              <a:t>&lt;#&gt;</a:t>
            </a:fld>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0" name="PlaceHolder 2"/>
          <p:cNvSpPr>
            <a:spLocks noGrp="1"/>
          </p:cNvSpPr>
          <p:nvPr>
            <p:ph/>
          </p:nvPr>
        </p:nvSpPr>
        <p:spPr>
          <a:xfrm>
            <a:off x="457200" y="1203480"/>
            <a:ext cx="822924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7"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endParaRPr b="0" lang="ru-RU" sz="3200" spc="-1" strike="noStrike">
              <a:solidFill>
                <a:srgbClr val="000000"/>
              </a:solidFill>
              <a:latin typeface="Arial"/>
            </a:endParaRPr>
          </a:p>
        </p:txBody>
      </p:sp>
      <p:sp>
        <p:nvSpPr>
          <p:cNvPr id="3" name="PlaceHolder 2"/>
          <p:cNvSpPr>
            <a:spLocks noGrp="1"/>
          </p:cNvSpPr>
          <p:nvPr>
            <p:ph type="sldNum" idx="1"/>
          </p:nvPr>
        </p:nvSpPr>
        <p:spPr/>
        <p:txBody>
          <a:bodyPr/>
          <a:p>
            <a:fld id="{855EE221-05D2-4A5D-AC7C-BEDF175AD12C}" type="slidenum">
              <a:t>&lt;#&gt;</a:t>
            </a:fld>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99"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00"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01"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 name="PlaceHolder 5"/>
          <p:cNvSpPr>
            <a:spLocks noGrp="1"/>
          </p:cNvSpPr>
          <p:nvPr>
            <p:ph type="sldNum" idx="1"/>
          </p:nvPr>
        </p:nvSpPr>
        <p:spPr/>
        <p:txBody>
          <a:bodyPr/>
          <a:p>
            <a:fld id="{8A8054F2-A31C-4F5E-B811-2CB6CE688E1E}" type="slidenum">
              <a:t>&lt;#&gt;</a:t>
            </a:fld>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03"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04"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05"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 name="PlaceHolder 5"/>
          <p:cNvSpPr>
            <a:spLocks noGrp="1"/>
          </p:cNvSpPr>
          <p:nvPr>
            <p:ph type="sldNum" idx="1"/>
          </p:nvPr>
        </p:nvSpPr>
        <p:spPr/>
        <p:txBody>
          <a:bodyPr/>
          <a:p>
            <a:fld id="{34C20552-B5D4-442F-B484-09DE10733126}" type="slidenum">
              <a:t>&lt;#&gt;</a:t>
            </a:fld>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07"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08"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09"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6" name="PlaceHolder 5"/>
          <p:cNvSpPr>
            <a:spLocks noGrp="1"/>
          </p:cNvSpPr>
          <p:nvPr>
            <p:ph type="sldNum" idx="1"/>
          </p:nvPr>
        </p:nvSpPr>
        <p:spPr/>
        <p:txBody>
          <a:bodyPr/>
          <a:p>
            <a:fld id="{4515470D-271F-4109-909A-4E2BF404F4B2}" type="slidenum">
              <a:t>&lt;#&gt;</a:t>
            </a:fld>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11" name="PlaceHolder 2"/>
          <p:cNvSpPr>
            <a:spLocks noGrp="1"/>
          </p:cNvSpPr>
          <p:nvPr>
            <p:ph/>
          </p:nvPr>
        </p:nvSpPr>
        <p:spPr>
          <a:xfrm>
            <a:off x="457200" y="120348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12" name="PlaceHolder 3"/>
          <p:cNvSpPr>
            <a:spLocks noGrp="1"/>
          </p:cNvSpPr>
          <p:nvPr>
            <p:ph/>
          </p:nvPr>
        </p:nvSpPr>
        <p:spPr>
          <a:xfrm>
            <a:off x="457200" y="276192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5" name="PlaceHolder 4"/>
          <p:cNvSpPr>
            <a:spLocks noGrp="1"/>
          </p:cNvSpPr>
          <p:nvPr>
            <p:ph type="sldNum" idx="1"/>
          </p:nvPr>
        </p:nvSpPr>
        <p:spPr/>
        <p:txBody>
          <a:bodyPr/>
          <a:p>
            <a:fld id="{34579D9B-7739-4F9B-8712-CA51C739EAAA}" type="slidenum">
              <a:t>&lt;#&gt;</a:t>
            </a:fld>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14"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15"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16"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17" name="PlaceHolder 5"/>
          <p:cNvSpPr>
            <a:spLocks noGrp="1"/>
          </p:cNvSpPr>
          <p:nvPr>
            <p:ph/>
          </p:nvPr>
        </p:nvSpPr>
        <p:spPr>
          <a:xfrm>
            <a:off x="467424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7" name="PlaceHolder 6"/>
          <p:cNvSpPr>
            <a:spLocks noGrp="1"/>
          </p:cNvSpPr>
          <p:nvPr>
            <p:ph type="sldNum" idx="1"/>
          </p:nvPr>
        </p:nvSpPr>
        <p:spPr/>
        <p:txBody>
          <a:bodyPr/>
          <a:p>
            <a:fld id="{EB01B226-076A-492B-83DB-7C207E1C8D51}" type="slidenum">
              <a:t>&lt;#&gt;</a:t>
            </a:fld>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19" name="PlaceHolder 2"/>
          <p:cNvSpPr>
            <a:spLocks noGrp="1"/>
          </p:cNvSpPr>
          <p:nvPr>
            <p:ph/>
          </p:nvPr>
        </p:nvSpPr>
        <p:spPr>
          <a:xfrm>
            <a:off x="45720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120" name="PlaceHolder 3"/>
          <p:cNvSpPr>
            <a:spLocks noGrp="1"/>
          </p:cNvSpPr>
          <p:nvPr>
            <p:ph/>
          </p:nvPr>
        </p:nvSpPr>
        <p:spPr>
          <a:xfrm>
            <a:off x="323964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121" name="PlaceHolder 4"/>
          <p:cNvSpPr>
            <a:spLocks noGrp="1"/>
          </p:cNvSpPr>
          <p:nvPr>
            <p:ph/>
          </p:nvPr>
        </p:nvSpPr>
        <p:spPr>
          <a:xfrm>
            <a:off x="6022080" y="120348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122" name="PlaceHolder 5"/>
          <p:cNvSpPr>
            <a:spLocks noGrp="1"/>
          </p:cNvSpPr>
          <p:nvPr>
            <p:ph/>
          </p:nvPr>
        </p:nvSpPr>
        <p:spPr>
          <a:xfrm>
            <a:off x="45720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123" name="PlaceHolder 6"/>
          <p:cNvSpPr>
            <a:spLocks noGrp="1"/>
          </p:cNvSpPr>
          <p:nvPr>
            <p:ph/>
          </p:nvPr>
        </p:nvSpPr>
        <p:spPr>
          <a:xfrm>
            <a:off x="323964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124" name="PlaceHolder 7"/>
          <p:cNvSpPr>
            <a:spLocks noGrp="1"/>
          </p:cNvSpPr>
          <p:nvPr>
            <p:ph/>
          </p:nvPr>
        </p:nvSpPr>
        <p:spPr>
          <a:xfrm>
            <a:off x="6022080" y="2761920"/>
            <a:ext cx="2649600" cy="1422720"/>
          </a:xfrm>
          <a:prstGeom prst="rect">
            <a:avLst/>
          </a:prstGeom>
          <a:noFill/>
          <a:ln w="0">
            <a:noFill/>
          </a:ln>
        </p:spPr>
        <p:txBody>
          <a:bodyPr lIns="0" rIns="0" tIns="0" bIns="0" anchor="t">
            <a:normAutofit fontScale="73000"/>
          </a:bodyPr>
          <a:p>
            <a:pPr indent="0">
              <a:spcBef>
                <a:spcPts val="1417"/>
              </a:spcBef>
              <a:buNone/>
            </a:pPr>
            <a:endParaRPr b="0" lang="ru-RU" sz="3200" spc="-1" strike="noStrike">
              <a:solidFill>
                <a:srgbClr val="000000"/>
              </a:solidFill>
              <a:latin typeface="Arial"/>
            </a:endParaRPr>
          </a:p>
        </p:txBody>
      </p:sp>
      <p:sp>
        <p:nvSpPr>
          <p:cNvPr id="9" name="PlaceHolder 8"/>
          <p:cNvSpPr>
            <a:spLocks noGrp="1"/>
          </p:cNvSpPr>
          <p:nvPr>
            <p:ph type="sldNum" idx="1"/>
          </p:nvPr>
        </p:nvSpPr>
        <p:spPr/>
        <p:txBody>
          <a:bodyPr/>
          <a:p>
            <a:fld id="{3A4093B4-6627-4782-AA27-216DBE132ED4}" type="slidenum">
              <a:t>&lt;#&gt;</a:t>
            </a:fld>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2"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3"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457200" y="205200"/>
            <a:ext cx="8229240" cy="3981240"/>
          </a:xfrm>
          <a:prstGeom prst="rect">
            <a:avLst/>
          </a:prstGeom>
          <a:noFill/>
          <a:ln w="0">
            <a:noFill/>
          </a:ln>
        </p:spPr>
        <p:txBody>
          <a:bodyPr lIns="0" rIns="0" tIns="0" bIns="0" anchor="ctr">
            <a:noAutofit/>
          </a:bodyPr>
          <a:p>
            <a:pPr algn="ctr"/>
            <a:endParaRPr b="0" lang="ru-RU"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17"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8" name="PlaceHolder 3"/>
          <p:cNvSpPr>
            <a:spLocks noGrp="1"/>
          </p:cNvSpPr>
          <p:nvPr>
            <p:ph/>
          </p:nvPr>
        </p:nvSpPr>
        <p:spPr>
          <a:xfrm>
            <a:off x="467424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19" name="PlaceHolder 4"/>
          <p:cNvSpPr>
            <a:spLocks noGrp="1"/>
          </p:cNvSpPr>
          <p:nvPr>
            <p:ph/>
          </p:nvPr>
        </p:nvSpPr>
        <p:spPr>
          <a:xfrm>
            <a:off x="45720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21" name="PlaceHolder 2"/>
          <p:cNvSpPr>
            <a:spLocks noGrp="1"/>
          </p:cNvSpPr>
          <p:nvPr>
            <p:ph/>
          </p:nvPr>
        </p:nvSpPr>
        <p:spPr>
          <a:xfrm>
            <a:off x="457200" y="1203480"/>
            <a:ext cx="4015800" cy="298296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22"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23" name="PlaceHolder 4"/>
          <p:cNvSpPr>
            <a:spLocks noGrp="1"/>
          </p:cNvSpPr>
          <p:nvPr>
            <p:ph/>
          </p:nvPr>
        </p:nvSpPr>
        <p:spPr>
          <a:xfrm>
            <a:off x="4674240" y="276192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457200" y="9360"/>
            <a:ext cx="8229240" cy="1250280"/>
          </a:xfrm>
          <a:prstGeom prst="rect">
            <a:avLst/>
          </a:prstGeom>
          <a:noFill/>
          <a:ln w="0">
            <a:noFill/>
          </a:ln>
        </p:spPr>
        <p:txBody>
          <a:bodyPr lIns="0" rIns="0" tIns="0" bIns="0" anchor="ctr">
            <a:noAutofit/>
          </a:bodyPr>
          <a:p>
            <a:pPr indent="0" algn="ctr">
              <a:buNone/>
            </a:pPr>
            <a:endParaRPr b="0" lang="ru-RU" sz="4400" spc="-1" strike="noStrike">
              <a:solidFill>
                <a:srgbClr val="000000"/>
              </a:solidFill>
              <a:latin typeface="Arial"/>
            </a:endParaRPr>
          </a:p>
        </p:txBody>
      </p:sp>
      <p:sp>
        <p:nvSpPr>
          <p:cNvPr id="25" name="PlaceHolder 2"/>
          <p:cNvSpPr>
            <a:spLocks noGrp="1"/>
          </p:cNvSpPr>
          <p:nvPr>
            <p:ph/>
          </p:nvPr>
        </p:nvSpPr>
        <p:spPr>
          <a:xfrm>
            <a:off x="45720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26" name="PlaceHolder 3"/>
          <p:cNvSpPr>
            <a:spLocks noGrp="1"/>
          </p:cNvSpPr>
          <p:nvPr>
            <p:ph/>
          </p:nvPr>
        </p:nvSpPr>
        <p:spPr>
          <a:xfrm>
            <a:off x="4674240" y="1203480"/>
            <a:ext cx="401580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
        <p:nvSpPr>
          <p:cNvPr id="27" name="PlaceHolder 4"/>
          <p:cNvSpPr>
            <a:spLocks noGrp="1"/>
          </p:cNvSpPr>
          <p:nvPr>
            <p:ph/>
          </p:nvPr>
        </p:nvSpPr>
        <p:spPr>
          <a:xfrm>
            <a:off x="457200" y="2761920"/>
            <a:ext cx="8229240" cy="1422720"/>
          </a:xfrm>
          <a:prstGeom prst="rect">
            <a:avLst/>
          </a:prstGeom>
          <a:noFill/>
          <a:ln w="0">
            <a:noFill/>
          </a:ln>
        </p:spPr>
        <p:txBody>
          <a:bodyPr lIns="0" rIns="0" tIns="0" bIns="0" anchor="t">
            <a:normAutofit/>
          </a:bodyPr>
          <a:p>
            <a:pPr indent="0">
              <a:spcBef>
                <a:spcPts val="1417"/>
              </a:spcBef>
              <a:buNone/>
            </a:pPr>
            <a:endParaRPr b="0" lang="ru-RU"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Circle: Hollow 33"/>
          <p:cNvSpPr/>
          <p:nvPr/>
        </p:nvSpPr>
        <p:spPr>
          <a:xfrm>
            <a:off x="-355320" y="4070160"/>
            <a:ext cx="1280520" cy="1280520"/>
          </a:xfrm>
          <a:prstGeom prst="donut">
            <a:avLst>
              <a:gd name="adj" fmla="val 2206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050" spc="-1" strike="noStrike">
              <a:solidFill>
                <a:srgbClr val="282828"/>
              </a:solidFill>
              <a:latin typeface="Segoe UI"/>
              <a:ea typeface="Arial"/>
            </a:endParaRPr>
          </a:p>
        </p:txBody>
      </p:sp>
      <p:sp>
        <p:nvSpPr>
          <p:cNvPr id="1" name="TextBox 3"/>
          <p:cNvSpPr/>
          <p:nvPr/>
        </p:nvSpPr>
        <p:spPr>
          <a:xfrm>
            <a:off x="-1033920" y="-56880"/>
            <a:ext cx="3092040" cy="10951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fld id="{72965307-8978-4994-9A19-89508E8550A9}" type="slidenum">
              <a:rPr b="1" lang="en-US" sz="6600" spc="-225" strike="noStrike">
                <a:solidFill>
                  <a:srgbClr val="f2f2f2"/>
                </a:solidFill>
                <a:latin typeface="Bahnschrift SemiBold"/>
                <a:ea typeface="Arial"/>
              </a:rPr>
              <a:t>&lt;номер&gt;</a:t>
            </a:fld>
            <a:endParaRPr b="0" lang="ru-RU" sz="6600" spc="-1" strike="noStrike">
              <a:solidFill>
                <a:srgbClr val="000000"/>
              </a:solidFill>
              <a:latin typeface="Arial"/>
            </a:endParaRPr>
          </a:p>
        </p:txBody>
      </p:sp>
      <p:sp>
        <p:nvSpPr>
          <p:cNvPr id="2" name="Parallelogram 4"/>
          <p:cNvSpPr/>
          <p:nvPr/>
        </p:nvSpPr>
        <p:spPr>
          <a:xfrm>
            <a:off x="7135200" y="4182480"/>
            <a:ext cx="1553760" cy="1167840"/>
          </a:xfrm>
          <a:prstGeom prst="parallelogram">
            <a:avLst>
              <a:gd name="adj" fmla="val 8854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050" spc="-1" strike="noStrike">
              <a:solidFill>
                <a:schemeClr val="lt1"/>
              </a:solidFill>
              <a:latin typeface="Segoe UI"/>
              <a:ea typeface="Arial"/>
            </a:endParaRPr>
          </a:p>
        </p:txBody>
      </p:sp>
      <p:sp>
        <p:nvSpPr>
          <p:cNvPr id="3" name="Parallelogram 5"/>
          <p:cNvSpPr/>
          <p:nvPr/>
        </p:nvSpPr>
        <p:spPr>
          <a:xfrm>
            <a:off x="8218800" y="3642480"/>
            <a:ext cx="1553760" cy="1167840"/>
          </a:xfrm>
          <a:prstGeom prst="parallelogram">
            <a:avLst>
              <a:gd name="adj" fmla="val 8854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050" spc="-1" strike="noStrike">
              <a:solidFill>
                <a:schemeClr val="lt1"/>
              </a:solidFill>
              <a:latin typeface="Segoe UI"/>
              <a:ea typeface="Arial"/>
            </a:endParaRPr>
          </a:p>
        </p:txBody>
      </p:sp>
      <p:sp>
        <p:nvSpPr>
          <p:cNvPr id="4" name="TextBox 7"/>
          <p:cNvSpPr/>
          <p:nvPr/>
        </p:nvSpPr>
        <p:spPr>
          <a:xfrm>
            <a:off x="8332560" y="-46800"/>
            <a:ext cx="804600" cy="5922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0" lang="en-US" sz="3300" spc="-1" strike="noStrike">
                <a:solidFill>
                  <a:srgbClr val="f2f2f2"/>
                </a:solidFill>
                <a:latin typeface="Bahnschrift SemiBold"/>
                <a:ea typeface="Arial"/>
              </a:rPr>
              <a:t>AFI</a:t>
            </a:r>
            <a:endParaRPr b="0" lang="ru-RU" sz="3300" spc="-1" strike="noStrike">
              <a:solidFill>
                <a:srgbClr val="000000"/>
              </a:solidFill>
              <a:latin typeface="Arial"/>
            </a:endParaRPr>
          </a:p>
        </p:txBody>
      </p:sp>
      <p:sp>
        <p:nvSpPr>
          <p:cNvPr id="5"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ru-RU" sz="4400" spc="-1" strike="noStrike">
                <a:solidFill>
                  <a:srgbClr val="000000"/>
                </a:solidFill>
                <a:latin typeface="Arial"/>
              </a:rPr>
              <a:t>Для правки текста заглавия щёлкните мышью</a:t>
            </a:r>
            <a:endParaRPr b="0" lang="ru-RU" sz="4400" spc="-1" strike="noStrike">
              <a:solidFill>
                <a:srgbClr val="000000"/>
              </a:solidFill>
              <a:latin typeface="Arial"/>
            </a:endParaRPr>
          </a:p>
        </p:txBody>
      </p:sp>
      <p:sp>
        <p:nvSpPr>
          <p:cNvPr id="6"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ru-RU" sz="3200" spc="-1" strike="noStrike">
                <a:solidFill>
                  <a:srgbClr val="000000"/>
                </a:solidFill>
                <a:latin typeface="Arial"/>
              </a:rPr>
              <a:t>Для правки структуры щёлкните мышью</a:t>
            </a:r>
            <a:endParaRPr b="0" lang="ru-RU"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800" spc="-1" strike="noStrike">
                <a:solidFill>
                  <a:srgbClr val="000000"/>
                </a:solidFill>
                <a:latin typeface="Arial"/>
              </a:rPr>
              <a:t>Второй уровень структуры</a:t>
            </a:r>
            <a:endParaRPr b="0" lang="ru-RU"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2400" spc="-1" strike="noStrike">
                <a:solidFill>
                  <a:srgbClr val="000000"/>
                </a:solidFill>
                <a:latin typeface="Arial"/>
              </a:rPr>
              <a:t>Третий уровень структуры</a:t>
            </a:r>
            <a:endParaRPr b="0" lang="ru-RU"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2000" spc="-1" strike="noStrike">
                <a:solidFill>
                  <a:srgbClr val="000000"/>
                </a:solidFill>
                <a:latin typeface="Arial"/>
              </a:rPr>
              <a:t>Четвёртый уровень структуры</a:t>
            </a:r>
            <a:endParaRPr b="0" lang="ru-RU"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3" name="Circle: Hollow 33"/>
          <p:cNvSpPr/>
          <p:nvPr/>
        </p:nvSpPr>
        <p:spPr>
          <a:xfrm>
            <a:off x="-355320" y="4070160"/>
            <a:ext cx="1280520" cy="1280520"/>
          </a:xfrm>
          <a:prstGeom prst="donut">
            <a:avLst>
              <a:gd name="adj" fmla="val 2206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050" spc="-1" strike="noStrike">
              <a:solidFill>
                <a:srgbClr val="282828"/>
              </a:solidFill>
              <a:latin typeface="Segoe UI"/>
              <a:ea typeface="Arial"/>
            </a:endParaRPr>
          </a:p>
        </p:txBody>
      </p:sp>
      <p:sp>
        <p:nvSpPr>
          <p:cNvPr id="44" name="TextBox 22"/>
          <p:cNvSpPr/>
          <p:nvPr/>
        </p:nvSpPr>
        <p:spPr>
          <a:xfrm>
            <a:off x="-1033920" y="-56880"/>
            <a:ext cx="3092040" cy="109512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fld id="{E36C17B6-DFD4-4DD7-9BA2-0937E0BF8A73}" type="slidenum">
              <a:rPr b="1" lang="en-US" sz="6600" spc="-225" strike="noStrike">
                <a:solidFill>
                  <a:srgbClr val="f2f2f2"/>
                </a:solidFill>
                <a:latin typeface="Bahnschrift SemiBold"/>
                <a:ea typeface="Arial"/>
              </a:rPr>
              <a:t>&lt;номер&gt;</a:t>
            </a:fld>
            <a:endParaRPr b="0" lang="ru-RU" sz="6600" spc="-1" strike="noStrike">
              <a:solidFill>
                <a:srgbClr val="000000"/>
              </a:solidFill>
              <a:latin typeface="Arial"/>
            </a:endParaRPr>
          </a:p>
        </p:txBody>
      </p:sp>
      <p:sp>
        <p:nvSpPr>
          <p:cNvPr id="45" name="Parallelogram 23"/>
          <p:cNvSpPr/>
          <p:nvPr/>
        </p:nvSpPr>
        <p:spPr>
          <a:xfrm>
            <a:off x="7135200" y="4182480"/>
            <a:ext cx="1553760" cy="1167840"/>
          </a:xfrm>
          <a:prstGeom prst="parallelogram">
            <a:avLst>
              <a:gd name="adj" fmla="val 8854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050" spc="-1" strike="noStrike">
              <a:solidFill>
                <a:schemeClr val="lt1"/>
              </a:solidFill>
              <a:latin typeface="Segoe UI"/>
              <a:ea typeface="Arial"/>
            </a:endParaRPr>
          </a:p>
        </p:txBody>
      </p:sp>
      <p:sp>
        <p:nvSpPr>
          <p:cNvPr id="46" name="Parallelogram 24"/>
          <p:cNvSpPr/>
          <p:nvPr/>
        </p:nvSpPr>
        <p:spPr>
          <a:xfrm>
            <a:off x="8218800" y="3642480"/>
            <a:ext cx="1553760" cy="1167840"/>
          </a:xfrm>
          <a:prstGeom prst="parallelogram">
            <a:avLst>
              <a:gd name="adj" fmla="val 88542"/>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050" spc="-1" strike="noStrike">
              <a:solidFill>
                <a:schemeClr val="lt1"/>
              </a:solidFill>
              <a:latin typeface="Segoe UI"/>
              <a:ea typeface="Arial"/>
            </a:endParaRPr>
          </a:p>
        </p:txBody>
      </p:sp>
      <p:sp>
        <p:nvSpPr>
          <p:cNvPr id="47" name="TextBox 25"/>
          <p:cNvSpPr/>
          <p:nvPr/>
        </p:nvSpPr>
        <p:spPr>
          <a:xfrm>
            <a:off x="8332560" y="-46800"/>
            <a:ext cx="804600" cy="5922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0" lang="en-US" sz="3300" spc="-1" strike="noStrike">
                <a:solidFill>
                  <a:srgbClr val="f2f2f2"/>
                </a:solidFill>
                <a:latin typeface="Bahnschrift SemiBold"/>
                <a:ea typeface="Arial"/>
              </a:rPr>
              <a:t>AFI</a:t>
            </a:r>
            <a:endParaRPr b="0" lang="ru-RU" sz="3300" spc="-1" strike="noStrike">
              <a:solidFill>
                <a:srgbClr val="000000"/>
              </a:solidFill>
              <a:latin typeface="Arial"/>
            </a:endParaRPr>
          </a:p>
        </p:txBody>
      </p:sp>
      <p:sp>
        <p:nvSpPr>
          <p:cNvPr id="48" name="PlaceHolder 1"/>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ru-RU" sz="4400" spc="-1" strike="noStrike">
                <a:solidFill>
                  <a:srgbClr val="000000"/>
                </a:solidFill>
                <a:latin typeface="Arial"/>
              </a:rPr>
              <a:t>Для правки текста заглавия щёлкните мышью</a:t>
            </a:r>
            <a:endParaRPr b="0" lang="ru-RU" sz="4400" spc="-1" strike="noStrike">
              <a:solidFill>
                <a:srgbClr val="000000"/>
              </a:solidFill>
              <a:latin typeface="Arial"/>
            </a:endParaRPr>
          </a:p>
        </p:txBody>
      </p:sp>
      <p:sp>
        <p:nvSpPr>
          <p:cNvPr id="49" name="PlaceHolder 2"/>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ru-RU" sz="3200" spc="-1" strike="noStrike">
                <a:solidFill>
                  <a:srgbClr val="000000"/>
                </a:solidFill>
                <a:latin typeface="Arial"/>
              </a:rPr>
              <a:t>Для правки структуры щёлкните мышью</a:t>
            </a:r>
            <a:endParaRPr b="0" lang="ru-RU"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800" spc="-1" strike="noStrike">
                <a:solidFill>
                  <a:srgbClr val="000000"/>
                </a:solidFill>
                <a:latin typeface="Arial"/>
              </a:rPr>
              <a:t>Второй уровень структуры</a:t>
            </a:r>
            <a:endParaRPr b="0" lang="ru-RU"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2400" spc="-1" strike="noStrike">
                <a:solidFill>
                  <a:srgbClr val="000000"/>
                </a:solidFill>
                <a:latin typeface="Arial"/>
              </a:rPr>
              <a:t>Третий уровень структуры</a:t>
            </a:r>
            <a:endParaRPr b="0" lang="ru-RU"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2000" spc="-1" strike="noStrike">
                <a:solidFill>
                  <a:srgbClr val="000000"/>
                </a:solidFill>
                <a:latin typeface="Arial"/>
              </a:rPr>
              <a:t>Четвёртый уровень структуры</a:t>
            </a:r>
            <a:endParaRPr b="0" lang="ru-RU"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86" name="PlaceHolder 1"/>
          <p:cNvSpPr>
            <a:spLocks noGrp="1"/>
          </p:cNvSpPr>
          <p:nvPr>
            <p:ph type="sldNum" idx="1"/>
          </p:nvPr>
        </p:nvSpPr>
        <p:spPr>
          <a:xfrm>
            <a:off x="8472600" y="4663080"/>
            <a:ext cx="546840" cy="391680"/>
          </a:xfrm>
          <a:prstGeom prst="rect">
            <a:avLst/>
          </a:prstGeom>
          <a:noFill/>
          <a:ln w="0">
            <a:noFill/>
          </a:ln>
        </p:spPr>
        <p:txBody>
          <a:bodyPr lIns="90000" rIns="90000" tIns="91440" bIns="91440" anchor="ctr">
            <a:noAutofit/>
          </a:bodyPr>
          <a:lstStyle>
            <a:lvl1pPr indent="0" algn="r">
              <a:lnSpc>
                <a:spcPct val="100000"/>
              </a:lnSpc>
              <a:buNone/>
              <a:tabLst>
                <a:tab algn="l" pos="0"/>
              </a:tabLst>
              <a:defRPr b="0" lang="en-US" sz="1000" spc="-1" strike="noStrike">
                <a:solidFill>
                  <a:srgbClr val="9ea498"/>
                </a:solidFill>
                <a:latin typeface="Arial"/>
                <a:ea typeface="Arial"/>
              </a:defRPr>
            </a:lvl1pPr>
          </a:lstStyle>
          <a:p>
            <a:pPr indent="0" algn="r">
              <a:lnSpc>
                <a:spcPct val="100000"/>
              </a:lnSpc>
              <a:buNone/>
              <a:tabLst>
                <a:tab algn="l" pos="0"/>
              </a:tabLst>
            </a:pPr>
            <a:fld id="{EA05C564-3A1D-4BFE-8908-CC99F551B821}" type="slidenum">
              <a:rPr b="0" lang="en-US" sz="1000" spc="-1" strike="noStrike">
                <a:solidFill>
                  <a:srgbClr val="9ea498"/>
                </a:solidFill>
                <a:latin typeface="Arial"/>
                <a:ea typeface="Arial"/>
              </a:rPr>
              <a:t>&lt;номер&gt;</a:t>
            </a:fld>
            <a:endParaRPr b="0" lang="ru-RU" sz="1000" spc="-1" strike="noStrike">
              <a:solidFill>
                <a:srgbClr val="000000"/>
              </a:solidFill>
              <a:latin typeface="Times New Roman"/>
            </a:endParaRPr>
          </a:p>
        </p:txBody>
      </p:sp>
      <p:sp>
        <p:nvSpPr>
          <p:cNvPr id="87" name="PlaceHolder 2"/>
          <p:cNvSpPr>
            <a:spLocks noGrp="1"/>
          </p:cNvSpPr>
          <p:nvPr>
            <p:ph type="title"/>
          </p:nvPr>
        </p:nvSpPr>
        <p:spPr>
          <a:xfrm>
            <a:off x="457200" y="205200"/>
            <a:ext cx="8229240" cy="858600"/>
          </a:xfrm>
          <a:prstGeom prst="rect">
            <a:avLst/>
          </a:prstGeom>
          <a:noFill/>
          <a:ln w="0">
            <a:noFill/>
          </a:ln>
        </p:spPr>
        <p:txBody>
          <a:bodyPr lIns="0" rIns="0" tIns="0" bIns="0" anchor="ctr">
            <a:noAutofit/>
          </a:bodyPr>
          <a:p>
            <a:pPr indent="0" algn="ctr">
              <a:buNone/>
            </a:pPr>
            <a:r>
              <a:rPr b="0" lang="ru-RU" sz="4400" spc="-1" strike="noStrike">
                <a:solidFill>
                  <a:srgbClr val="000000"/>
                </a:solidFill>
                <a:latin typeface="Arial"/>
              </a:rPr>
              <a:t>Для правки текста заглавия щёлкните мышью</a:t>
            </a:r>
            <a:endParaRPr b="0" lang="ru-RU" sz="4400" spc="-1" strike="noStrike">
              <a:solidFill>
                <a:srgbClr val="000000"/>
              </a:solidFill>
              <a:latin typeface="Arial"/>
            </a:endParaRPr>
          </a:p>
        </p:txBody>
      </p:sp>
      <p:sp>
        <p:nvSpPr>
          <p:cNvPr id="88" name="PlaceHolder 3"/>
          <p:cNvSpPr>
            <a:spLocks noGrp="1"/>
          </p:cNvSpPr>
          <p:nvPr>
            <p:ph type="body"/>
          </p:nvPr>
        </p:nvSpPr>
        <p:spPr>
          <a:xfrm>
            <a:off x="457200" y="1203480"/>
            <a:ext cx="8229240" cy="29829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ru-RU" sz="3200" spc="-1" strike="noStrike">
                <a:solidFill>
                  <a:srgbClr val="000000"/>
                </a:solidFill>
                <a:latin typeface="Arial"/>
              </a:rPr>
              <a:t>Для правки структуры щёлкните мышью</a:t>
            </a:r>
            <a:endParaRPr b="0" lang="ru-RU"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ru-RU" sz="2800" spc="-1" strike="noStrike">
                <a:solidFill>
                  <a:srgbClr val="000000"/>
                </a:solidFill>
                <a:latin typeface="Arial"/>
              </a:rPr>
              <a:t>Второй уровень структуры</a:t>
            </a:r>
            <a:endParaRPr b="0" lang="ru-RU"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ru-RU" sz="2400" spc="-1" strike="noStrike">
                <a:solidFill>
                  <a:srgbClr val="000000"/>
                </a:solidFill>
                <a:latin typeface="Arial"/>
              </a:rPr>
              <a:t>Третий уровень структуры</a:t>
            </a:r>
            <a:endParaRPr b="0" lang="ru-RU"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ru-RU" sz="2000" spc="-1" strike="noStrike">
                <a:solidFill>
                  <a:srgbClr val="000000"/>
                </a:solidFill>
                <a:latin typeface="Arial"/>
              </a:rPr>
              <a:t>Четвёртый уровень структуры</a:t>
            </a:r>
            <a:endParaRPr b="0" lang="ru-RU"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ru-RU" sz="2000" spc="-1" strike="noStrike">
                <a:solidFill>
                  <a:srgbClr val="000000"/>
                </a:solidFill>
                <a:latin typeface="Arial"/>
              </a:rPr>
              <a:t>Пятый уровень структуры</a:t>
            </a:r>
            <a:endParaRPr b="0" lang="ru-RU"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ru-RU" sz="2000" spc="-1" strike="noStrike">
                <a:solidFill>
                  <a:srgbClr val="000000"/>
                </a:solidFill>
                <a:latin typeface="Arial"/>
              </a:rPr>
              <a:t>Шестой уровень структуры</a:t>
            </a:r>
            <a:endParaRPr b="0" lang="ru-RU"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ru-RU" sz="2000" spc="-1" strike="noStrike">
                <a:solidFill>
                  <a:srgbClr val="000000"/>
                </a:solidFill>
                <a:latin typeface="Arial"/>
              </a:rPr>
              <a:t>Седьмой уровень структуры</a:t>
            </a:r>
            <a:endParaRPr b="0" lang="ru-RU"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8.tif"/><Relationship Id="rId2" Type="http://schemas.openxmlformats.org/officeDocument/2006/relationships/image" Target="../media/image9.tif"/><Relationship Id="rId3" Type="http://schemas.openxmlformats.org/officeDocument/2006/relationships/image" Target="../media/image10.tif"/><Relationship Id="rId4" Type="http://schemas.openxmlformats.org/officeDocument/2006/relationships/image" Target="../media/image11.tif"/><Relationship Id="rId5" Type="http://schemas.openxmlformats.org/officeDocument/2006/relationships/image" Target="../media/image12.tif"/><Relationship Id="rId6" Type="http://schemas.openxmlformats.org/officeDocument/2006/relationships/image" Target="../media/image13.tif"/><Relationship Id="rId7" Type="http://schemas.openxmlformats.org/officeDocument/2006/relationships/image" Target="../media/image2.png"/><Relationship Id="rId8" Type="http://schemas.openxmlformats.org/officeDocument/2006/relationships/image" Target="../media/image3.png"/><Relationship Id="rId9" Type="http://schemas.openxmlformats.org/officeDocument/2006/relationships/image" Target="../media/image4.png"/><Relationship Id="rId10" Type="http://schemas.openxmlformats.org/officeDocument/2006/relationships/image" Target="../media/image5.png"/><Relationship Id="rId11" Type="http://schemas.openxmlformats.org/officeDocument/2006/relationships/image" Target="../media/image14.tif"/><Relationship Id="rId12" Type="http://schemas.openxmlformats.org/officeDocument/2006/relationships/image" Target="../media/image15.tif"/><Relationship Id="rId13" Type="http://schemas.openxmlformats.org/officeDocument/2006/relationships/image" Target="../media/image6.png"/><Relationship Id="rId14" Type="http://schemas.openxmlformats.org/officeDocument/2006/relationships/image" Target="../media/image7.png"/><Relationship Id="rId15"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0.png"/><Relationship Id="rId3" Type="http://schemas.openxmlformats.org/officeDocument/2006/relationships/image" Target="../media/image20.png"/><Relationship Id="rId4" Type="http://schemas.openxmlformats.org/officeDocument/2006/relationships/image" Target="../media/image20.png"/><Relationship Id="rId5" Type="http://schemas.openxmlformats.org/officeDocument/2006/relationships/image" Target="../media/image20.png"/><Relationship Id="rId6" Type="http://schemas.openxmlformats.org/officeDocument/2006/relationships/image" Target="../media/image20.png"/><Relationship Id="rId7" Type="http://schemas.openxmlformats.org/officeDocument/2006/relationships/image" Target="../media/image8.tif"/><Relationship Id="rId8" Type="http://schemas.openxmlformats.org/officeDocument/2006/relationships/image" Target="../media/image12.tif"/><Relationship Id="rId9" Type="http://schemas.openxmlformats.org/officeDocument/2006/relationships/image" Target="../media/image8.tif"/><Relationship Id="rId10" Type="http://schemas.openxmlformats.org/officeDocument/2006/relationships/image" Target="../media/image12.tif"/><Relationship Id="rId1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image" Target="../media/image2.png"/><Relationship Id="rId4"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image" Target="../media/image25.jpeg"/><Relationship Id="rId3" Type="http://schemas.openxmlformats.org/officeDocument/2006/relationships/image" Target="../media/image26.jpeg"/><Relationship Id="rId4" Type="http://schemas.openxmlformats.org/officeDocument/2006/relationships/image" Target="../media/image27.png"/><Relationship Id="rId5" Type="http://schemas.openxmlformats.org/officeDocument/2006/relationships/image" Target="../media/image28.jpeg"/><Relationship Id="rId6" Type="http://schemas.openxmlformats.org/officeDocument/2006/relationships/image" Target="../media/image29.jpeg"/><Relationship Id="rId7" Type="http://schemas.openxmlformats.org/officeDocument/2006/relationships/image" Target="../media/image30.jpeg"/><Relationship Id="rId8" Type="http://schemas.openxmlformats.org/officeDocument/2006/relationships/image" Target="../media/image31.tif"/><Relationship Id="rId9" Type="http://schemas.openxmlformats.org/officeDocument/2006/relationships/image" Target="../media/image32.jpeg"/><Relationship Id="rId10" Type="http://schemas.openxmlformats.org/officeDocument/2006/relationships/image" Target="../media/image33.tif"/><Relationship Id="rId11" Type="http://schemas.openxmlformats.org/officeDocument/2006/relationships/image" Target="../media/image34.tif"/><Relationship Id="rId12" Type="http://schemas.openxmlformats.org/officeDocument/2006/relationships/image" Target="../media/image35.tif"/><Relationship Id="rId13" Type="http://schemas.openxmlformats.org/officeDocument/2006/relationships/image" Target="../media/image36.tif"/><Relationship Id="rId14" Type="http://schemas.openxmlformats.org/officeDocument/2006/relationships/image" Target="../media/image37.tif"/><Relationship Id="rId15" Type="http://schemas.openxmlformats.org/officeDocument/2006/relationships/image" Target="../media/image38.jpeg"/><Relationship Id="rId16" Type="http://schemas.openxmlformats.org/officeDocument/2006/relationships/image" Target="../media/image39.tif"/><Relationship Id="rId17" Type="http://schemas.openxmlformats.org/officeDocument/2006/relationships/image" Target="../media/image40.tif"/><Relationship Id="rId18" Type="http://schemas.openxmlformats.org/officeDocument/2006/relationships/image" Target="../media/image41.tif"/><Relationship Id="rId19" Type="http://schemas.openxmlformats.org/officeDocument/2006/relationships/image" Target="../media/image42.tif"/><Relationship Id="rId20" Type="http://schemas.openxmlformats.org/officeDocument/2006/relationships/image" Target="../media/image43.tif"/><Relationship Id="rId21" Type="http://schemas.openxmlformats.org/officeDocument/2006/relationships/image" Target="../media/image44.tif"/><Relationship Id="rId22" Type="http://schemas.openxmlformats.org/officeDocument/2006/relationships/image" Target="../media/image45.png"/><Relationship Id="rId23" Type="http://schemas.openxmlformats.org/officeDocument/2006/relationships/image" Target="../media/image46.tif"/><Relationship Id="rId24" Type="http://schemas.openxmlformats.org/officeDocument/2006/relationships/image" Target="../media/image47.tif"/><Relationship Id="rId25" Type="http://schemas.openxmlformats.org/officeDocument/2006/relationships/image" Target="../media/image48.tif"/><Relationship Id="rId26" Type="http://schemas.openxmlformats.org/officeDocument/2006/relationships/image" Target="../media/image49.jpeg"/><Relationship Id="rId27" Type="http://schemas.openxmlformats.org/officeDocument/2006/relationships/image" Target="../media/image50.tif"/><Relationship Id="rId28" Type="http://schemas.openxmlformats.org/officeDocument/2006/relationships/image" Target="../media/image51.tif"/><Relationship Id="rId29" Type="http://schemas.openxmlformats.org/officeDocument/2006/relationships/image" Target="../media/image52.tif"/><Relationship Id="rId30" Type="http://schemas.openxmlformats.org/officeDocument/2006/relationships/image" Target="../media/image53.tif"/><Relationship Id="rId31" Type="http://schemas.openxmlformats.org/officeDocument/2006/relationships/image" Target="../media/image54.tif"/><Relationship Id="rId32" Type="http://schemas.openxmlformats.org/officeDocument/2006/relationships/image" Target="../media/image55.tif"/><Relationship Id="rId33" Type="http://schemas.openxmlformats.org/officeDocument/2006/relationships/image" Target="../media/image56.tif"/><Relationship Id="rId34" Type="http://schemas.openxmlformats.org/officeDocument/2006/relationships/image" Target="../media/image57.tif"/><Relationship Id="rId35" Type="http://schemas.openxmlformats.org/officeDocument/2006/relationships/image" Target="../media/image58.tif"/><Relationship Id="rId36" Type="http://schemas.openxmlformats.org/officeDocument/2006/relationships/image" Target="../media/image59.png"/><Relationship Id="rId37" Type="http://schemas.openxmlformats.org/officeDocument/2006/relationships/image" Target="../media/image60.tif"/><Relationship Id="rId38" Type="http://schemas.openxmlformats.org/officeDocument/2006/relationships/image" Target="../media/image61.tif"/><Relationship Id="rId39" Type="http://schemas.openxmlformats.org/officeDocument/2006/relationships/image" Target="../media/image62.tif"/><Relationship Id="rId40" Type="http://schemas.openxmlformats.org/officeDocument/2006/relationships/image" Target="../media/image63.tif"/><Relationship Id="rId41" Type="http://schemas.openxmlformats.org/officeDocument/2006/relationships/image" Target="../media/image64.tif"/><Relationship Id="rId42" Type="http://schemas.openxmlformats.org/officeDocument/2006/relationships/image" Target="../media/image65.png"/><Relationship Id="rId43" Type="http://schemas.openxmlformats.org/officeDocument/2006/relationships/image" Target="../media/image66.tif"/><Relationship Id="rId44" Type="http://schemas.openxmlformats.org/officeDocument/2006/relationships/image" Target="../media/image67.tif"/><Relationship Id="rId45" Type="http://schemas.openxmlformats.org/officeDocument/2006/relationships/image" Target="../media/image68.tif"/><Relationship Id="rId46" Type="http://schemas.openxmlformats.org/officeDocument/2006/relationships/image" Target="../media/image69.tif"/><Relationship Id="rId47" Type="http://schemas.openxmlformats.org/officeDocument/2006/relationships/image" Target="../media/image70.tif"/><Relationship Id="rId48" Type="http://schemas.openxmlformats.org/officeDocument/2006/relationships/image" Target="../media/image71.tif"/><Relationship Id="rId49" Type="http://schemas.openxmlformats.org/officeDocument/2006/relationships/image" Target="../media/image72.tif"/><Relationship Id="rId50" Type="http://schemas.openxmlformats.org/officeDocument/2006/relationships/image" Target="../media/image73.jpeg"/><Relationship Id="rId51" Type="http://schemas.openxmlformats.org/officeDocument/2006/relationships/image" Target="../media/image74.png"/><Relationship Id="rId52" Type="http://schemas.openxmlformats.org/officeDocument/2006/relationships/image" Target="../media/image75.tif"/><Relationship Id="rId53" Type="http://schemas.openxmlformats.org/officeDocument/2006/relationships/image" Target="../media/image76.tif"/><Relationship Id="rId54" Type="http://schemas.openxmlformats.org/officeDocument/2006/relationships/image" Target="../media/image77.tif"/><Relationship Id="rId55" Type="http://schemas.openxmlformats.org/officeDocument/2006/relationships/image" Target="../media/image78.tif"/><Relationship Id="rId56" Type="http://schemas.openxmlformats.org/officeDocument/2006/relationships/image" Target="../media/image79.tif"/><Relationship Id="rId57" Type="http://schemas.openxmlformats.org/officeDocument/2006/relationships/image" Target="../media/image80.tif"/><Relationship Id="rId58" Type="http://schemas.openxmlformats.org/officeDocument/2006/relationships/image" Target="../media/image81.jpeg"/><Relationship Id="rId59" Type="http://schemas.openxmlformats.org/officeDocument/2006/relationships/image" Target="../media/image82.tif"/><Relationship Id="rId60"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83.png"/><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image" Target="../media/image86.png"/><Relationship Id="rId5" Type="http://schemas.openxmlformats.org/officeDocument/2006/relationships/image" Target="../media/image87.tif"/><Relationship Id="rId6" Type="http://schemas.openxmlformats.org/officeDocument/2006/relationships/slideLayout" Target="../slideLayouts/slideLayout13.xml"/><Relationship Id="rId7" Type="http://schemas.openxmlformats.org/officeDocument/2006/relationships/notesSlide" Target="../notesSlides/notesSlide25.xml"/>
</Relationships>
</file>

<file path=ppt/slides/_rels/slide26.xml.rels><?xml version="1.0" encoding="UTF-8"?>
<Relationships xmlns="http://schemas.openxmlformats.org/package/2006/relationships"><Relationship Id="rId1" Type="http://schemas.openxmlformats.org/officeDocument/2006/relationships/hyperlink" Target="http://www.afi-d.ru/" TargetMode="External"/><Relationship Id="rId2" Type="http://schemas.openxmlformats.org/officeDocument/2006/relationships/hyperlink" Target="mailto:sp@afi-d.ru" TargetMode="External"/><Relationship Id="rId3" Type="http://schemas.openxmlformats.org/officeDocument/2006/relationships/image" Target="../media/image88.png"/><Relationship Id="rId4"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showMasterSp="0">
  <p:cSld>
    <p:spTree>
      <p:nvGrpSpPr>
        <p:cNvPr id="1" name=""/>
        <p:cNvGrpSpPr/>
        <p:nvPr/>
      </p:nvGrpSpPr>
      <p:grpSpPr>
        <a:xfrm>
          <a:off x="0" y="0"/>
          <a:ext cx="0" cy="0"/>
          <a:chOff x="0" y="0"/>
          <a:chExt cx="0" cy="0"/>
        </a:xfrm>
      </p:grpSpPr>
      <p:sp>
        <p:nvSpPr>
          <p:cNvPr id="131" name="Rectangle 3"/>
          <p:cNvSpPr/>
          <p:nvPr/>
        </p:nvSpPr>
        <p:spPr>
          <a:xfrm>
            <a:off x="1615320" y="3099600"/>
            <a:ext cx="1145880" cy="27216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0" lang="en-US" sz="1200" spc="-1" strike="noStrike">
                <a:solidFill>
                  <a:srgbClr val="737373"/>
                </a:solidFill>
                <a:latin typeface="Calibri"/>
                <a:ea typeface="Arial"/>
              </a:rPr>
              <a:t>AFI Distribution</a:t>
            </a:r>
            <a:endParaRPr b="0" lang="ru-RU" sz="1200" spc="-1" strike="noStrike">
              <a:solidFill>
                <a:srgbClr val="000000"/>
              </a:solidFill>
              <a:latin typeface="Arial"/>
            </a:endParaRPr>
          </a:p>
        </p:txBody>
      </p:sp>
      <p:sp>
        <p:nvSpPr>
          <p:cNvPr id="132" name="Rectangle 4"/>
          <p:cNvSpPr/>
          <p:nvPr/>
        </p:nvSpPr>
        <p:spPr>
          <a:xfrm>
            <a:off x="1536480" y="3302280"/>
            <a:ext cx="1302840" cy="226800"/>
          </a:xfrm>
          <a:prstGeom prst="rect">
            <a:avLst/>
          </a:prstGeom>
          <a:noFill/>
          <a:ln w="0">
            <a:noFill/>
          </a:ln>
        </p:spPr>
        <p:style>
          <a:lnRef idx="0"/>
          <a:fillRef idx="0"/>
          <a:effectRef idx="0"/>
          <a:fontRef idx="minor"/>
        </p:style>
        <p:txBody>
          <a:bodyPr wrap="none" lIns="90000" rIns="90000" tIns="45000" bIns="45000" anchor="t">
            <a:spAutoFit/>
          </a:bodyPr>
          <a:p>
            <a:pPr algn="ctr">
              <a:lnSpc>
                <a:spcPct val="100000"/>
              </a:lnSpc>
            </a:pPr>
            <a:r>
              <a:rPr b="0" lang="en-US" sz="900" spc="-1" strike="noStrike">
                <a:solidFill>
                  <a:srgbClr val="737373"/>
                </a:solidFill>
                <a:latin typeface="Calibri"/>
                <a:ea typeface="Arial"/>
              </a:rPr>
              <a:t>www.AFI-Distribution.ru</a:t>
            </a:r>
            <a:endParaRPr b="0" lang="ru-RU" sz="900" spc="-1" strike="noStrike">
              <a:solidFill>
                <a:srgbClr val="000000"/>
              </a:solidFill>
              <a:latin typeface="Arial"/>
            </a:endParaRPr>
          </a:p>
        </p:txBody>
      </p:sp>
      <p:cxnSp>
        <p:nvCxnSpPr>
          <p:cNvPr id="133" name="Straight Connector 8"/>
          <p:cNvCxnSpPr/>
          <p:nvPr/>
        </p:nvCxnSpPr>
        <p:spPr>
          <a:xfrm>
            <a:off x="3545280" y="1282320"/>
            <a:ext cx="1800" cy="2747160"/>
          </a:xfrm>
          <a:prstGeom prst="straightConnector1">
            <a:avLst/>
          </a:prstGeom>
          <a:ln w="12700">
            <a:solidFill>
              <a:srgbClr val="e1e9ea"/>
            </a:solidFill>
            <a:round/>
          </a:ln>
        </p:spPr>
      </p:cxnSp>
      <p:sp>
        <p:nvSpPr>
          <p:cNvPr id="134" name="Rectangle 10"/>
          <p:cNvSpPr/>
          <p:nvPr/>
        </p:nvSpPr>
        <p:spPr>
          <a:xfrm>
            <a:off x="3814920" y="2461320"/>
            <a:ext cx="4740120" cy="1176840"/>
          </a:xfrm>
          <a:prstGeom prst="rect">
            <a:avLst/>
          </a:prstGeom>
          <a:noFill/>
          <a:ln w="0">
            <a:noFill/>
          </a:ln>
        </p:spPr>
        <p:style>
          <a:lnRef idx="0"/>
          <a:fillRef idx="0"/>
          <a:effectRef idx="0"/>
          <a:fontRef idx="minor"/>
        </p:style>
        <p:txBody>
          <a:bodyPr lIns="90000" rIns="90000" tIns="45000" bIns="45000" anchor="t">
            <a:spAutoFit/>
          </a:bodyPr>
          <a:p>
            <a:pPr>
              <a:lnSpc>
                <a:spcPct val="110000"/>
              </a:lnSpc>
            </a:pPr>
            <a:endParaRPr b="0" lang="ru-RU" sz="1100" spc="-1" strike="noStrike">
              <a:solidFill>
                <a:srgbClr val="000000"/>
              </a:solidFill>
              <a:latin typeface="Arial"/>
            </a:endParaRPr>
          </a:p>
          <a:p>
            <a:pPr marL="128520" indent="-128520">
              <a:lnSpc>
                <a:spcPct val="110000"/>
              </a:lnSpc>
              <a:buClr>
                <a:srgbClr val="000000"/>
              </a:buClr>
              <a:buFont typeface="Arial"/>
              <a:buChar char="•"/>
            </a:pPr>
            <a:r>
              <a:rPr b="0" lang="ru-RU" sz="1100" spc="-1" strike="noStrike">
                <a:solidFill>
                  <a:srgbClr val="737373"/>
                </a:solidFill>
                <a:latin typeface="Segoe UI"/>
                <a:ea typeface="Arial"/>
              </a:rPr>
              <a:t>Теперь доступен в России и СНГ</a:t>
            </a:r>
            <a:endParaRPr b="0" lang="ru-RU" sz="1100" spc="-1" strike="noStrike">
              <a:solidFill>
                <a:srgbClr val="000000"/>
              </a:solidFill>
              <a:latin typeface="Arial"/>
            </a:endParaRPr>
          </a:p>
          <a:p>
            <a:pPr marL="128520" indent="-128520">
              <a:lnSpc>
                <a:spcPct val="110000"/>
              </a:lnSpc>
              <a:buClr>
                <a:srgbClr val="000000"/>
              </a:buClr>
              <a:buFont typeface="Arial"/>
              <a:buChar char="•"/>
            </a:pPr>
            <a:r>
              <a:rPr b="0" lang="en-US" sz="1100" spc="-1" strike="noStrike">
                <a:solidFill>
                  <a:srgbClr val="737373"/>
                </a:solidFill>
                <a:latin typeface="Segoe UI"/>
                <a:ea typeface="Arial"/>
              </a:rPr>
              <a:t>Безопасное подключение подрядчиков к системам</a:t>
            </a:r>
            <a:endParaRPr b="0" lang="ru-RU" sz="1100" spc="-1" strike="noStrike">
              <a:solidFill>
                <a:srgbClr val="000000"/>
              </a:solidFill>
              <a:latin typeface="Arial"/>
            </a:endParaRPr>
          </a:p>
          <a:p>
            <a:pPr marL="128520" indent="-128520">
              <a:lnSpc>
                <a:spcPct val="110000"/>
              </a:lnSpc>
              <a:buClr>
                <a:srgbClr val="000000"/>
              </a:buClr>
              <a:buFont typeface="Arial"/>
              <a:buChar char="•"/>
            </a:pPr>
            <a:r>
              <a:rPr b="0" lang="en-US" sz="1100" spc="-1" strike="noStrike">
                <a:solidFill>
                  <a:srgbClr val="737373"/>
                </a:solidFill>
                <a:latin typeface="Segoe UI"/>
                <a:ea typeface="Arial"/>
              </a:rPr>
              <a:t>Удобное управление для ИТ-администраторов</a:t>
            </a:r>
            <a:endParaRPr b="0" lang="ru-RU" sz="1100" spc="-1" strike="noStrike">
              <a:solidFill>
                <a:srgbClr val="000000"/>
              </a:solidFill>
              <a:latin typeface="Arial"/>
            </a:endParaRPr>
          </a:p>
          <a:p>
            <a:pPr marL="128520" indent="-128520">
              <a:lnSpc>
                <a:spcPct val="110000"/>
              </a:lnSpc>
              <a:buClr>
                <a:srgbClr val="000000"/>
              </a:buClr>
              <a:buFont typeface="Arial"/>
              <a:buChar char="•"/>
            </a:pPr>
            <a:r>
              <a:rPr b="0" lang="ru-RU" sz="1100" spc="-1" strike="noStrike">
                <a:solidFill>
                  <a:srgbClr val="737373"/>
                </a:solidFill>
                <a:latin typeface="Segoe UI"/>
                <a:ea typeface="Arial"/>
              </a:rPr>
              <a:t>Поддержка на русском языке</a:t>
            </a:r>
            <a:endParaRPr b="0" lang="ru-RU" sz="1100" spc="-1" strike="noStrike">
              <a:solidFill>
                <a:srgbClr val="000000"/>
              </a:solidFill>
              <a:latin typeface="Arial"/>
            </a:endParaRPr>
          </a:p>
          <a:p>
            <a:pPr marL="128520" indent="-128520">
              <a:lnSpc>
                <a:spcPct val="110000"/>
              </a:lnSpc>
              <a:buClr>
                <a:srgbClr val="000000"/>
              </a:buClr>
              <a:buFont typeface="Arial"/>
              <a:buChar char="•"/>
            </a:pPr>
            <a:r>
              <a:rPr b="0" lang="ru-RU" sz="1100" spc="-1" strike="noStrike">
                <a:solidFill>
                  <a:srgbClr val="737373"/>
                </a:solidFill>
                <a:latin typeface="Segoe UI"/>
                <a:ea typeface="Arial"/>
              </a:rPr>
              <a:t>Санкции ЕС и США не применяются</a:t>
            </a:r>
            <a:endParaRPr b="0" lang="ru-RU" sz="1100" spc="-1" strike="noStrike">
              <a:solidFill>
                <a:srgbClr val="000000"/>
              </a:solidFill>
              <a:latin typeface="Arial"/>
            </a:endParaRPr>
          </a:p>
        </p:txBody>
      </p:sp>
      <p:sp>
        <p:nvSpPr>
          <p:cNvPr id="135" name="TextBox 11"/>
          <p:cNvSpPr/>
          <p:nvPr/>
        </p:nvSpPr>
        <p:spPr>
          <a:xfrm>
            <a:off x="3889440" y="1393200"/>
            <a:ext cx="1741320" cy="36396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1800" spc="-1" strike="noStrike">
                <a:solidFill>
                  <a:srgbClr val="737373"/>
                </a:solidFill>
                <a:latin typeface="Calibri"/>
                <a:ea typeface="Arial"/>
              </a:rPr>
              <a:t>Ваш новый PAM</a:t>
            </a:r>
            <a:endParaRPr b="0" lang="ru-RU" sz="1800" spc="-1" strike="noStrike">
              <a:solidFill>
                <a:srgbClr val="000000"/>
              </a:solidFill>
              <a:latin typeface="Arial"/>
            </a:endParaRPr>
          </a:p>
        </p:txBody>
      </p:sp>
      <p:sp>
        <p:nvSpPr>
          <p:cNvPr id="136" name="Freeform 5"/>
          <p:cNvSpPr/>
          <p:nvPr/>
        </p:nvSpPr>
        <p:spPr>
          <a:xfrm>
            <a:off x="6504840" y="3639960"/>
            <a:ext cx="1250280" cy="214560"/>
          </a:xfrm>
          <a:custGeom>
            <a:avLst/>
            <a:gdLst>
              <a:gd name="textAreaLeft" fmla="*/ 0 w 1250280"/>
              <a:gd name="textAreaRight" fmla="*/ 1252080 w 1250280"/>
              <a:gd name="textAreaTop" fmla="*/ 0 h 214560"/>
              <a:gd name="textAreaBottom" fmla="*/ 216360 h 214560"/>
            </a:gdLst>
            <a:ahLst/>
            <a:rect l="textAreaLeft" t="textAreaTop" r="textAreaRight" b="textAreaBottom"/>
            <a:pathLst>
              <a:path w="1621" h="278">
                <a:moveTo>
                  <a:pt x="1620" y="173"/>
                </a:moveTo>
                <a:cubicBezTo>
                  <a:pt x="1619" y="172"/>
                  <a:pt x="1617" y="170"/>
                  <a:pt x="1615" y="169"/>
                </a:cubicBezTo>
                <a:cubicBezTo>
                  <a:pt x="1613" y="169"/>
                  <a:pt x="1610" y="168"/>
                  <a:pt x="1607" y="169"/>
                </a:cubicBezTo>
                <a:cubicBezTo>
                  <a:pt x="1605" y="169"/>
                  <a:pt x="1602" y="169"/>
                  <a:pt x="1600" y="169"/>
                </a:cubicBezTo>
                <a:cubicBezTo>
                  <a:pt x="1592" y="171"/>
                  <a:pt x="1585" y="173"/>
                  <a:pt x="1578" y="175"/>
                </a:cubicBezTo>
                <a:cubicBezTo>
                  <a:pt x="1570" y="178"/>
                  <a:pt x="1563" y="180"/>
                  <a:pt x="1556" y="182"/>
                </a:cubicBezTo>
                <a:cubicBezTo>
                  <a:pt x="1552" y="184"/>
                  <a:pt x="1548" y="185"/>
                  <a:pt x="1544" y="186"/>
                </a:cubicBezTo>
                <a:cubicBezTo>
                  <a:pt x="1540" y="188"/>
                  <a:pt x="1536" y="189"/>
                  <a:pt x="1531" y="191"/>
                </a:cubicBezTo>
                <a:cubicBezTo>
                  <a:pt x="1533" y="188"/>
                  <a:pt x="1533" y="185"/>
                  <a:pt x="1532" y="183"/>
                </a:cubicBezTo>
                <a:cubicBezTo>
                  <a:pt x="1531" y="178"/>
                  <a:pt x="1528" y="175"/>
                  <a:pt x="1523" y="174"/>
                </a:cubicBezTo>
                <a:cubicBezTo>
                  <a:pt x="1520" y="172"/>
                  <a:pt x="1515" y="171"/>
                  <a:pt x="1511" y="172"/>
                </a:cubicBezTo>
                <a:cubicBezTo>
                  <a:pt x="1507" y="172"/>
                  <a:pt x="1502" y="172"/>
                  <a:pt x="1498" y="173"/>
                </a:cubicBezTo>
                <a:cubicBezTo>
                  <a:pt x="1494" y="174"/>
                  <a:pt x="1489" y="175"/>
                  <a:pt x="1485" y="176"/>
                </a:cubicBezTo>
                <a:cubicBezTo>
                  <a:pt x="1481" y="178"/>
                  <a:pt x="1477" y="179"/>
                  <a:pt x="1473" y="179"/>
                </a:cubicBezTo>
                <a:cubicBezTo>
                  <a:pt x="1469" y="181"/>
                  <a:pt x="1464" y="182"/>
                  <a:pt x="1459" y="184"/>
                </a:cubicBezTo>
                <a:cubicBezTo>
                  <a:pt x="1454" y="186"/>
                  <a:pt x="1449" y="187"/>
                  <a:pt x="1443" y="188"/>
                </a:cubicBezTo>
                <a:cubicBezTo>
                  <a:pt x="1447" y="185"/>
                  <a:pt x="1450" y="181"/>
                  <a:pt x="1453" y="178"/>
                </a:cubicBezTo>
                <a:cubicBezTo>
                  <a:pt x="1457" y="174"/>
                  <a:pt x="1460" y="171"/>
                  <a:pt x="1463" y="167"/>
                </a:cubicBezTo>
                <a:cubicBezTo>
                  <a:pt x="1469" y="161"/>
                  <a:pt x="1474" y="155"/>
                  <a:pt x="1480" y="149"/>
                </a:cubicBezTo>
                <a:cubicBezTo>
                  <a:pt x="1486" y="143"/>
                  <a:pt x="1492" y="137"/>
                  <a:pt x="1498" y="131"/>
                </a:cubicBezTo>
                <a:cubicBezTo>
                  <a:pt x="1509" y="121"/>
                  <a:pt x="1519" y="111"/>
                  <a:pt x="1531" y="101"/>
                </a:cubicBezTo>
                <a:cubicBezTo>
                  <a:pt x="1542" y="91"/>
                  <a:pt x="1553" y="82"/>
                  <a:pt x="1566" y="75"/>
                </a:cubicBezTo>
                <a:cubicBezTo>
                  <a:pt x="1568" y="74"/>
                  <a:pt x="1570" y="71"/>
                  <a:pt x="1570" y="69"/>
                </a:cubicBezTo>
                <a:cubicBezTo>
                  <a:pt x="1571" y="66"/>
                  <a:pt x="1571" y="64"/>
                  <a:pt x="1569" y="61"/>
                </a:cubicBezTo>
                <a:cubicBezTo>
                  <a:pt x="1567" y="58"/>
                  <a:pt x="1564" y="56"/>
                  <a:pt x="1561" y="57"/>
                </a:cubicBezTo>
                <a:cubicBezTo>
                  <a:pt x="1558" y="58"/>
                  <a:pt x="1554" y="59"/>
                  <a:pt x="1552" y="61"/>
                </a:cubicBezTo>
                <a:cubicBezTo>
                  <a:pt x="1545" y="66"/>
                  <a:pt x="1538" y="71"/>
                  <a:pt x="1532" y="76"/>
                </a:cubicBezTo>
                <a:cubicBezTo>
                  <a:pt x="1525" y="81"/>
                  <a:pt x="1519" y="87"/>
                  <a:pt x="1512" y="92"/>
                </a:cubicBezTo>
                <a:cubicBezTo>
                  <a:pt x="1498" y="105"/>
                  <a:pt x="1484" y="118"/>
                  <a:pt x="1470" y="132"/>
                </a:cubicBezTo>
                <a:cubicBezTo>
                  <a:pt x="1458" y="143"/>
                  <a:pt x="1446" y="155"/>
                  <a:pt x="1435" y="168"/>
                </a:cubicBezTo>
                <a:cubicBezTo>
                  <a:pt x="1432" y="167"/>
                  <a:pt x="1429" y="167"/>
                  <a:pt x="1426" y="167"/>
                </a:cubicBezTo>
                <a:cubicBezTo>
                  <a:pt x="1421" y="167"/>
                  <a:pt x="1416" y="168"/>
                  <a:pt x="1411" y="169"/>
                </a:cubicBezTo>
                <a:cubicBezTo>
                  <a:pt x="1406" y="170"/>
                  <a:pt x="1401" y="171"/>
                  <a:pt x="1396" y="172"/>
                </a:cubicBezTo>
                <a:cubicBezTo>
                  <a:pt x="1392" y="173"/>
                  <a:pt x="1387" y="174"/>
                  <a:pt x="1384" y="175"/>
                </a:cubicBezTo>
                <a:cubicBezTo>
                  <a:pt x="1379" y="176"/>
                  <a:pt x="1374" y="178"/>
                  <a:pt x="1369" y="179"/>
                </a:cubicBezTo>
                <a:cubicBezTo>
                  <a:pt x="1364" y="180"/>
                  <a:pt x="1359" y="181"/>
                  <a:pt x="1354" y="183"/>
                </a:cubicBezTo>
                <a:cubicBezTo>
                  <a:pt x="1354" y="182"/>
                  <a:pt x="1354" y="180"/>
                  <a:pt x="1353" y="178"/>
                </a:cubicBezTo>
                <a:cubicBezTo>
                  <a:pt x="1350" y="173"/>
                  <a:pt x="1345" y="171"/>
                  <a:pt x="1339" y="170"/>
                </a:cubicBezTo>
                <a:cubicBezTo>
                  <a:pt x="1333" y="169"/>
                  <a:pt x="1326" y="169"/>
                  <a:pt x="1319" y="171"/>
                </a:cubicBezTo>
                <a:cubicBezTo>
                  <a:pt x="1312" y="173"/>
                  <a:pt x="1305" y="175"/>
                  <a:pt x="1297" y="177"/>
                </a:cubicBezTo>
                <a:cubicBezTo>
                  <a:pt x="1290" y="180"/>
                  <a:pt x="1283" y="183"/>
                  <a:pt x="1278" y="185"/>
                </a:cubicBezTo>
                <a:cubicBezTo>
                  <a:pt x="1277" y="182"/>
                  <a:pt x="1275" y="179"/>
                  <a:pt x="1271" y="176"/>
                </a:cubicBezTo>
                <a:cubicBezTo>
                  <a:pt x="1268" y="173"/>
                  <a:pt x="1264" y="171"/>
                  <a:pt x="1259" y="169"/>
                </a:cubicBezTo>
                <a:cubicBezTo>
                  <a:pt x="1256" y="168"/>
                  <a:pt x="1252" y="167"/>
                  <a:pt x="1249" y="168"/>
                </a:cubicBezTo>
                <a:cubicBezTo>
                  <a:pt x="1248" y="168"/>
                  <a:pt x="1248" y="168"/>
                  <a:pt x="1247" y="168"/>
                </a:cubicBezTo>
                <a:cubicBezTo>
                  <a:pt x="1243" y="169"/>
                  <a:pt x="1241" y="169"/>
                  <a:pt x="1238" y="170"/>
                </a:cubicBezTo>
                <a:cubicBezTo>
                  <a:pt x="1233" y="172"/>
                  <a:pt x="1228" y="174"/>
                  <a:pt x="1222" y="176"/>
                </a:cubicBezTo>
                <a:cubicBezTo>
                  <a:pt x="1217" y="178"/>
                  <a:pt x="1211" y="180"/>
                  <a:pt x="1206" y="183"/>
                </a:cubicBezTo>
                <a:cubicBezTo>
                  <a:pt x="1200" y="185"/>
                  <a:pt x="1195" y="187"/>
                  <a:pt x="1189" y="189"/>
                </a:cubicBezTo>
                <a:cubicBezTo>
                  <a:pt x="1183" y="191"/>
                  <a:pt x="1178" y="192"/>
                  <a:pt x="1172" y="193"/>
                </a:cubicBezTo>
                <a:cubicBezTo>
                  <a:pt x="1174" y="189"/>
                  <a:pt x="1175" y="186"/>
                  <a:pt x="1175" y="183"/>
                </a:cubicBezTo>
                <a:cubicBezTo>
                  <a:pt x="1174" y="179"/>
                  <a:pt x="1172" y="176"/>
                  <a:pt x="1167" y="174"/>
                </a:cubicBezTo>
                <a:cubicBezTo>
                  <a:pt x="1162" y="172"/>
                  <a:pt x="1157" y="171"/>
                  <a:pt x="1152" y="171"/>
                </a:cubicBezTo>
                <a:cubicBezTo>
                  <a:pt x="1151" y="171"/>
                  <a:pt x="1150" y="170"/>
                  <a:pt x="1149" y="169"/>
                </a:cubicBezTo>
                <a:cubicBezTo>
                  <a:pt x="1148" y="169"/>
                  <a:pt x="1147" y="168"/>
                  <a:pt x="1146" y="168"/>
                </a:cubicBezTo>
                <a:cubicBezTo>
                  <a:pt x="1140" y="166"/>
                  <a:pt x="1134" y="165"/>
                  <a:pt x="1128" y="164"/>
                </a:cubicBezTo>
                <a:cubicBezTo>
                  <a:pt x="1122" y="163"/>
                  <a:pt x="1116" y="163"/>
                  <a:pt x="1109" y="164"/>
                </a:cubicBezTo>
                <a:cubicBezTo>
                  <a:pt x="1106" y="165"/>
                  <a:pt x="1101" y="166"/>
                  <a:pt x="1096" y="168"/>
                </a:cubicBezTo>
                <a:cubicBezTo>
                  <a:pt x="1095" y="167"/>
                  <a:pt x="1094" y="167"/>
                  <a:pt x="1093" y="167"/>
                </a:cubicBezTo>
                <a:cubicBezTo>
                  <a:pt x="1090" y="167"/>
                  <a:pt x="1087" y="167"/>
                  <a:pt x="1084" y="167"/>
                </a:cubicBezTo>
                <a:cubicBezTo>
                  <a:pt x="1081" y="167"/>
                  <a:pt x="1078" y="167"/>
                  <a:pt x="1075" y="168"/>
                </a:cubicBezTo>
                <a:cubicBezTo>
                  <a:pt x="1072" y="168"/>
                  <a:pt x="1070" y="168"/>
                  <a:pt x="1067" y="168"/>
                </a:cubicBezTo>
                <a:cubicBezTo>
                  <a:pt x="1065" y="168"/>
                  <a:pt x="1061" y="169"/>
                  <a:pt x="1055" y="169"/>
                </a:cubicBezTo>
                <a:cubicBezTo>
                  <a:pt x="1050" y="169"/>
                  <a:pt x="1043" y="169"/>
                  <a:pt x="1037" y="169"/>
                </a:cubicBezTo>
                <a:cubicBezTo>
                  <a:pt x="1031" y="169"/>
                  <a:pt x="1025" y="169"/>
                  <a:pt x="1019" y="168"/>
                </a:cubicBezTo>
                <a:cubicBezTo>
                  <a:pt x="1014" y="167"/>
                  <a:pt x="1011" y="165"/>
                  <a:pt x="1010" y="163"/>
                </a:cubicBezTo>
                <a:cubicBezTo>
                  <a:pt x="1010" y="160"/>
                  <a:pt x="1009" y="157"/>
                  <a:pt x="1008" y="154"/>
                </a:cubicBezTo>
                <a:cubicBezTo>
                  <a:pt x="1007" y="151"/>
                  <a:pt x="1005" y="150"/>
                  <a:pt x="1001" y="149"/>
                </a:cubicBezTo>
                <a:cubicBezTo>
                  <a:pt x="999" y="149"/>
                  <a:pt x="997" y="149"/>
                  <a:pt x="995" y="150"/>
                </a:cubicBezTo>
                <a:cubicBezTo>
                  <a:pt x="994" y="151"/>
                  <a:pt x="992" y="152"/>
                  <a:pt x="991" y="154"/>
                </a:cubicBezTo>
                <a:cubicBezTo>
                  <a:pt x="990" y="155"/>
                  <a:pt x="989" y="157"/>
                  <a:pt x="988" y="159"/>
                </a:cubicBezTo>
                <a:cubicBezTo>
                  <a:pt x="987" y="160"/>
                  <a:pt x="986" y="162"/>
                  <a:pt x="985" y="163"/>
                </a:cubicBezTo>
                <a:cubicBezTo>
                  <a:pt x="981" y="170"/>
                  <a:pt x="976" y="177"/>
                  <a:pt x="969" y="182"/>
                </a:cubicBezTo>
                <a:cubicBezTo>
                  <a:pt x="970" y="179"/>
                  <a:pt x="969" y="175"/>
                  <a:pt x="968" y="173"/>
                </a:cubicBezTo>
                <a:cubicBezTo>
                  <a:pt x="966" y="170"/>
                  <a:pt x="963" y="168"/>
                  <a:pt x="958" y="168"/>
                </a:cubicBezTo>
                <a:cubicBezTo>
                  <a:pt x="957" y="168"/>
                  <a:pt x="957" y="168"/>
                  <a:pt x="956" y="168"/>
                </a:cubicBezTo>
                <a:cubicBezTo>
                  <a:pt x="953" y="167"/>
                  <a:pt x="951" y="167"/>
                  <a:pt x="948" y="168"/>
                </a:cubicBezTo>
                <a:cubicBezTo>
                  <a:pt x="945" y="168"/>
                  <a:pt x="943" y="169"/>
                  <a:pt x="940" y="169"/>
                </a:cubicBezTo>
                <a:cubicBezTo>
                  <a:pt x="937" y="170"/>
                  <a:pt x="935" y="170"/>
                  <a:pt x="933" y="170"/>
                </a:cubicBezTo>
                <a:cubicBezTo>
                  <a:pt x="914" y="174"/>
                  <a:pt x="896" y="179"/>
                  <a:pt x="877" y="186"/>
                </a:cubicBezTo>
                <a:cubicBezTo>
                  <a:pt x="877" y="185"/>
                  <a:pt x="876" y="185"/>
                  <a:pt x="876" y="184"/>
                </a:cubicBezTo>
                <a:cubicBezTo>
                  <a:pt x="874" y="179"/>
                  <a:pt x="871" y="175"/>
                  <a:pt x="867" y="174"/>
                </a:cubicBezTo>
                <a:cubicBezTo>
                  <a:pt x="862" y="172"/>
                  <a:pt x="857" y="171"/>
                  <a:pt x="852" y="172"/>
                </a:cubicBezTo>
                <a:cubicBezTo>
                  <a:pt x="850" y="169"/>
                  <a:pt x="846" y="167"/>
                  <a:pt x="842" y="166"/>
                </a:cubicBezTo>
                <a:cubicBezTo>
                  <a:pt x="837" y="165"/>
                  <a:pt x="833" y="165"/>
                  <a:pt x="830" y="164"/>
                </a:cubicBezTo>
                <a:cubicBezTo>
                  <a:pt x="822" y="163"/>
                  <a:pt x="813" y="163"/>
                  <a:pt x="805" y="165"/>
                </a:cubicBezTo>
                <a:cubicBezTo>
                  <a:pt x="802" y="166"/>
                  <a:pt x="799" y="166"/>
                  <a:pt x="796" y="168"/>
                </a:cubicBezTo>
                <a:cubicBezTo>
                  <a:pt x="791" y="166"/>
                  <a:pt x="787" y="166"/>
                  <a:pt x="781" y="167"/>
                </a:cubicBezTo>
                <a:cubicBezTo>
                  <a:pt x="776" y="167"/>
                  <a:pt x="770" y="168"/>
                  <a:pt x="765" y="168"/>
                </a:cubicBezTo>
                <a:cubicBezTo>
                  <a:pt x="761" y="168"/>
                  <a:pt x="756" y="168"/>
                  <a:pt x="752" y="168"/>
                </a:cubicBezTo>
                <a:cubicBezTo>
                  <a:pt x="747" y="168"/>
                  <a:pt x="742" y="168"/>
                  <a:pt x="738" y="168"/>
                </a:cubicBezTo>
                <a:cubicBezTo>
                  <a:pt x="733" y="167"/>
                  <a:pt x="728" y="167"/>
                  <a:pt x="724" y="166"/>
                </a:cubicBezTo>
                <a:cubicBezTo>
                  <a:pt x="719" y="164"/>
                  <a:pt x="715" y="163"/>
                  <a:pt x="712" y="160"/>
                </a:cubicBezTo>
                <a:cubicBezTo>
                  <a:pt x="708" y="158"/>
                  <a:pt x="704" y="158"/>
                  <a:pt x="700" y="160"/>
                </a:cubicBezTo>
                <a:cubicBezTo>
                  <a:pt x="697" y="162"/>
                  <a:pt x="695" y="164"/>
                  <a:pt x="694" y="168"/>
                </a:cubicBezTo>
                <a:cubicBezTo>
                  <a:pt x="689" y="166"/>
                  <a:pt x="684" y="167"/>
                  <a:pt x="679" y="169"/>
                </a:cubicBezTo>
                <a:cubicBezTo>
                  <a:pt x="677" y="168"/>
                  <a:pt x="675" y="168"/>
                  <a:pt x="673" y="168"/>
                </a:cubicBezTo>
                <a:cubicBezTo>
                  <a:pt x="667" y="168"/>
                  <a:pt x="662" y="169"/>
                  <a:pt x="657" y="171"/>
                </a:cubicBezTo>
                <a:cubicBezTo>
                  <a:pt x="652" y="172"/>
                  <a:pt x="647" y="174"/>
                  <a:pt x="642" y="176"/>
                </a:cubicBezTo>
                <a:cubicBezTo>
                  <a:pt x="633" y="179"/>
                  <a:pt x="625" y="182"/>
                  <a:pt x="616" y="186"/>
                </a:cubicBezTo>
                <a:cubicBezTo>
                  <a:pt x="608" y="190"/>
                  <a:pt x="599" y="193"/>
                  <a:pt x="590" y="195"/>
                </a:cubicBezTo>
                <a:cubicBezTo>
                  <a:pt x="597" y="182"/>
                  <a:pt x="606" y="169"/>
                  <a:pt x="617" y="158"/>
                </a:cubicBezTo>
                <a:cubicBezTo>
                  <a:pt x="629" y="147"/>
                  <a:pt x="640" y="136"/>
                  <a:pt x="650" y="126"/>
                </a:cubicBezTo>
                <a:cubicBezTo>
                  <a:pt x="654" y="123"/>
                  <a:pt x="654" y="123"/>
                  <a:pt x="654" y="123"/>
                </a:cubicBezTo>
                <a:cubicBezTo>
                  <a:pt x="658" y="123"/>
                  <a:pt x="662" y="123"/>
                  <a:pt x="666" y="123"/>
                </a:cubicBezTo>
                <a:cubicBezTo>
                  <a:pt x="671" y="123"/>
                  <a:pt x="675" y="123"/>
                  <a:pt x="679" y="123"/>
                </a:cubicBezTo>
                <a:cubicBezTo>
                  <a:pt x="686" y="124"/>
                  <a:pt x="694" y="124"/>
                  <a:pt x="701" y="125"/>
                </a:cubicBezTo>
                <a:cubicBezTo>
                  <a:pt x="708" y="125"/>
                  <a:pt x="715" y="126"/>
                  <a:pt x="723" y="126"/>
                </a:cubicBezTo>
                <a:cubicBezTo>
                  <a:pt x="727" y="127"/>
                  <a:pt x="732" y="127"/>
                  <a:pt x="738" y="128"/>
                </a:cubicBezTo>
                <a:cubicBezTo>
                  <a:pt x="744" y="128"/>
                  <a:pt x="749" y="130"/>
                  <a:pt x="753" y="132"/>
                </a:cubicBezTo>
                <a:cubicBezTo>
                  <a:pt x="754" y="135"/>
                  <a:pt x="755" y="137"/>
                  <a:pt x="758" y="138"/>
                </a:cubicBezTo>
                <a:cubicBezTo>
                  <a:pt x="760" y="139"/>
                  <a:pt x="762" y="140"/>
                  <a:pt x="765" y="139"/>
                </a:cubicBezTo>
                <a:cubicBezTo>
                  <a:pt x="767" y="139"/>
                  <a:pt x="770" y="138"/>
                  <a:pt x="771" y="136"/>
                </a:cubicBezTo>
                <a:cubicBezTo>
                  <a:pt x="773" y="134"/>
                  <a:pt x="774" y="132"/>
                  <a:pt x="774" y="128"/>
                </a:cubicBezTo>
                <a:cubicBezTo>
                  <a:pt x="773" y="125"/>
                  <a:pt x="772" y="122"/>
                  <a:pt x="770" y="120"/>
                </a:cubicBezTo>
                <a:cubicBezTo>
                  <a:pt x="768" y="117"/>
                  <a:pt x="766" y="116"/>
                  <a:pt x="763" y="114"/>
                </a:cubicBezTo>
                <a:cubicBezTo>
                  <a:pt x="756" y="111"/>
                  <a:pt x="749" y="109"/>
                  <a:pt x="742" y="108"/>
                </a:cubicBezTo>
                <a:cubicBezTo>
                  <a:pt x="735" y="106"/>
                  <a:pt x="727" y="105"/>
                  <a:pt x="719" y="105"/>
                </a:cubicBezTo>
                <a:cubicBezTo>
                  <a:pt x="711" y="105"/>
                  <a:pt x="703" y="105"/>
                  <a:pt x="695" y="105"/>
                </a:cubicBezTo>
                <a:cubicBezTo>
                  <a:pt x="688" y="105"/>
                  <a:pt x="680" y="105"/>
                  <a:pt x="673" y="105"/>
                </a:cubicBezTo>
                <a:cubicBezTo>
                  <a:pt x="680" y="98"/>
                  <a:pt x="687" y="92"/>
                  <a:pt x="695" y="85"/>
                </a:cubicBezTo>
                <a:cubicBezTo>
                  <a:pt x="702" y="79"/>
                  <a:pt x="710" y="73"/>
                  <a:pt x="718" y="66"/>
                </a:cubicBezTo>
                <a:cubicBezTo>
                  <a:pt x="720" y="64"/>
                  <a:pt x="721" y="62"/>
                  <a:pt x="721" y="60"/>
                </a:cubicBezTo>
                <a:cubicBezTo>
                  <a:pt x="721" y="58"/>
                  <a:pt x="721" y="56"/>
                  <a:pt x="720" y="54"/>
                </a:cubicBezTo>
                <a:cubicBezTo>
                  <a:pt x="719" y="52"/>
                  <a:pt x="717" y="50"/>
                  <a:pt x="716" y="50"/>
                </a:cubicBezTo>
                <a:cubicBezTo>
                  <a:pt x="714" y="49"/>
                  <a:pt x="711" y="49"/>
                  <a:pt x="709" y="49"/>
                </a:cubicBezTo>
                <a:cubicBezTo>
                  <a:pt x="704" y="51"/>
                  <a:pt x="700" y="54"/>
                  <a:pt x="696" y="58"/>
                </a:cubicBezTo>
                <a:cubicBezTo>
                  <a:pt x="691" y="63"/>
                  <a:pt x="687" y="67"/>
                  <a:pt x="684" y="70"/>
                </a:cubicBezTo>
                <a:cubicBezTo>
                  <a:pt x="677" y="76"/>
                  <a:pt x="671" y="81"/>
                  <a:pt x="664" y="87"/>
                </a:cubicBezTo>
                <a:cubicBezTo>
                  <a:pt x="657" y="93"/>
                  <a:pt x="651" y="99"/>
                  <a:pt x="644" y="105"/>
                </a:cubicBezTo>
                <a:cubicBezTo>
                  <a:pt x="613" y="105"/>
                  <a:pt x="581" y="107"/>
                  <a:pt x="550" y="109"/>
                </a:cubicBezTo>
                <a:cubicBezTo>
                  <a:pt x="518" y="111"/>
                  <a:pt x="486" y="116"/>
                  <a:pt x="456" y="124"/>
                </a:cubicBezTo>
                <a:cubicBezTo>
                  <a:pt x="454" y="125"/>
                  <a:pt x="452" y="126"/>
                  <a:pt x="452" y="129"/>
                </a:cubicBezTo>
                <a:cubicBezTo>
                  <a:pt x="452" y="132"/>
                  <a:pt x="453" y="133"/>
                  <a:pt x="456" y="134"/>
                </a:cubicBezTo>
                <a:cubicBezTo>
                  <a:pt x="457" y="135"/>
                  <a:pt x="459" y="135"/>
                  <a:pt x="460" y="134"/>
                </a:cubicBezTo>
                <a:cubicBezTo>
                  <a:pt x="462" y="134"/>
                  <a:pt x="463" y="133"/>
                  <a:pt x="465" y="133"/>
                </a:cubicBezTo>
                <a:cubicBezTo>
                  <a:pt x="470" y="132"/>
                  <a:pt x="475" y="131"/>
                  <a:pt x="480" y="130"/>
                </a:cubicBezTo>
                <a:cubicBezTo>
                  <a:pt x="485" y="130"/>
                  <a:pt x="491" y="129"/>
                  <a:pt x="496" y="128"/>
                </a:cubicBezTo>
                <a:cubicBezTo>
                  <a:pt x="510" y="127"/>
                  <a:pt x="525" y="126"/>
                  <a:pt x="539" y="125"/>
                </a:cubicBezTo>
                <a:cubicBezTo>
                  <a:pt x="554" y="124"/>
                  <a:pt x="569" y="123"/>
                  <a:pt x="583" y="123"/>
                </a:cubicBezTo>
                <a:cubicBezTo>
                  <a:pt x="590" y="122"/>
                  <a:pt x="598" y="122"/>
                  <a:pt x="605" y="122"/>
                </a:cubicBezTo>
                <a:cubicBezTo>
                  <a:pt x="612" y="122"/>
                  <a:pt x="619" y="122"/>
                  <a:pt x="626" y="122"/>
                </a:cubicBezTo>
                <a:cubicBezTo>
                  <a:pt x="625" y="123"/>
                  <a:pt x="624" y="124"/>
                  <a:pt x="624" y="125"/>
                </a:cubicBezTo>
                <a:cubicBezTo>
                  <a:pt x="623" y="126"/>
                  <a:pt x="622" y="127"/>
                  <a:pt x="621" y="128"/>
                </a:cubicBezTo>
                <a:cubicBezTo>
                  <a:pt x="619" y="129"/>
                  <a:pt x="616" y="132"/>
                  <a:pt x="611" y="137"/>
                </a:cubicBezTo>
                <a:cubicBezTo>
                  <a:pt x="607" y="142"/>
                  <a:pt x="601" y="148"/>
                  <a:pt x="596" y="154"/>
                </a:cubicBezTo>
                <a:cubicBezTo>
                  <a:pt x="592" y="159"/>
                  <a:pt x="588" y="163"/>
                  <a:pt x="585" y="168"/>
                </a:cubicBezTo>
                <a:cubicBezTo>
                  <a:pt x="584" y="168"/>
                  <a:pt x="584" y="168"/>
                  <a:pt x="583" y="168"/>
                </a:cubicBezTo>
                <a:cubicBezTo>
                  <a:pt x="581" y="168"/>
                  <a:pt x="579" y="168"/>
                  <a:pt x="576" y="168"/>
                </a:cubicBezTo>
                <a:cubicBezTo>
                  <a:pt x="574" y="169"/>
                  <a:pt x="571" y="169"/>
                  <a:pt x="569" y="170"/>
                </a:cubicBezTo>
                <a:cubicBezTo>
                  <a:pt x="567" y="171"/>
                  <a:pt x="564" y="172"/>
                  <a:pt x="563" y="172"/>
                </a:cubicBezTo>
                <a:cubicBezTo>
                  <a:pt x="556" y="174"/>
                  <a:pt x="549" y="176"/>
                  <a:pt x="542" y="178"/>
                </a:cubicBezTo>
                <a:cubicBezTo>
                  <a:pt x="535" y="179"/>
                  <a:pt x="528" y="181"/>
                  <a:pt x="521" y="183"/>
                </a:cubicBezTo>
                <a:cubicBezTo>
                  <a:pt x="503" y="189"/>
                  <a:pt x="503" y="189"/>
                  <a:pt x="503" y="189"/>
                </a:cubicBezTo>
                <a:cubicBezTo>
                  <a:pt x="504" y="187"/>
                  <a:pt x="504" y="185"/>
                  <a:pt x="504" y="183"/>
                </a:cubicBezTo>
                <a:cubicBezTo>
                  <a:pt x="504" y="181"/>
                  <a:pt x="503" y="179"/>
                  <a:pt x="501" y="177"/>
                </a:cubicBezTo>
                <a:cubicBezTo>
                  <a:pt x="498" y="174"/>
                  <a:pt x="495" y="173"/>
                  <a:pt x="491" y="173"/>
                </a:cubicBezTo>
                <a:cubicBezTo>
                  <a:pt x="487" y="173"/>
                  <a:pt x="483" y="173"/>
                  <a:pt x="480" y="174"/>
                </a:cubicBezTo>
                <a:cubicBezTo>
                  <a:pt x="476" y="175"/>
                  <a:pt x="471" y="177"/>
                  <a:pt x="467" y="179"/>
                </a:cubicBezTo>
                <a:cubicBezTo>
                  <a:pt x="462" y="181"/>
                  <a:pt x="458" y="183"/>
                  <a:pt x="453" y="184"/>
                </a:cubicBezTo>
                <a:cubicBezTo>
                  <a:pt x="448" y="186"/>
                  <a:pt x="444" y="188"/>
                  <a:pt x="439" y="189"/>
                </a:cubicBezTo>
                <a:cubicBezTo>
                  <a:pt x="434" y="190"/>
                  <a:pt x="430" y="191"/>
                  <a:pt x="425" y="191"/>
                </a:cubicBezTo>
                <a:cubicBezTo>
                  <a:pt x="427" y="188"/>
                  <a:pt x="429" y="185"/>
                  <a:pt x="431" y="183"/>
                </a:cubicBezTo>
                <a:cubicBezTo>
                  <a:pt x="432" y="180"/>
                  <a:pt x="432" y="177"/>
                  <a:pt x="429" y="173"/>
                </a:cubicBezTo>
                <a:cubicBezTo>
                  <a:pt x="428" y="172"/>
                  <a:pt x="427" y="171"/>
                  <a:pt x="427" y="171"/>
                </a:cubicBezTo>
                <a:cubicBezTo>
                  <a:pt x="426" y="170"/>
                  <a:pt x="426" y="170"/>
                  <a:pt x="425" y="170"/>
                </a:cubicBezTo>
                <a:cubicBezTo>
                  <a:pt x="424" y="169"/>
                  <a:pt x="422" y="168"/>
                  <a:pt x="420" y="167"/>
                </a:cubicBezTo>
                <a:cubicBezTo>
                  <a:pt x="417" y="167"/>
                  <a:pt x="415" y="167"/>
                  <a:pt x="413" y="167"/>
                </a:cubicBezTo>
                <a:cubicBezTo>
                  <a:pt x="397" y="167"/>
                  <a:pt x="380" y="167"/>
                  <a:pt x="364" y="167"/>
                </a:cubicBezTo>
                <a:cubicBezTo>
                  <a:pt x="348" y="167"/>
                  <a:pt x="331" y="166"/>
                  <a:pt x="315" y="166"/>
                </a:cubicBezTo>
                <a:cubicBezTo>
                  <a:pt x="346" y="111"/>
                  <a:pt x="346" y="111"/>
                  <a:pt x="346" y="111"/>
                </a:cubicBezTo>
                <a:cubicBezTo>
                  <a:pt x="351" y="101"/>
                  <a:pt x="356" y="91"/>
                  <a:pt x="361" y="81"/>
                </a:cubicBezTo>
                <a:cubicBezTo>
                  <a:pt x="366" y="71"/>
                  <a:pt x="370" y="61"/>
                  <a:pt x="374" y="50"/>
                </a:cubicBezTo>
                <a:cubicBezTo>
                  <a:pt x="375" y="47"/>
                  <a:pt x="376" y="44"/>
                  <a:pt x="378" y="40"/>
                </a:cubicBezTo>
                <a:cubicBezTo>
                  <a:pt x="379" y="36"/>
                  <a:pt x="380" y="32"/>
                  <a:pt x="381" y="28"/>
                </a:cubicBezTo>
                <a:cubicBezTo>
                  <a:pt x="381" y="24"/>
                  <a:pt x="381" y="21"/>
                  <a:pt x="381" y="17"/>
                </a:cubicBezTo>
                <a:cubicBezTo>
                  <a:pt x="380" y="13"/>
                  <a:pt x="379" y="10"/>
                  <a:pt x="376" y="7"/>
                </a:cubicBezTo>
                <a:cubicBezTo>
                  <a:pt x="374" y="4"/>
                  <a:pt x="370" y="2"/>
                  <a:pt x="366" y="1"/>
                </a:cubicBezTo>
                <a:cubicBezTo>
                  <a:pt x="363" y="1"/>
                  <a:pt x="358" y="0"/>
                  <a:pt x="354" y="1"/>
                </a:cubicBezTo>
                <a:cubicBezTo>
                  <a:pt x="350" y="1"/>
                  <a:pt x="346" y="2"/>
                  <a:pt x="342" y="3"/>
                </a:cubicBezTo>
                <a:cubicBezTo>
                  <a:pt x="337" y="5"/>
                  <a:pt x="334" y="6"/>
                  <a:pt x="331" y="6"/>
                </a:cubicBezTo>
                <a:cubicBezTo>
                  <a:pt x="321" y="9"/>
                  <a:pt x="311" y="12"/>
                  <a:pt x="301" y="16"/>
                </a:cubicBezTo>
                <a:cubicBezTo>
                  <a:pt x="291" y="19"/>
                  <a:pt x="281" y="23"/>
                  <a:pt x="272" y="27"/>
                </a:cubicBezTo>
                <a:cubicBezTo>
                  <a:pt x="251" y="35"/>
                  <a:pt x="231" y="44"/>
                  <a:pt x="212" y="54"/>
                </a:cubicBezTo>
                <a:cubicBezTo>
                  <a:pt x="192" y="63"/>
                  <a:pt x="172" y="73"/>
                  <a:pt x="153" y="84"/>
                </a:cubicBezTo>
                <a:cubicBezTo>
                  <a:pt x="133" y="94"/>
                  <a:pt x="114" y="106"/>
                  <a:pt x="96" y="117"/>
                </a:cubicBezTo>
                <a:cubicBezTo>
                  <a:pt x="77" y="129"/>
                  <a:pt x="60" y="142"/>
                  <a:pt x="43" y="157"/>
                </a:cubicBezTo>
                <a:cubicBezTo>
                  <a:pt x="37" y="162"/>
                  <a:pt x="31" y="168"/>
                  <a:pt x="25" y="175"/>
                </a:cubicBezTo>
                <a:cubicBezTo>
                  <a:pt x="19" y="181"/>
                  <a:pt x="13" y="188"/>
                  <a:pt x="9" y="196"/>
                </a:cubicBezTo>
                <a:cubicBezTo>
                  <a:pt x="5" y="203"/>
                  <a:pt x="2" y="211"/>
                  <a:pt x="1" y="220"/>
                </a:cubicBezTo>
                <a:cubicBezTo>
                  <a:pt x="0" y="228"/>
                  <a:pt x="2" y="236"/>
                  <a:pt x="6" y="244"/>
                </a:cubicBezTo>
                <a:cubicBezTo>
                  <a:pt x="8" y="247"/>
                  <a:pt x="10" y="249"/>
                  <a:pt x="13" y="249"/>
                </a:cubicBezTo>
                <a:cubicBezTo>
                  <a:pt x="16" y="250"/>
                  <a:pt x="18" y="249"/>
                  <a:pt x="21" y="248"/>
                </a:cubicBezTo>
                <a:cubicBezTo>
                  <a:pt x="23" y="246"/>
                  <a:pt x="24" y="244"/>
                  <a:pt x="25" y="241"/>
                </a:cubicBezTo>
                <a:cubicBezTo>
                  <a:pt x="26" y="238"/>
                  <a:pt x="26" y="236"/>
                  <a:pt x="24" y="233"/>
                </a:cubicBezTo>
                <a:cubicBezTo>
                  <a:pt x="23" y="230"/>
                  <a:pt x="22" y="226"/>
                  <a:pt x="22" y="223"/>
                </a:cubicBezTo>
                <a:cubicBezTo>
                  <a:pt x="22" y="220"/>
                  <a:pt x="22" y="217"/>
                  <a:pt x="23" y="213"/>
                </a:cubicBezTo>
                <a:cubicBezTo>
                  <a:pt x="25" y="210"/>
                  <a:pt x="26" y="207"/>
                  <a:pt x="28" y="204"/>
                </a:cubicBezTo>
                <a:cubicBezTo>
                  <a:pt x="30" y="201"/>
                  <a:pt x="31" y="198"/>
                  <a:pt x="34" y="196"/>
                </a:cubicBezTo>
                <a:cubicBezTo>
                  <a:pt x="40" y="188"/>
                  <a:pt x="46" y="180"/>
                  <a:pt x="54" y="173"/>
                </a:cubicBezTo>
                <a:cubicBezTo>
                  <a:pt x="62" y="166"/>
                  <a:pt x="70" y="159"/>
                  <a:pt x="78" y="153"/>
                </a:cubicBezTo>
                <a:cubicBezTo>
                  <a:pt x="87" y="146"/>
                  <a:pt x="96" y="140"/>
                  <a:pt x="105" y="135"/>
                </a:cubicBezTo>
                <a:cubicBezTo>
                  <a:pt x="113" y="129"/>
                  <a:pt x="122" y="124"/>
                  <a:pt x="131" y="118"/>
                </a:cubicBezTo>
                <a:cubicBezTo>
                  <a:pt x="151" y="106"/>
                  <a:pt x="171" y="95"/>
                  <a:pt x="191" y="85"/>
                </a:cubicBezTo>
                <a:cubicBezTo>
                  <a:pt x="212" y="75"/>
                  <a:pt x="233" y="65"/>
                  <a:pt x="254" y="56"/>
                </a:cubicBezTo>
                <a:cubicBezTo>
                  <a:pt x="264" y="52"/>
                  <a:pt x="274" y="48"/>
                  <a:pt x="284" y="44"/>
                </a:cubicBezTo>
                <a:cubicBezTo>
                  <a:pt x="294" y="40"/>
                  <a:pt x="304" y="37"/>
                  <a:pt x="314" y="33"/>
                </a:cubicBezTo>
                <a:cubicBezTo>
                  <a:pt x="317" y="32"/>
                  <a:pt x="321" y="31"/>
                  <a:pt x="324" y="29"/>
                </a:cubicBezTo>
                <a:cubicBezTo>
                  <a:pt x="328" y="28"/>
                  <a:pt x="332" y="26"/>
                  <a:pt x="336" y="25"/>
                </a:cubicBezTo>
                <a:cubicBezTo>
                  <a:pt x="340" y="24"/>
                  <a:pt x="345" y="23"/>
                  <a:pt x="349" y="22"/>
                </a:cubicBezTo>
                <a:cubicBezTo>
                  <a:pt x="353" y="21"/>
                  <a:pt x="357" y="21"/>
                  <a:pt x="360" y="22"/>
                </a:cubicBezTo>
                <a:cubicBezTo>
                  <a:pt x="360" y="26"/>
                  <a:pt x="360" y="31"/>
                  <a:pt x="357" y="36"/>
                </a:cubicBezTo>
                <a:cubicBezTo>
                  <a:pt x="355" y="41"/>
                  <a:pt x="353" y="45"/>
                  <a:pt x="352" y="49"/>
                </a:cubicBezTo>
                <a:cubicBezTo>
                  <a:pt x="349" y="55"/>
                  <a:pt x="347" y="61"/>
                  <a:pt x="344" y="67"/>
                </a:cubicBezTo>
                <a:cubicBezTo>
                  <a:pt x="341" y="73"/>
                  <a:pt x="338" y="79"/>
                  <a:pt x="335" y="84"/>
                </a:cubicBezTo>
                <a:cubicBezTo>
                  <a:pt x="330" y="96"/>
                  <a:pt x="324" y="107"/>
                  <a:pt x="318" y="117"/>
                </a:cubicBezTo>
                <a:cubicBezTo>
                  <a:pt x="312" y="128"/>
                  <a:pt x="305" y="139"/>
                  <a:pt x="299" y="150"/>
                </a:cubicBezTo>
                <a:cubicBezTo>
                  <a:pt x="290" y="166"/>
                  <a:pt x="290" y="166"/>
                  <a:pt x="290" y="166"/>
                </a:cubicBezTo>
                <a:cubicBezTo>
                  <a:pt x="275" y="166"/>
                  <a:pt x="259" y="166"/>
                  <a:pt x="243" y="166"/>
                </a:cubicBezTo>
                <a:cubicBezTo>
                  <a:pt x="228" y="166"/>
                  <a:pt x="212" y="166"/>
                  <a:pt x="197" y="166"/>
                </a:cubicBezTo>
                <a:cubicBezTo>
                  <a:pt x="186" y="166"/>
                  <a:pt x="176" y="167"/>
                  <a:pt x="166" y="167"/>
                </a:cubicBezTo>
                <a:cubicBezTo>
                  <a:pt x="156" y="167"/>
                  <a:pt x="146" y="167"/>
                  <a:pt x="136" y="168"/>
                </a:cubicBezTo>
                <a:cubicBezTo>
                  <a:pt x="129" y="168"/>
                  <a:pt x="121" y="169"/>
                  <a:pt x="113" y="169"/>
                </a:cubicBezTo>
                <a:cubicBezTo>
                  <a:pt x="105" y="170"/>
                  <a:pt x="98" y="171"/>
                  <a:pt x="91" y="174"/>
                </a:cubicBezTo>
                <a:cubicBezTo>
                  <a:pt x="85" y="176"/>
                  <a:pt x="82" y="179"/>
                  <a:pt x="81" y="183"/>
                </a:cubicBezTo>
                <a:cubicBezTo>
                  <a:pt x="81" y="187"/>
                  <a:pt x="82" y="192"/>
                  <a:pt x="85" y="196"/>
                </a:cubicBezTo>
                <a:cubicBezTo>
                  <a:pt x="87" y="200"/>
                  <a:pt x="91" y="204"/>
                  <a:pt x="95" y="208"/>
                </a:cubicBezTo>
                <a:cubicBezTo>
                  <a:pt x="99" y="211"/>
                  <a:pt x="103" y="214"/>
                  <a:pt x="106" y="216"/>
                </a:cubicBezTo>
                <a:cubicBezTo>
                  <a:pt x="124" y="228"/>
                  <a:pt x="143" y="239"/>
                  <a:pt x="164" y="249"/>
                </a:cubicBezTo>
                <a:cubicBezTo>
                  <a:pt x="184" y="258"/>
                  <a:pt x="205" y="266"/>
                  <a:pt x="226" y="271"/>
                </a:cubicBezTo>
                <a:cubicBezTo>
                  <a:pt x="229" y="272"/>
                  <a:pt x="233" y="273"/>
                  <a:pt x="237" y="273"/>
                </a:cubicBezTo>
                <a:cubicBezTo>
                  <a:pt x="242" y="274"/>
                  <a:pt x="246" y="274"/>
                  <a:pt x="251" y="274"/>
                </a:cubicBezTo>
                <a:cubicBezTo>
                  <a:pt x="255" y="274"/>
                  <a:pt x="258" y="273"/>
                  <a:pt x="262" y="271"/>
                </a:cubicBezTo>
                <a:cubicBezTo>
                  <a:pt x="265" y="269"/>
                  <a:pt x="267" y="266"/>
                  <a:pt x="268" y="261"/>
                </a:cubicBezTo>
                <a:cubicBezTo>
                  <a:pt x="269" y="256"/>
                  <a:pt x="270" y="252"/>
                  <a:pt x="272" y="247"/>
                </a:cubicBezTo>
                <a:cubicBezTo>
                  <a:pt x="274" y="243"/>
                  <a:pt x="276" y="239"/>
                  <a:pt x="278" y="235"/>
                </a:cubicBezTo>
                <a:cubicBezTo>
                  <a:pt x="282" y="227"/>
                  <a:pt x="286" y="218"/>
                  <a:pt x="290" y="210"/>
                </a:cubicBezTo>
                <a:cubicBezTo>
                  <a:pt x="294" y="202"/>
                  <a:pt x="299" y="194"/>
                  <a:pt x="303" y="186"/>
                </a:cubicBezTo>
                <a:cubicBezTo>
                  <a:pt x="401" y="188"/>
                  <a:pt x="401" y="188"/>
                  <a:pt x="401" y="188"/>
                </a:cubicBezTo>
                <a:cubicBezTo>
                  <a:pt x="402" y="188"/>
                  <a:pt x="403" y="188"/>
                  <a:pt x="404" y="188"/>
                </a:cubicBezTo>
                <a:cubicBezTo>
                  <a:pt x="403" y="188"/>
                  <a:pt x="403" y="189"/>
                  <a:pt x="403" y="190"/>
                </a:cubicBezTo>
                <a:cubicBezTo>
                  <a:pt x="401" y="193"/>
                  <a:pt x="401" y="196"/>
                  <a:pt x="401" y="199"/>
                </a:cubicBezTo>
                <a:cubicBezTo>
                  <a:pt x="401" y="202"/>
                  <a:pt x="403" y="204"/>
                  <a:pt x="405" y="206"/>
                </a:cubicBezTo>
                <a:cubicBezTo>
                  <a:pt x="407" y="208"/>
                  <a:pt x="411" y="210"/>
                  <a:pt x="416" y="211"/>
                </a:cubicBezTo>
                <a:cubicBezTo>
                  <a:pt x="424" y="212"/>
                  <a:pt x="432" y="211"/>
                  <a:pt x="441" y="209"/>
                </a:cubicBezTo>
                <a:cubicBezTo>
                  <a:pt x="450" y="206"/>
                  <a:pt x="458" y="203"/>
                  <a:pt x="467" y="200"/>
                </a:cubicBezTo>
                <a:cubicBezTo>
                  <a:pt x="467" y="204"/>
                  <a:pt x="468" y="207"/>
                  <a:pt x="471" y="210"/>
                </a:cubicBezTo>
                <a:cubicBezTo>
                  <a:pt x="474" y="212"/>
                  <a:pt x="477" y="214"/>
                  <a:pt x="482" y="214"/>
                </a:cubicBezTo>
                <a:cubicBezTo>
                  <a:pt x="490" y="214"/>
                  <a:pt x="499" y="213"/>
                  <a:pt x="507" y="210"/>
                </a:cubicBezTo>
                <a:cubicBezTo>
                  <a:pt x="516" y="208"/>
                  <a:pt x="524" y="205"/>
                  <a:pt x="533" y="203"/>
                </a:cubicBezTo>
                <a:cubicBezTo>
                  <a:pt x="541" y="200"/>
                  <a:pt x="549" y="197"/>
                  <a:pt x="558" y="194"/>
                </a:cubicBezTo>
                <a:cubicBezTo>
                  <a:pt x="562" y="193"/>
                  <a:pt x="566" y="192"/>
                  <a:pt x="570" y="191"/>
                </a:cubicBezTo>
                <a:cubicBezTo>
                  <a:pt x="570" y="192"/>
                  <a:pt x="569" y="194"/>
                  <a:pt x="569" y="195"/>
                </a:cubicBezTo>
                <a:cubicBezTo>
                  <a:pt x="566" y="201"/>
                  <a:pt x="566" y="206"/>
                  <a:pt x="568" y="210"/>
                </a:cubicBezTo>
                <a:cubicBezTo>
                  <a:pt x="569" y="214"/>
                  <a:pt x="574" y="217"/>
                  <a:pt x="583" y="217"/>
                </a:cubicBezTo>
                <a:cubicBezTo>
                  <a:pt x="590" y="217"/>
                  <a:pt x="598" y="216"/>
                  <a:pt x="605" y="213"/>
                </a:cubicBezTo>
                <a:cubicBezTo>
                  <a:pt x="613" y="210"/>
                  <a:pt x="620" y="207"/>
                  <a:pt x="627" y="204"/>
                </a:cubicBezTo>
                <a:cubicBezTo>
                  <a:pt x="633" y="201"/>
                  <a:pt x="640" y="199"/>
                  <a:pt x="646" y="196"/>
                </a:cubicBezTo>
                <a:cubicBezTo>
                  <a:pt x="651" y="194"/>
                  <a:pt x="656" y="193"/>
                  <a:pt x="661" y="192"/>
                </a:cubicBezTo>
                <a:cubicBezTo>
                  <a:pt x="661" y="194"/>
                  <a:pt x="660" y="196"/>
                  <a:pt x="661" y="198"/>
                </a:cubicBezTo>
                <a:cubicBezTo>
                  <a:pt x="661" y="202"/>
                  <a:pt x="662" y="205"/>
                  <a:pt x="664" y="208"/>
                </a:cubicBezTo>
                <a:cubicBezTo>
                  <a:pt x="666" y="210"/>
                  <a:pt x="668" y="212"/>
                  <a:pt x="672" y="213"/>
                </a:cubicBezTo>
                <a:cubicBezTo>
                  <a:pt x="676" y="214"/>
                  <a:pt x="680" y="214"/>
                  <a:pt x="685" y="213"/>
                </a:cubicBezTo>
                <a:cubicBezTo>
                  <a:pt x="689" y="212"/>
                  <a:pt x="693" y="210"/>
                  <a:pt x="696" y="207"/>
                </a:cubicBezTo>
                <a:cubicBezTo>
                  <a:pt x="700" y="204"/>
                  <a:pt x="703" y="201"/>
                  <a:pt x="706" y="197"/>
                </a:cubicBezTo>
                <a:cubicBezTo>
                  <a:pt x="709" y="193"/>
                  <a:pt x="711" y="189"/>
                  <a:pt x="712" y="185"/>
                </a:cubicBezTo>
                <a:cubicBezTo>
                  <a:pt x="713" y="185"/>
                  <a:pt x="714" y="185"/>
                  <a:pt x="715" y="185"/>
                </a:cubicBezTo>
                <a:cubicBezTo>
                  <a:pt x="728" y="189"/>
                  <a:pt x="741" y="190"/>
                  <a:pt x="755" y="190"/>
                </a:cubicBezTo>
                <a:cubicBezTo>
                  <a:pt x="760" y="190"/>
                  <a:pt x="765" y="189"/>
                  <a:pt x="769" y="189"/>
                </a:cubicBezTo>
                <a:cubicBezTo>
                  <a:pt x="769" y="190"/>
                  <a:pt x="769" y="191"/>
                  <a:pt x="768" y="192"/>
                </a:cubicBezTo>
                <a:cubicBezTo>
                  <a:pt x="767" y="195"/>
                  <a:pt x="767" y="199"/>
                  <a:pt x="768" y="202"/>
                </a:cubicBezTo>
                <a:cubicBezTo>
                  <a:pt x="769" y="205"/>
                  <a:pt x="772" y="208"/>
                  <a:pt x="776" y="210"/>
                </a:cubicBezTo>
                <a:cubicBezTo>
                  <a:pt x="779" y="211"/>
                  <a:pt x="782" y="212"/>
                  <a:pt x="785" y="212"/>
                </a:cubicBezTo>
                <a:cubicBezTo>
                  <a:pt x="789" y="211"/>
                  <a:pt x="792" y="211"/>
                  <a:pt x="796" y="210"/>
                </a:cubicBezTo>
                <a:cubicBezTo>
                  <a:pt x="799" y="209"/>
                  <a:pt x="802" y="208"/>
                  <a:pt x="806" y="207"/>
                </a:cubicBezTo>
                <a:cubicBezTo>
                  <a:pt x="809" y="206"/>
                  <a:pt x="812" y="204"/>
                  <a:pt x="815" y="203"/>
                </a:cubicBezTo>
                <a:cubicBezTo>
                  <a:pt x="818" y="202"/>
                  <a:pt x="821" y="201"/>
                  <a:pt x="825" y="200"/>
                </a:cubicBezTo>
                <a:cubicBezTo>
                  <a:pt x="828" y="199"/>
                  <a:pt x="832" y="197"/>
                  <a:pt x="835" y="196"/>
                </a:cubicBezTo>
                <a:cubicBezTo>
                  <a:pt x="839" y="194"/>
                  <a:pt x="843" y="193"/>
                  <a:pt x="847" y="193"/>
                </a:cubicBezTo>
                <a:cubicBezTo>
                  <a:pt x="850" y="192"/>
                  <a:pt x="854" y="192"/>
                  <a:pt x="857" y="193"/>
                </a:cubicBezTo>
                <a:cubicBezTo>
                  <a:pt x="857" y="194"/>
                  <a:pt x="857" y="194"/>
                  <a:pt x="857" y="194"/>
                </a:cubicBezTo>
                <a:cubicBezTo>
                  <a:pt x="854" y="195"/>
                  <a:pt x="854" y="195"/>
                  <a:pt x="854" y="195"/>
                </a:cubicBezTo>
                <a:cubicBezTo>
                  <a:pt x="852" y="196"/>
                  <a:pt x="848" y="198"/>
                  <a:pt x="841" y="201"/>
                </a:cubicBezTo>
                <a:cubicBezTo>
                  <a:pt x="835" y="204"/>
                  <a:pt x="828" y="208"/>
                  <a:pt x="820" y="213"/>
                </a:cubicBezTo>
                <a:cubicBezTo>
                  <a:pt x="812" y="217"/>
                  <a:pt x="804" y="222"/>
                  <a:pt x="796" y="227"/>
                </a:cubicBezTo>
                <a:cubicBezTo>
                  <a:pt x="788" y="233"/>
                  <a:pt x="781" y="238"/>
                  <a:pt x="776" y="244"/>
                </a:cubicBezTo>
                <a:cubicBezTo>
                  <a:pt x="770" y="249"/>
                  <a:pt x="767" y="254"/>
                  <a:pt x="766" y="260"/>
                </a:cubicBezTo>
                <a:cubicBezTo>
                  <a:pt x="765" y="265"/>
                  <a:pt x="767" y="270"/>
                  <a:pt x="773" y="274"/>
                </a:cubicBezTo>
                <a:cubicBezTo>
                  <a:pt x="777" y="277"/>
                  <a:pt x="783" y="278"/>
                  <a:pt x="788" y="276"/>
                </a:cubicBezTo>
                <a:cubicBezTo>
                  <a:pt x="794" y="275"/>
                  <a:pt x="800" y="272"/>
                  <a:pt x="806" y="269"/>
                </a:cubicBezTo>
                <a:cubicBezTo>
                  <a:pt x="812" y="266"/>
                  <a:pt x="817" y="262"/>
                  <a:pt x="823" y="258"/>
                </a:cubicBezTo>
                <a:cubicBezTo>
                  <a:pt x="828" y="254"/>
                  <a:pt x="832" y="251"/>
                  <a:pt x="835" y="249"/>
                </a:cubicBezTo>
                <a:cubicBezTo>
                  <a:pt x="838" y="247"/>
                  <a:pt x="842" y="244"/>
                  <a:pt x="845" y="240"/>
                </a:cubicBezTo>
                <a:cubicBezTo>
                  <a:pt x="849" y="237"/>
                  <a:pt x="853" y="234"/>
                  <a:pt x="857" y="230"/>
                </a:cubicBezTo>
                <a:cubicBezTo>
                  <a:pt x="861" y="226"/>
                  <a:pt x="865" y="222"/>
                  <a:pt x="868" y="217"/>
                </a:cubicBezTo>
                <a:cubicBezTo>
                  <a:pt x="872" y="213"/>
                  <a:pt x="874" y="208"/>
                  <a:pt x="876" y="204"/>
                </a:cubicBezTo>
                <a:cubicBezTo>
                  <a:pt x="889" y="199"/>
                  <a:pt x="902" y="195"/>
                  <a:pt x="915" y="193"/>
                </a:cubicBezTo>
                <a:cubicBezTo>
                  <a:pt x="925" y="190"/>
                  <a:pt x="936" y="189"/>
                  <a:pt x="946" y="189"/>
                </a:cubicBezTo>
                <a:cubicBezTo>
                  <a:pt x="946" y="189"/>
                  <a:pt x="946" y="190"/>
                  <a:pt x="946" y="190"/>
                </a:cubicBezTo>
                <a:cubicBezTo>
                  <a:pt x="945" y="192"/>
                  <a:pt x="944" y="194"/>
                  <a:pt x="943" y="197"/>
                </a:cubicBezTo>
                <a:cubicBezTo>
                  <a:pt x="943" y="199"/>
                  <a:pt x="942" y="201"/>
                  <a:pt x="943" y="203"/>
                </a:cubicBezTo>
                <a:cubicBezTo>
                  <a:pt x="943" y="205"/>
                  <a:pt x="944" y="208"/>
                  <a:pt x="946" y="210"/>
                </a:cubicBezTo>
                <a:cubicBezTo>
                  <a:pt x="950" y="213"/>
                  <a:pt x="954" y="214"/>
                  <a:pt x="959" y="213"/>
                </a:cubicBezTo>
                <a:cubicBezTo>
                  <a:pt x="964" y="212"/>
                  <a:pt x="967" y="210"/>
                  <a:pt x="971" y="207"/>
                </a:cubicBezTo>
                <a:cubicBezTo>
                  <a:pt x="974" y="204"/>
                  <a:pt x="977" y="201"/>
                  <a:pt x="980" y="199"/>
                </a:cubicBezTo>
                <a:cubicBezTo>
                  <a:pt x="983" y="196"/>
                  <a:pt x="986" y="193"/>
                  <a:pt x="989" y="190"/>
                </a:cubicBezTo>
                <a:cubicBezTo>
                  <a:pt x="992" y="187"/>
                  <a:pt x="995" y="183"/>
                  <a:pt x="998" y="180"/>
                </a:cubicBezTo>
                <a:cubicBezTo>
                  <a:pt x="1002" y="183"/>
                  <a:pt x="1007" y="185"/>
                  <a:pt x="1012" y="186"/>
                </a:cubicBezTo>
                <a:cubicBezTo>
                  <a:pt x="1017" y="187"/>
                  <a:pt x="1022" y="188"/>
                  <a:pt x="1027" y="189"/>
                </a:cubicBezTo>
                <a:cubicBezTo>
                  <a:pt x="1034" y="189"/>
                  <a:pt x="1041" y="190"/>
                  <a:pt x="1047" y="190"/>
                </a:cubicBezTo>
                <a:cubicBezTo>
                  <a:pt x="1054" y="190"/>
                  <a:pt x="1061" y="190"/>
                  <a:pt x="1068" y="190"/>
                </a:cubicBezTo>
                <a:cubicBezTo>
                  <a:pt x="1066" y="194"/>
                  <a:pt x="1066" y="199"/>
                  <a:pt x="1069" y="203"/>
                </a:cubicBezTo>
                <a:cubicBezTo>
                  <a:pt x="1071" y="208"/>
                  <a:pt x="1074" y="210"/>
                  <a:pt x="1079" y="211"/>
                </a:cubicBezTo>
                <a:cubicBezTo>
                  <a:pt x="1083" y="212"/>
                  <a:pt x="1088" y="212"/>
                  <a:pt x="1092" y="211"/>
                </a:cubicBezTo>
                <a:cubicBezTo>
                  <a:pt x="1099" y="210"/>
                  <a:pt x="1105" y="208"/>
                  <a:pt x="1111" y="205"/>
                </a:cubicBezTo>
                <a:cubicBezTo>
                  <a:pt x="1118" y="203"/>
                  <a:pt x="1124" y="201"/>
                  <a:pt x="1131" y="199"/>
                </a:cubicBezTo>
                <a:cubicBezTo>
                  <a:pt x="1136" y="197"/>
                  <a:pt x="1141" y="196"/>
                  <a:pt x="1146" y="195"/>
                </a:cubicBezTo>
                <a:cubicBezTo>
                  <a:pt x="1145" y="199"/>
                  <a:pt x="1145" y="202"/>
                  <a:pt x="1146" y="205"/>
                </a:cubicBezTo>
                <a:cubicBezTo>
                  <a:pt x="1147" y="208"/>
                  <a:pt x="1150" y="211"/>
                  <a:pt x="1154" y="213"/>
                </a:cubicBezTo>
                <a:cubicBezTo>
                  <a:pt x="1158" y="214"/>
                  <a:pt x="1162" y="215"/>
                  <a:pt x="1166" y="215"/>
                </a:cubicBezTo>
                <a:cubicBezTo>
                  <a:pt x="1170" y="214"/>
                  <a:pt x="1175" y="214"/>
                  <a:pt x="1179" y="213"/>
                </a:cubicBezTo>
                <a:cubicBezTo>
                  <a:pt x="1183" y="212"/>
                  <a:pt x="1187" y="211"/>
                  <a:pt x="1191" y="209"/>
                </a:cubicBezTo>
                <a:cubicBezTo>
                  <a:pt x="1195" y="208"/>
                  <a:pt x="1199" y="206"/>
                  <a:pt x="1203" y="205"/>
                </a:cubicBezTo>
                <a:cubicBezTo>
                  <a:pt x="1210" y="202"/>
                  <a:pt x="1218" y="200"/>
                  <a:pt x="1226" y="196"/>
                </a:cubicBezTo>
                <a:cubicBezTo>
                  <a:pt x="1233" y="193"/>
                  <a:pt x="1241" y="190"/>
                  <a:pt x="1249" y="189"/>
                </a:cubicBezTo>
                <a:cubicBezTo>
                  <a:pt x="1250" y="189"/>
                  <a:pt x="1250" y="189"/>
                  <a:pt x="1250" y="189"/>
                </a:cubicBezTo>
                <a:cubicBezTo>
                  <a:pt x="1250" y="189"/>
                  <a:pt x="1251" y="189"/>
                  <a:pt x="1251" y="189"/>
                </a:cubicBezTo>
                <a:cubicBezTo>
                  <a:pt x="1253" y="190"/>
                  <a:pt x="1254" y="190"/>
                  <a:pt x="1255" y="191"/>
                </a:cubicBezTo>
                <a:cubicBezTo>
                  <a:pt x="1256" y="191"/>
                  <a:pt x="1257" y="193"/>
                  <a:pt x="1257" y="194"/>
                </a:cubicBezTo>
                <a:cubicBezTo>
                  <a:pt x="1254" y="196"/>
                  <a:pt x="1251" y="197"/>
                  <a:pt x="1248" y="199"/>
                </a:cubicBezTo>
                <a:cubicBezTo>
                  <a:pt x="1245" y="201"/>
                  <a:pt x="1243" y="203"/>
                  <a:pt x="1240" y="204"/>
                </a:cubicBezTo>
                <a:cubicBezTo>
                  <a:pt x="1231" y="209"/>
                  <a:pt x="1221" y="215"/>
                  <a:pt x="1211" y="222"/>
                </a:cubicBezTo>
                <a:cubicBezTo>
                  <a:pt x="1201" y="229"/>
                  <a:pt x="1193" y="237"/>
                  <a:pt x="1186" y="246"/>
                </a:cubicBezTo>
                <a:cubicBezTo>
                  <a:pt x="1185" y="248"/>
                  <a:pt x="1183" y="250"/>
                  <a:pt x="1182" y="253"/>
                </a:cubicBezTo>
                <a:cubicBezTo>
                  <a:pt x="1181" y="255"/>
                  <a:pt x="1180" y="258"/>
                  <a:pt x="1180" y="260"/>
                </a:cubicBezTo>
                <a:cubicBezTo>
                  <a:pt x="1179" y="263"/>
                  <a:pt x="1180" y="265"/>
                  <a:pt x="1181" y="267"/>
                </a:cubicBezTo>
                <a:cubicBezTo>
                  <a:pt x="1181" y="270"/>
                  <a:pt x="1183" y="272"/>
                  <a:pt x="1186" y="273"/>
                </a:cubicBezTo>
                <a:cubicBezTo>
                  <a:pt x="1189" y="275"/>
                  <a:pt x="1192" y="276"/>
                  <a:pt x="1196" y="276"/>
                </a:cubicBezTo>
                <a:cubicBezTo>
                  <a:pt x="1200" y="275"/>
                  <a:pt x="1204" y="274"/>
                  <a:pt x="1208" y="273"/>
                </a:cubicBezTo>
                <a:cubicBezTo>
                  <a:pt x="1211" y="271"/>
                  <a:pt x="1215" y="269"/>
                  <a:pt x="1219" y="267"/>
                </a:cubicBezTo>
                <a:cubicBezTo>
                  <a:pt x="1222" y="264"/>
                  <a:pt x="1225" y="262"/>
                  <a:pt x="1228" y="261"/>
                </a:cubicBezTo>
                <a:cubicBezTo>
                  <a:pt x="1231" y="258"/>
                  <a:pt x="1234" y="255"/>
                  <a:pt x="1239" y="251"/>
                </a:cubicBezTo>
                <a:cubicBezTo>
                  <a:pt x="1244" y="248"/>
                  <a:pt x="1248" y="243"/>
                  <a:pt x="1253" y="239"/>
                </a:cubicBezTo>
                <a:cubicBezTo>
                  <a:pt x="1258" y="234"/>
                  <a:pt x="1263" y="229"/>
                  <a:pt x="1267" y="224"/>
                </a:cubicBezTo>
                <a:cubicBezTo>
                  <a:pt x="1271" y="218"/>
                  <a:pt x="1274" y="213"/>
                  <a:pt x="1276" y="207"/>
                </a:cubicBezTo>
                <a:cubicBezTo>
                  <a:pt x="1278" y="207"/>
                  <a:pt x="1280" y="206"/>
                  <a:pt x="1281" y="205"/>
                </a:cubicBezTo>
                <a:cubicBezTo>
                  <a:pt x="1283" y="205"/>
                  <a:pt x="1285" y="204"/>
                  <a:pt x="1286" y="203"/>
                </a:cubicBezTo>
                <a:cubicBezTo>
                  <a:pt x="1297" y="200"/>
                  <a:pt x="1297" y="200"/>
                  <a:pt x="1297" y="200"/>
                </a:cubicBezTo>
                <a:cubicBezTo>
                  <a:pt x="1295" y="202"/>
                  <a:pt x="1294" y="204"/>
                  <a:pt x="1294" y="207"/>
                </a:cubicBezTo>
                <a:cubicBezTo>
                  <a:pt x="1294" y="209"/>
                  <a:pt x="1295" y="211"/>
                  <a:pt x="1296" y="213"/>
                </a:cubicBezTo>
                <a:cubicBezTo>
                  <a:pt x="1297" y="215"/>
                  <a:pt x="1299" y="217"/>
                  <a:pt x="1301" y="217"/>
                </a:cubicBezTo>
                <a:cubicBezTo>
                  <a:pt x="1303" y="218"/>
                  <a:pt x="1306" y="218"/>
                  <a:pt x="1309" y="216"/>
                </a:cubicBezTo>
                <a:cubicBezTo>
                  <a:pt x="1312" y="215"/>
                  <a:pt x="1316" y="213"/>
                  <a:pt x="1320" y="212"/>
                </a:cubicBezTo>
                <a:cubicBezTo>
                  <a:pt x="1325" y="210"/>
                  <a:pt x="1329" y="208"/>
                  <a:pt x="1332" y="207"/>
                </a:cubicBezTo>
                <a:cubicBezTo>
                  <a:pt x="1338" y="205"/>
                  <a:pt x="1345" y="204"/>
                  <a:pt x="1352" y="202"/>
                </a:cubicBezTo>
                <a:cubicBezTo>
                  <a:pt x="1358" y="201"/>
                  <a:pt x="1365" y="199"/>
                  <a:pt x="1371" y="198"/>
                </a:cubicBezTo>
                <a:cubicBezTo>
                  <a:pt x="1381" y="196"/>
                  <a:pt x="1390" y="194"/>
                  <a:pt x="1399" y="192"/>
                </a:cubicBezTo>
                <a:cubicBezTo>
                  <a:pt x="1405" y="191"/>
                  <a:pt x="1411" y="191"/>
                  <a:pt x="1416" y="190"/>
                </a:cubicBezTo>
                <a:cubicBezTo>
                  <a:pt x="1415" y="192"/>
                  <a:pt x="1415" y="193"/>
                  <a:pt x="1414" y="195"/>
                </a:cubicBezTo>
                <a:cubicBezTo>
                  <a:pt x="1413" y="198"/>
                  <a:pt x="1413" y="201"/>
                  <a:pt x="1414" y="203"/>
                </a:cubicBezTo>
                <a:cubicBezTo>
                  <a:pt x="1415" y="206"/>
                  <a:pt x="1417" y="209"/>
                  <a:pt x="1420" y="210"/>
                </a:cubicBezTo>
                <a:cubicBezTo>
                  <a:pt x="1423" y="211"/>
                  <a:pt x="1425" y="211"/>
                  <a:pt x="1428" y="211"/>
                </a:cubicBezTo>
                <a:cubicBezTo>
                  <a:pt x="1436" y="210"/>
                  <a:pt x="1444" y="209"/>
                  <a:pt x="1451" y="206"/>
                </a:cubicBezTo>
                <a:cubicBezTo>
                  <a:pt x="1458" y="204"/>
                  <a:pt x="1466" y="201"/>
                  <a:pt x="1473" y="199"/>
                </a:cubicBezTo>
                <a:cubicBezTo>
                  <a:pt x="1482" y="197"/>
                  <a:pt x="1491" y="195"/>
                  <a:pt x="1500" y="194"/>
                </a:cubicBezTo>
                <a:cubicBezTo>
                  <a:pt x="1505" y="194"/>
                  <a:pt x="1505" y="194"/>
                  <a:pt x="1505" y="194"/>
                </a:cubicBezTo>
                <a:cubicBezTo>
                  <a:pt x="1503" y="196"/>
                  <a:pt x="1502" y="199"/>
                  <a:pt x="1501" y="202"/>
                </a:cubicBezTo>
                <a:cubicBezTo>
                  <a:pt x="1501" y="205"/>
                  <a:pt x="1503" y="208"/>
                  <a:pt x="1507" y="211"/>
                </a:cubicBezTo>
                <a:cubicBezTo>
                  <a:pt x="1509" y="212"/>
                  <a:pt x="1511" y="213"/>
                  <a:pt x="1513" y="213"/>
                </a:cubicBezTo>
                <a:cubicBezTo>
                  <a:pt x="1518" y="214"/>
                  <a:pt x="1522" y="214"/>
                  <a:pt x="1528" y="213"/>
                </a:cubicBezTo>
                <a:cubicBezTo>
                  <a:pt x="1533" y="211"/>
                  <a:pt x="1537" y="210"/>
                  <a:pt x="1541" y="209"/>
                </a:cubicBezTo>
                <a:cubicBezTo>
                  <a:pt x="1550" y="206"/>
                  <a:pt x="1558" y="204"/>
                  <a:pt x="1566" y="201"/>
                </a:cubicBezTo>
                <a:cubicBezTo>
                  <a:pt x="1575" y="198"/>
                  <a:pt x="1583" y="196"/>
                  <a:pt x="1592" y="193"/>
                </a:cubicBezTo>
                <a:cubicBezTo>
                  <a:pt x="1593" y="193"/>
                  <a:pt x="1596" y="192"/>
                  <a:pt x="1599" y="192"/>
                </a:cubicBezTo>
                <a:cubicBezTo>
                  <a:pt x="1602" y="192"/>
                  <a:pt x="1605" y="191"/>
                  <a:pt x="1608" y="190"/>
                </a:cubicBezTo>
                <a:cubicBezTo>
                  <a:pt x="1611" y="190"/>
                  <a:pt x="1614" y="188"/>
                  <a:pt x="1616" y="187"/>
                </a:cubicBezTo>
                <a:cubicBezTo>
                  <a:pt x="1618" y="186"/>
                  <a:pt x="1620" y="184"/>
                  <a:pt x="1620" y="182"/>
                </a:cubicBezTo>
                <a:cubicBezTo>
                  <a:pt x="1621" y="178"/>
                  <a:pt x="1621" y="175"/>
                  <a:pt x="1620" y="173"/>
                </a:cubicBezTo>
                <a:close/>
                <a:moveTo>
                  <a:pt x="755" y="134"/>
                </a:moveTo>
                <a:cubicBezTo>
                  <a:pt x="754" y="134"/>
                  <a:pt x="753" y="133"/>
                  <a:pt x="753" y="133"/>
                </a:cubicBezTo>
                <a:cubicBezTo>
                  <a:pt x="754" y="133"/>
                  <a:pt x="754" y="133"/>
                  <a:pt x="755" y="134"/>
                </a:cubicBezTo>
                <a:close/>
                <a:moveTo>
                  <a:pt x="265" y="212"/>
                </a:moveTo>
                <a:cubicBezTo>
                  <a:pt x="262" y="218"/>
                  <a:pt x="258" y="225"/>
                  <a:pt x="254" y="232"/>
                </a:cubicBezTo>
                <a:cubicBezTo>
                  <a:pt x="251" y="239"/>
                  <a:pt x="248" y="246"/>
                  <a:pt x="247" y="254"/>
                </a:cubicBezTo>
                <a:cubicBezTo>
                  <a:pt x="245" y="254"/>
                  <a:pt x="242" y="254"/>
                  <a:pt x="239" y="254"/>
                </a:cubicBezTo>
                <a:cubicBezTo>
                  <a:pt x="236" y="253"/>
                  <a:pt x="232" y="252"/>
                  <a:pt x="229" y="251"/>
                </a:cubicBezTo>
                <a:cubicBezTo>
                  <a:pt x="226" y="250"/>
                  <a:pt x="223" y="249"/>
                  <a:pt x="220" y="248"/>
                </a:cubicBezTo>
                <a:cubicBezTo>
                  <a:pt x="217" y="247"/>
                  <a:pt x="215" y="246"/>
                  <a:pt x="213" y="246"/>
                </a:cubicBezTo>
                <a:cubicBezTo>
                  <a:pt x="205" y="243"/>
                  <a:pt x="197" y="240"/>
                  <a:pt x="190" y="237"/>
                </a:cubicBezTo>
                <a:cubicBezTo>
                  <a:pt x="182" y="234"/>
                  <a:pt x="174" y="231"/>
                  <a:pt x="167" y="228"/>
                </a:cubicBezTo>
                <a:cubicBezTo>
                  <a:pt x="160" y="224"/>
                  <a:pt x="152" y="221"/>
                  <a:pt x="145" y="217"/>
                </a:cubicBezTo>
                <a:cubicBezTo>
                  <a:pt x="138" y="214"/>
                  <a:pt x="131" y="210"/>
                  <a:pt x="125" y="205"/>
                </a:cubicBezTo>
                <a:cubicBezTo>
                  <a:pt x="122" y="204"/>
                  <a:pt x="118" y="202"/>
                  <a:pt x="114" y="199"/>
                </a:cubicBezTo>
                <a:cubicBezTo>
                  <a:pt x="109" y="197"/>
                  <a:pt x="106" y="194"/>
                  <a:pt x="103" y="191"/>
                </a:cubicBezTo>
                <a:cubicBezTo>
                  <a:pt x="119" y="189"/>
                  <a:pt x="119" y="189"/>
                  <a:pt x="119" y="189"/>
                </a:cubicBezTo>
                <a:cubicBezTo>
                  <a:pt x="128" y="188"/>
                  <a:pt x="137" y="187"/>
                  <a:pt x="147" y="187"/>
                </a:cubicBezTo>
                <a:cubicBezTo>
                  <a:pt x="156" y="187"/>
                  <a:pt x="165" y="186"/>
                  <a:pt x="174" y="186"/>
                </a:cubicBezTo>
                <a:cubicBezTo>
                  <a:pt x="192" y="186"/>
                  <a:pt x="209" y="185"/>
                  <a:pt x="227" y="186"/>
                </a:cubicBezTo>
                <a:cubicBezTo>
                  <a:pt x="244" y="186"/>
                  <a:pt x="262" y="186"/>
                  <a:pt x="279" y="186"/>
                </a:cubicBezTo>
                <a:lnTo>
                  <a:pt x="265" y="212"/>
                </a:lnTo>
                <a:close/>
                <a:moveTo>
                  <a:pt x="685" y="193"/>
                </a:moveTo>
                <a:cubicBezTo>
                  <a:pt x="683" y="193"/>
                  <a:pt x="682" y="193"/>
                  <a:pt x="681" y="194"/>
                </a:cubicBezTo>
                <a:cubicBezTo>
                  <a:pt x="681" y="192"/>
                  <a:pt x="682" y="191"/>
                  <a:pt x="683" y="191"/>
                </a:cubicBezTo>
                <a:cubicBezTo>
                  <a:pt x="684" y="190"/>
                  <a:pt x="685" y="190"/>
                  <a:pt x="685" y="189"/>
                </a:cubicBezTo>
                <a:lnTo>
                  <a:pt x="685" y="193"/>
                </a:lnTo>
                <a:close/>
                <a:moveTo>
                  <a:pt x="831" y="225"/>
                </a:moveTo>
                <a:cubicBezTo>
                  <a:pt x="829" y="227"/>
                  <a:pt x="827" y="228"/>
                  <a:pt x="826" y="230"/>
                </a:cubicBezTo>
                <a:cubicBezTo>
                  <a:pt x="820" y="234"/>
                  <a:pt x="814" y="239"/>
                  <a:pt x="808" y="244"/>
                </a:cubicBezTo>
                <a:cubicBezTo>
                  <a:pt x="801" y="250"/>
                  <a:pt x="794" y="253"/>
                  <a:pt x="787" y="255"/>
                </a:cubicBezTo>
                <a:cubicBezTo>
                  <a:pt x="789" y="253"/>
                  <a:pt x="792" y="250"/>
                  <a:pt x="795" y="247"/>
                </a:cubicBezTo>
                <a:cubicBezTo>
                  <a:pt x="799" y="244"/>
                  <a:pt x="802" y="241"/>
                  <a:pt x="806" y="238"/>
                </a:cubicBezTo>
                <a:cubicBezTo>
                  <a:pt x="810" y="236"/>
                  <a:pt x="813" y="233"/>
                  <a:pt x="817" y="231"/>
                </a:cubicBezTo>
                <a:cubicBezTo>
                  <a:pt x="820" y="229"/>
                  <a:pt x="823" y="228"/>
                  <a:pt x="824" y="227"/>
                </a:cubicBezTo>
                <a:cubicBezTo>
                  <a:pt x="828" y="225"/>
                  <a:pt x="832" y="223"/>
                  <a:pt x="837" y="220"/>
                </a:cubicBezTo>
                <a:cubicBezTo>
                  <a:pt x="835" y="222"/>
                  <a:pt x="833" y="224"/>
                  <a:pt x="831" y="225"/>
                </a:cubicBezTo>
                <a:close/>
                <a:moveTo>
                  <a:pt x="1103" y="188"/>
                </a:moveTo>
                <a:cubicBezTo>
                  <a:pt x="1101" y="189"/>
                  <a:pt x="1098" y="189"/>
                  <a:pt x="1096" y="190"/>
                </a:cubicBezTo>
                <a:cubicBezTo>
                  <a:pt x="1100" y="188"/>
                  <a:pt x="1105" y="186"/>
                  <a:pt x="1111" y="185"/>
                </a:cubicBezTo>
                <a:cubicBezTo>
                  <a:pt x="1108" y="186"/>
                  <a:pt x="1106" y="187"/>
                  <a:pt x="1103" y="188"/>
                </a:cubicBezTo>
                <a:close/>
                <a:moveTo>
                  <a:pt x="1239" y="223"/>
                </a:moveTo>
                <a:cubicBezTo>
                  <a:pt x="1238" y="225"/>
                  <a:pt x="1236" y="226"/>
                  <a:pt x="1234" y="228"/>
                </a:cubicBezTo>
                <a:cubicBezTo>
                  <a:pt x="1230" y="232"/>
                  <a:pt x="1225" y="237"/>
                  <a:pt x="1219" y="242"/>
                </a:cubicBezTo>
                <a:cubicBezTo>
                  <a:pt x="1213" y="248"/>
                  <a:pt x="1207" y="252"/>
                  <a:pt x="1201" y="254"/>
                </a:cubicBezTo>
                <a:cubicBezTo>
                  <a:pt x="1204" y="249"/>
                  <a:pt x="1209" y="243"/>
                  <a:pt x="1215" y="239"/>
                </a:cubicBezTo>
                <a:cubicBezTo>
                  <a:pt x="1220" y="234"/>
                  <a:pt x="1226" y="230"/>
                  <a:pt x="1230" y="227"/>
                </a:cubicBezTo>
                <a:cubicBezTo>
                  <a:pt x="1232" y="225"/>
                  <a:pt x="1234" y="224"/>
                  <a:pt x="1237" y="222"/>
                </a:cubicBezTo>
                <a:cubicBezTo>
                  <a:pt x="1239" y="220"/>
                  <a:pt x="1242" y="219"/>
                  <a:pt x="1244" y="217"/>
                </a:cubicBezTo>
                <a:cubicBezTo>
                  <a:pt x="1243" y="219"/>
                  <a:pt x="1241" y="221"/>
                  <a:pt x="1239" y="223"/>
                </a:cubicBezTo>
                <a:close/>
              </a:path>
            </a:pathLst>
          </a:custGeom>
          <a:solidFill>
            <a:schemeClr val="bg1"/>
          </a:solidFill>
          <a:ln w="0">
            <a:noFill/>
          </a:ln>
        </p:spPr>
        <p:style>
          <a:lnRef idx="0"/>
          <a:fillRef idx="0"/>
          <a:effectRef idx="0"/>
          <a:fontRef idx="minor"/>
        </p:style>
        <p:txBody>
          <a:bodyPr numCol="1" spcCol="0" lIns="68760" rIns="68760" tIns="34200" bIns="34200" anchor="t">
            <a:noAutofit/>
          </a:bodyPr>
          <a:p>
            <a:pPr>
              <a:lnSpc>
                <a:spcPct val="100000"/>
              </a:lnSpc>
            </a:pPr>
            <a:endParaRPr b="0" lang="en-US" sz="1050" spc="-1" strike="noStrike">
              <a:solidFill>
                <a:srgbClr val="737373"/>
              </a:solidFill>
              <a:latin typeface="Calibri"/>
              <a:ea typeface="Arial"/>
            </a:endParaRPr>
          </a:p>
        </p:txBody>
      </p:sp>
      <p:sp>
        <p:nvSpPr>
          <p:cNvPr id="137" name="TextBox 19"/>
          <p:cNvSpPr/>
          <p:nvPr/>
        </p:nvSpPr>
        <p:spPr>
          <a:xfrm>
            <a:off x="8138160" y="4700880"/>
            <a:ext cx="835200" cy="240480"/>
          </a:xfrm>
          <a:prstGeom prst="rect">
            <a:avLst/>
          </a:prstGeom>
          <a:noFill/>
          <a:ln w="0">
            <a:noFill/>
          </a:ln>
        </p:spPr>
        <p:style>
          <a:lnRef idx="0"/>
          <a:fillRef idx="0"/>
          <a:effectRef idx="0"/>
          <a:fontRef idx="minor"/>
        </p:style>
        <p:txBody>
          <a:bodyPr lIns="90000" rIns="90000" tIns="45000" bIns="45000" anchor="t">
            <a:spAutoFit/>
          </a:bodyPr>
          <a:p>
            <a:pPr algn="ctr">
              <a:lnSpc>
                <a:spcPct val="110000"/>
              </a:lnSpc>
            </a:pPr>
            <a:r>
              <a:rPr b="0" lang="ru-RU" sz="900" spc="-1" strike="noStrike">
                <a:solidFill>
                  <a:srgbClr val="737373"/>
                </a:solidFill>
                <a:latin typeface="Calibri"/>
                <a:ea typeface="Arial"/>
              </a:rPr>
              <a:t>2024</a:t>
            </a:r>
            <a:endParaRPr b="0" lang="ru-RU" sz="900" spc="-1" strike="noStrike">
              <a:solidFill>
                <a:srgbClr val="000000"/>
              </a:solidFill>
              <a:latin typeface="Arial"/>
            </a:endParaRPr>
          </a:p>
        </p:txBody>
      </p:sp>
      <p:sp>
        <p:nvSpPr>
          <p:cNvPr id="138" name="Picture Placeholder 1"/>
          <p:cNvSpPr/>
          <p:nvPr/>
        </p:nvSpPr>
        <p:spPr>
          <a:xfrm>
            <a:off x="1401840" y="1282680"/>
            <a:ext cx="1587240" cy="1587240"/>
          </a:xfrm>
          <a:custGeom>
            <a:avLst/>
            <a:gdLst>
              <a:gd name="textAreaLeft" fmla="*/ 0 w 1587240"/>
              <a:gd name="textAreaRight" fmla="*/ 1589040 w 1587240"/>
              <a:gd name="textAreaTop" fmla="*/ 0 h 1587240"/>
              <a:gd name="textAreaBottom" fmla="*/ 1589040 h 1587240"/>
            </a:gdLst>
            <a:ahLst/>
            <a:rect l="textAreaLeft" t="textAreaTop" r="textAreaRight" b="textAreaBottom"/>
            <a:pathLst>
              <a:path w="2118904" h="2118904">
                <a:moveTo>
                  <a:pt x="1059452" y="0"/>
                </a:moveTo>
                <a:cubicBezTo>
                  <a:pt x="1644571" y="0"/>
                  <a:pt x="2118904" y="474333"/>
                  <a:pt x="2118904" y="1059452"/>
                </a:cubicBezTo>
                <a:cubicBezTo>
                  <a:pt x="2118904" y="1644571"/>
                  <a:pt x="1644571" y="2118904"/>
                  <a:pt x="1059452" y="2118904"/>
                </a:cubicBezTo>
                <a:cubicBezTo>
                  <a:pt x="474333" y="2118904"/>
                  <a:pt x="0" y="1644571"/>
                  <a:pt x="0" y="1059452"/>
                </a:cubicBezTo>
                <a:cubicBezTo>
                  <a:pt x="0" y="474333"/>
                  <a:pt x="474333" y="0"/>
                  <a:pt x="1059452" y="0"/>
                </a:cubicBezTo>
                <a:close/>
              </a:path>
            </a:pathLst>
          </a:custGeom>
          <a:blipFill rotWithShape="0">
            <a:blip r:embed="rId1"/>
            <a:srcRect/>
            <a:stretch/>
          </a:blipFill>
          <a:ln w="0">
            <a:noFill/>
          </a:ln>
        </p:spPr>
        <p:style>
          <a:lnRef idx="0"/>
          <a:fillRef idx="0"/>
          <a:effectRef idx="0"/>
          <a:fontRef idx="minor"/>
        </p:style>
        <p:txBody>
          <a:bodyPr lIns="90000" rIns="90000" tIns="45000" bIns="45000" anchor="t">
            <a:noAutofit/>
          </a:bodyPr>
          <a:p>
            <a:pPr>
              <a:lnSpc>
                <a:spcPct val="100000"/>
              </a:lnSpc>
            </a:pPr>
            <a:endParaRPr b="0" lang="ru-RU" sz="1800" spc="-1" strike="noStrike">
              <a:solidFill>
                <a:srgbClr val="000000"/>
              </a:solidFill>
              <a:latin typeface="Arial"/>
              <a:ea typeface="DejaVu Sans"/>
            </a:endParaRPr>
          </a:p>
        </p:txBody>
      </p:sp>
      <p:pic>
        <p:nvPicPr>
          <p:cNvPr id="139" name="Рисунок 5" descr=""/>
          <p:cNvPicPr/>
          <p:nvPr/>
        </p:nvPicPr>
        <p:blipFill>
          <a:blip r:embed="rId2"/>
          <a:stretch/>
        </p:blipFill>
        <p:spPr>
          <a:xfrm>
            <a:off x="4024080" y="1845360"/>
            <a:ext cx="3041280" cy="614160"/>
          </a:xfrm>
          <a:prstGeom prst="rect">
            <a:avLst/>
          </a:prstGeom>
          <a:ln w="0">
            <a:noFill/>
          </a:ln>
        </p:spPr>
      </p:pic>
      <p:sp>
        <p:nvSpPr>
          <p:cNvPr id="140" name="Rectangle 1"/>
          <p:cNvSpPr/>
          <p:nvPr/>
        </p:nvSpPr>
        <p:spPr>
          <a:xfrm>
            <a:off x="821520" y="2952000"/>
            <a:ext cx="2904480" cy="240480"/>
          </a:xfrm>
          <a:prstGeom prst="rect">
            <a:avLst/>
          </a:prstGeom>
          <a:noFill/>
          <a:ln w="0">
            <a:noFill/>
          </a:ln>
        </p:spPr>
        <p:style>
          <a:lnRef idx="0"/>
          <a:fillRef idx="0"/>
          <a:effectRef idx="0"/>
          <a:fontRef idx="minor"/>
        </p:style>
        <p:txBody>
          <a:bodyPr lIns="90000" rIns="90000" tIns="45000" bIns="45000" anchor="t">
            <a:spAutoFit/>
          </a:bodyPr>
          <a:p>
            <a:pPr algn="ctr">
              <a:lnSpc>
                <a:spcPct val="110000"/>
              </a:lnSpc>
            </a:pPr>
            <a:r>
              <a:rPr b="0" lang="ru-RU" sz="900" spc="-1" strike="noStrike">
                <a:solidFill>
                  <a:srgbClr val="737373"/>
                </a:solidFill>
                <a:latin typeface="Arial"/>
                <a:ea typeface="DejaVu Sans"/>
              </a:rPr>
              <a:t>Эксклюзивный дистрибьютор в РФ и СНГ</a:t>
            </a:r>
            <a:endParaRPr b="0" lang="ru-RU" sz="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44"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45"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pic>
        <p:nvPicPr>
          <p:cNvPr id="246" name="Рисунок 4" descr=""/>
          <p:cNvPicPr/>
          <p:nvPr/>
        </p:nvPicPr>
        <p:blipFill>
          <a:blip r:embed="rId1"/>
          <a:stretch/>
        </p:blipFill>
        <p:spPr>
          <a:xfrm>
            <a:off x="3718080" y="1995840"/>
            <a:ext cx="2109600" cy="425880"/>
          </a:xfrm>
          <a:prstGeom prst="rect">
            <a:avLst/>
          </a:prstGeom>
          <a:ln w="0">
            <a:noFill/>
          </a:ln>
        </p:spPr>
      </p:pic>
      <p:sp>
        <p:nvSpPr>
          <p:cNvPr id="247"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248"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249" name=""/>
          <p:cNvSpPr/>
          <p:nvPr/>
        </p:nvSpPr>
        <p:spPr>
          <a:xfrm>
            <a:off x="415800" y="690120"/>
            <a:ext cx="2777040" cy="1857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персональной учетной записью и 2FA</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без раскрытия пароля</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запросу</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в разрешенные часы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к разрешенным системам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разрешенным протоколам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буфера обмена</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передачи файлов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не требуется установка доп. ПО</a:t>
            </a:r>
            <a:endParaRPr b="0" lang="ru-RU" sz="1050" spc="-1" strike="noStrike">
              <a:solidFill>
                <a:srgbClr val="000000"/>
              </a:solidFill>
              <a:latin typeface="Arial"/>
            </a:endParaRPr>
          </a:p>
        </p:txBody>
      </p:sp>
      <p:sp>
        <p:nvSpPr>
          <p:cNvPr id="250" name=""/>
          <p:cNvSpPr/>
          <p:nvPr/>
        </p:nvSpPr>
        <p:spPr>
          <a:xfrm>
            <a:off x="462600" y="3242520"/>
            <a:ext cx="2751840" cy="115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помощью привычных клиентов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удобным поиском целевой системы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автоматическое заполнение паролей</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защита от ввода опасных команд</a:t>
            </a:r>
            <a:endParaRPr b="0" lang="ru-RU" sz="1050" spc="-1" strike="noStrike">
              <a:solidFill>
                <a:srgbClr val="000000"/>
              </a:solidFill>
              <a:latin typeface="Arial"/>
            </a:endParaRPr>
          </a:p>
          <a:p>
            <a:pPr>
              <a:lnSpc>
                <a:spcPct val="100000"/>
              </a:lnSpc>
            </a:pP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Сквозное подключение по RDP </a:t>
            </a:r>
            <a:br>
              <a:rPr sz="1050"/>
            </a:br>
            <a:r>
              <a:rPr b="0" lang="ru-RU" sz="1050" spc="-1" strike="noStrike">
                <a:solidFill>
                  <a:srgbClr val="000000"/>
                </a:solidFill>
                <a:latin typeface="Segoe UI"/>
                <a:ea typeface="DejaVu Sans"/>
              </a:rPr>
              <a:t>под той же учетной записью без сохранения пароля в JumpServer</a:t>
            </a:r>
            <a:endParaRPr b="0" lang="ru-RU" sz="1050" spc="-1" strike="noStrike">
              <a:solidFill>
                <a:srgbClr val="000000"/>
              </a:solidFill>
              <a:latin typeface="Arial"/>
            </a:endParaRPr>
          </a:p>
        </p:txBody>
      </p:sp>
      <p:sp>
        <p:nvSpPr>
          <p:cNvPr id="251" name=""/>
          <p:cNvSpPr/>
          <p:nvPr/>
        </p:nvSpPr>
        <p:spPr>
          <a:xfrm>
            <a:off x="3682080" y="2386440"/>
            <a:ext cx="2356560" cy="829440"/>
          </a:xfrm>
          <a:prstGeom prst="rect">
            <a:avLst/>
          </a:prstGeom>
          <a:noFill/>
          <a:ln w="0">
            <a:noFill/>
          </a:ln>
        </p:spPr>
        <p:style>
          <a:lnRef idx="0"/>
          <a:fillRef idx="0"/>
          <a:effectRef idx="0"/>
          <a:fontRef idx="minor"/>
        </p:style>
        <p:txBody>
          <a:bodyPr lIns="90000" rIns="90000" tIns="45000" bIns="45000" anchor="t">
            <a:noAutofit/>
          </a:bodyPr>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видео-запись подключений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аудит и фильтрация команд</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управление заявками и правами</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учетных записей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новых устройств</a:t>
            </a:r>
            <a:endParaRPr b="0" lang="ru-RU" sz="1050" spc="-1" strike="noStrike">
              <a:solidFill>
                <a:srgbClr val="000000"/>
              </a:solidFill>
              <a:latin typeface="Arial"/>
            </a:endParaRPr>
          </a:p>
        </p:txBody>
      </p:sp>
      <p:sp>
        <p:nvSpPr>
          <p:cNvPr id="252"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53"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54" name=""/>
          <p:cNvSpPr/>
          <p:nvPr/>
        </p:nvSpPr>
        <p:spPr>
          <a:xfrm>
            <a:off x="3102480" y="229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55" name=""/>
          <p:cNvSpPr/>
          <p:nvPr/>
        </p:nvSpPr>
        <p:spPr>
          <a:xfrm>
            <a:off x="3102480" y="301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pic>
        <p:nvPicPr>
          <p:cNvPr id="256" name="" descr=""/>
          <p:cNvPicPr/>
          <p:nvPr/>
        </p:nvPicPr>
        <p:blipFill>
          <a:blip r:embed="rId2"/>
          <a:stretch/>
        </p:blipFill>
        <p:spPr>
          <a:xfrm>
            <a:off x="7806240" y="785520"/>
            <a:ext cx="1250640" cy="431640"/>
          </a:xfrm>
          <a:prstGeom prst="rect">
            <a:avLst/>
          </a:prstGeom>
          <a:ln w="0">
            <a:noFill/>
          </a:ln>
        </p:spPr>
      </p:pic>
      <p:pic>
        <p:nvPicPr>
          <p:cNvPr id="257" name="" descr=""/>
          <p:cNvPicPr/>
          <p:nvPr/>
        </p:nvPicPr>
        <p:blipFill>
          <a:blip r:embed="rId3"/>
          <a:stretch/>
        </p:blipFill>
        <p:spPr>
          <a:xfrm>
            <a:off x="7106760" y="1020960"/>
            <a:ext cx="1031040" cy="579600"/>
          </a:xfrm>
          <a:prstGeom prst="rect">
            <a:avLst/>
          </a:prstGeom>
          <a:ln w="0">
            <a:noFill/>
          </a:ln>
        </p:spPr>
      </p:pic>
      <p:pic>
        <p:nvPicPr>
          <p:cNvPr id="258" name="" descr=""/>
          <p:cNvPicPr/>
          <p:nvPr/>
        </p:nvPicPr>
        <p:blipFill>
          <a:blip r:embed="rId4"/>
          <a:stretch/>
        </p:blipFill>
        <p:spPr>
          <a:xfrm>
            <a:off x="6586560" y="773280"/>
            <a:ext cx="983520" cy="491400"/>
          </a:xfrm>
          <a:prstGeom prst="rect">
            <a:avLst/>
          </a:prstGeom>
          <a:ln w="0">
            <a:noFill/>
          </a:ln>
        </p:spPr>
      </p:pic>
      <p:sp>
        <p:nvSpPr>
          <p:cNvPr id="259" name=""/>
          <p:cNvSpPr/>
          <p:nvPr/>
        </p:nvSpPr>
        <p:spPr>
          <a:xfrm>
            <a:off x="6434280" y="263880"/>
            <a:ext cx="360" cy="136872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0" name=""/>
          <p:cNvSpPr/>
          <p:nvPr/>
        </p:nvSpPr>
        <p:spPr>
          <a:xfrm>
            <a:off x="6786720" y="241560"/>
            <a:ext cx="2028600" cy="489240"/>
          </a:xfrm>
          <a:prstGeom prst="rect">
            <a:avLst/>
          </a:prstGeom>
          <a:solidFill>
            <a:srgbClr val="d1eaed"/>
          </a:solidFill>
          <a:ln w="0">
            <a:noFill/>
          </a:ln>
        </p:spPr>
        <p:style>
          <a:lnRef idx="0"/>
          <a:fillRef idx="0"/>
          <a:effectRef idx="0"/>
          <a:fontRef idx="minor"/>
        </p:style>
        <p:txBody>
          <a:bodyPr lIns="90000" rIns="90000" tIns="45000" bIns="45000" anchor="t">
            <a:noAutofit/>
          </a:bodyPr>
          <a:p>
            <a:pPr algn="ctr">
              <a:lnSpc>
                <a:spcPct val="100000"/>
              </a:lnSpc>
            </a:pPr>
            <a:r>
              <a:rPr b="0" lang="ru-RU" sz="1200" spc="-1" strike="noStrike">
                <a:solidFill>
                  <a:srgbClr val="000000"/>
                </a:solidFill>
                <a:latin typeface="Arial"/>
                <a:ea typeface="DejaVu Sans"/>
              </a:rPr>
              <a:t>Сервера, контейнеры </a:t>
            </a:r>
            <a:endParaRPr b="0" lang="ru-RU" sz="1200" spc="-1" strike="noStrike">
              <a:solidFill>
                <a:srgbClr val="000000"/>
              </a:solidFill>
              <a:latin typeface="Arial"/>
            </a:endParaRPr>
          </a:p>
          <a:p>
            <a:pPr algn="ctr">
              <a:lnSpc>
                <a:spcPct val="100000"/>
              </a:lnSpc>
            </a:pPr>
            <a:r>
              <a:rPr b="0" lang="ru-RU" sz="1200" spc="-1" strike="noStrike">
                <a:solidFill>
                  <a:srgbClr val="000000"/>
                </a:solidFill>
                <a:latin typeface="Arial"/>
                <a:ea typeface="DejaVu Sans"/>
              </a:rPr>
              <a:t>и рабочие станции</a:t>
            </a:r>
            <a:endParaRPr b="0" lang="ru-RU" sz="1200" spc="-1" strike="noStrike">
              <a:solidFill>
                <a:srgbClr val="000000"/>
              </a:solidFill>
              <a:latin typeface="Arial"/>
            </a:endParaRPr>
          </a:p>
        </p:txBody>
      </p:sp>
      <p:sp>
        <p:nvSpPr>
          <p:cNvPr id="261" name=""/>
          <p:cNvSpPr/>
          <p:nvPr/>
        </p:nvSpPr>
        <p:spPr>
          <a:xfrm>
            <a:off x="4793760" y="1365840"/>
            <a:ext cx="163872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2" name=""/>
          <p:cNvSpPr/>
          <p:nvPr/>
        </p:nvSpPr>
        <p:spPr>
          <a:xfrm>
            <a:off x="3990960" y="816840"/>
            <a:ext cx="166356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00" spc="-1" strike="noStrike">
                <a:solidFill>
                  <a:srgbClr val="000000"/>
                </a:solidFill>
                <a:latin typeface="Arial"/>
                <a:ea typeface="DejaVu Sans"/>
              </a:rPr>
              <a:t>Привычные клиенты</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или веб-интерфейс</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для RDP/SSH/SFTP</a:t>
            </a:r>
            <a:endParaRPr b="0" lang="ru-RU" sz="1000" spc="-1" strike="noStrike">
              <a:solidFill>
                <a:srgbClr val="000000"/>
              </a:solidFill>
              <a:latin typeface="Arial"/>
            </a:endParaRPr>
          </a:p>
        </p:txBody>
      </p:sp>
      <p:sp>
        <p:nvSpPr>
          <p:cNvPr id="263" name=""/>
          <p:cNvSpPr/>
          <p:nvPr/>
        </p:nvSpPr>
        <p:spPr>
          <a:xfrm flipV="1">
            <a:off x="4793760" y="1359000"/>
            <a:ext cx="360" cy="5796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4"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5"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6"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7"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8" name=""/>
          <p:cNvSpPr/>
          <p:nvPr/>
        </p:nvSpPr>
        <p:spPr>
          <a:xfrm flipH="1">
            <a:off x="6435720" y="1628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69" name=""/>
          <p:cNvSpPr/>
          <p:nvPr/>
        </p:nvSpPr>
        <p:spPr>
          <a:xfrm flipH="1">
            <a:off x="6436080" y="260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70" name="X-Pack 增强包（已上线功能） 11"/>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72"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pic>
        <p:nvPicPr>
          <p:cNvPr id="273" name="Рисунок 1" descr=""/>
          <p:cNvPicPr/>
          <p:nvPr/>
        </p:nvPicPr>
        <p:blipFill>
          <a:blip r:embed="rId1"/>
          <a:stretch/>
        </p:blipFill>
        <p:spPr>
          <a:xfrm>
            <a:off x="3718080" y="1995840"/>
            <a:ext cx="2109600" cy="425880"/>
          </a:xfrm>
          <a:prstGeom prst="rect">
            <a:avLst/>
          </a:prstGeom>
          <a:ln w="0">
            <a:noFill/>
          </a:ln>
        </p:spPr>
      </p:pic>
      <p:sp>
        <p:nvSpPr>
          <p:cNvPr id="274"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275"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276" name=""/>
          <p:cNvSpPr/>
          <p:nvPr/>
        </p:nvSpPr>
        <p:spPr>
          <a:xfrm>
            <a:off x="415800" y="690120"/>
            <a:ext cx="2777040" cy="1857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персональной учетной записью и 2FA</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без раскрытия пароля</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запросу</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в разрешенные часы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к разрешенным системам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разрешенным протоколам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буфера обмена</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передачи файлов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не требуется установка доп. ПО</a:t>
            </a:r>
            <a:endParaRPr b="0" lang="ru-RU" sz="1050" spc="-1" strike="noStrike">
              <a:solidFill>
                <a:srgbClr val="000000"/>
              </a:solidFill>
              <a:latin typeface="Arial"/>
            </a:endParaRPr>
          </a:p>
        </p:txBody>
      </p:sp>
      <p:sp>
        <p:nvSpPr>
          <p:cNvPr id="277" name=""/>
          <p:cNvSpPr/>
          <p:nvPr/>
        </p:nvSpPr>
        <p:spPr>
          <a:xfrm>
            <a:off x="462600" y="3242520"/>
            <a:ext cx="2751840" cy="115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помощью привычных клиентов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удобным поиском целевой системы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автоматическое заполнение паролей</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защита от ввода опасных команд</a:t>
            </a:r>
            <a:endParaRPr b="0" lang="ru-RU" sz="1050" spc="-1" strike="noStrike">
              <a:solidFill>
                <a:srgbClr val="000000"/>
              </a:solidFill>
              <a:latin typeface="Arial"/>
            </a:endParaRPr>
          </a:p>
          <a:p>
            <a:pPr>
              <a:lnSpc>
                <a:spcPct val="100000"/>
              </a:lnSpc>
            </a:pP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Сквозное подключение по RDP </a:t>
            </a:r>
            <a:br>
              <a:rPr sz="1050"/>
            </a:br>
            <a:r>
              <a:rPr b="0" lang="ru-RU" sz="1050" spc="-1" strike="noStrike">
                <a:solidFill>
                  <a:srgbClr val="000000"/>
                </a:solidFill>
                <a:latin typeface="Segoe UI"/>
                <a:ea typeface="DejaVu Sans"/>
              </a:rPr>
              <a:t>под той же учетной записью без сохранения пароля в JumpServer</a:t>
            </a:r>
            <a:endParaRPr b="0" lang="ru-RU" sz="1050" spc="-1" strike="noStrike">
              <a:solidFill>
                <a:srgbClr val="000000"/>
              </a:solidFill>
              <a:latin typeface="Arial"/>
            </a:endParaRPr>
          </a:p>
        </p:txBody>
      </p:sp>
      <p:sp>
        <p:nvSpPr>
          <p:cNvPr id="278" name=""/>
          <p:cNvSpPr/>
          <p:nvPr/>
        </p:nvSpPr>
        <p:spPr>
          <a:xfrm>
            <a:off x="3682080" y="2386440"/>
            <a:ext cx="2356560" cy="829440"/>
          </a:xfrm>
          <a:prstGeom prst="rect">
            <a:avLst/>
          </a:prstGeom>
          <a:noFill/>
          <a:ln w="0">
            <a:noFill/>
          </a:ln>
        </p:spPr>
        <p:style>
          <a:lnRef idx="0"/>
          <a:fillRef idx="0"/>
          <a:effectRef idx="0"/>
          <a:fontRef idx="minor"/>
        </p:style>
        <p:txBody>
          <a:bodyPr lIns="90000" rIns="90000" tIns="45000" bIns="45000" anchor="t">
            <a:noAutofit/>
          </a:bodyPr>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видео-запись подключений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аудит и фильтрация команд</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управление заявками и правами</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учетных записей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новых устройств</a:t>
            </a:r>
            <a:endParaRPr b="0" lang="ru-RU" sz="1050" spc="-1" strike="noStrike">
              <a:solidFill>
                <a:srgbClr val="000000"/>
              </a:solidFill>
              <a:latin typeface="Arial"/>
            </a:endParaRPr>
          </a:p>
        </p:txBody>
      </p:sp>
      <p:sp>
        <p:nvSpPr>
          <p:cNvPr id="279"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80"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81" name=""/>
          <p:cNvSpPr/>
          <p:nvPr/>
        </p:nvSpPr>
        <p:spPr>
          <a:xfrm>
            <a:off x="3102480" y="229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82" name=""/>
          <p:cNvSpPr/>
          <p:nvPr/>
        </p:nvSpPr>
        <p:spPr>
          <a:xfrm>
            <a:off x="3102480" y="301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pic>
        <p:nvPicPr>
          <p:cNvPr id="283" name="" descr=""/>
          <p:cNvPicPr/>
          <p:nvPr/>
        </p:nvPicPr>
        <p:blipFill>
          <a:blip r:embed="rId2"/>
          <a:stretch/>
        </p:blipFill>
        <p:spPr>
          <a:xfrm>
            <a:off x="7806240" y="785520"/>
            <a:ext cx="1250640" cy="431640"/>
          </a:xfrm>
          <a:prstGeom prst="rect">
            <a:avLst/>
          </a:prstGeom>
          <a:ln w="0">
            <a:noFill/>
          </a:ln>
        </p:spPr>
      </p:pic>
      <p:pic>
        <p:nvPicPr>
          <p:cNvPr id="284" name="" descr=""/>
          <p:cNvPicPr/>
          <p:nvPr/>
        </p:nvPicPr>
        <p:blipFill>
          <a:blip r:embed="rId3"/>
          <a:stretch/>
        </p:blipFill>
        <p:spPr>
          <a:xfrm>
            <a:off x="7106760" y="1020960"/>
            <a:ext cx="1031040" cy="579600"/>
          </a:xfrm>
          <a:prstGeom prst="rect">
            <a:avLst/>
          </a:prstGeom>
          <a:ln w="0">
            <a:noFill/>
          </a:ln>
        </p:spPr>
      </p:pic>
      <p:pic>
        <p:nvPicPr>
          <p:cNvPr id="285" name="" descr=""/>
          <p:cNvPicPr/>
          <p:nvPr/>
        </p:nvPicPr>
        <p:blipFill>
          <a:blip r:embed="rId4"/>
          <a:stretch/>
        </p:blipFill>
        <p:spPr>
          <a:xfrm>
            <a:off x="6586560" y="773280"/>
            <a:ext cx="983520" cy="491400"/>
          </a:xfrm>
          <a:prstGeom prst="rect">
            <a:avLst/>
          </a:prstGeom>
          <a:ln w="0">
            <a:noFill/>
          </a:ln>
        </p:spPr>
      </p:pic>
      <p:sp>
        <p:nvSpPr>
          <p:cNvPr id="286" name=""/>
          <p:cNvSpPr/>
          <p:nvPr/>
        </p:nvSpPr>
        <p:spPr>
          <a:xfrm>
            <a:off x="6434280" y="263880"/>
            <a:ext cx="360" cy="136872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87" name=""/>
          <p:cNvSpPr/>
          <p:nvPr/>
        </p:nvSpPr>
        <p:spPr>
          <a:xfrm>
            <a:off x="6786720" y="241560"/>
            <a:ext cx="2028600" cy="489240"/>
          </a:xfrm>
          <a:prstGeom prst="rect">
            <a:avLst/>
          </a:prstGeom>
          <a:solidFill>
            <a:srgbClr val="d1eaed"/>
          </a:solidFill>
          <a:ln w="0">
            <a:noFill/>
          </a:ln>
        </p:spPr>
        <p:style>
          <a:lnRef idx="0"/>
          <a:fillRef idx="0"/>
          <a:effectRef idx="0"/>
          <a:fontRef idx="minor"/>
        </p:style>
        <p:txBody>
          <a:bodyPr lIns="90000" rIns="90000" tIns="45000" bIns="45000" anchor="t">
            <a:noAutofit/>
          </a:bodyPr>
          <a:p>
            <a:pPr algn="ctr">
              <a:lnSpc>
                <a:spcPct val="100000"/>
              </a:lnSpc>
            </a:pPr>
            <a:r>
              <a:rPr b="0" lang="ru-RU" sz="1200" spc="-1" strike="noStrike">
                <a:solidFill>
                  <a:srgbClr val="000000"/>
                </a:solidFill>
                <a:latin typeface="Arial"/>
                <a:ea typeface="DejaVu Sans"/>
              </a:rPr>
              <a:t>Сервера, контейнеры </a:t>
            </a:r>
            <a:endParaRPr b="0" lang="ru-RU" sz="1200" spc="-1" strike="noStrike">
              <a:solidFill>
                <a:srgbClr val="000000"/>
              </a:solidFill>
              <a:latin typeface="Arial"/>
            </a:endParaRPr>
          </a:p>
          <a:p>
            <a:pPr algn="ctr">
              <a:lnSpc>
                <a:spcPct val="100000"/>
              </a:lnSpc>
            </a:pPr>
            <a:r>
              <a:rPr b="0" lang="ru-RU" sz="1200" spc="-1" strike="noStrike">
                <a:solidFill>
                  <a:srgbClr val="000000"/>
                </a:solidFill>
                <a:latin typeface="Arial"/>
                <a:ea typeface="DejaVu Sans"/>
              </a:rPr>
              <a:t>и рабочие станции</a:t>
            </a:r>
            <a:endParaRPr b="0" lang="ru-RU" sz="1200" spc="-1" strike="noStrike">
              <a:solidFill>
                <a:srgbClr val="000000"/>
              </a:solidFill>
              <a:latin typeface="Arial"/>
            </a:endParaRPr>
          </a:p>
        </p:txBody>
      </p:sp>
      <p:sp>
        <p:nvSpPr>
          <p:cNvPr id="288" name=""/>
          <p:cNvSpPr/>
          <p:nvPr/>
        </p:nvSpPr>
        <p:spPr>
          <a:xfrm>
            <a:off x="6798960" y="1799640"/>
            <a:ext cx="2004120" cy="489240"/>
          </a:xfrm>
          <a:prstGeom prst="rect">
            <a:avLst/>
          </a:prstGeom>
          <a:solidFill>
            <a:srgbClr val="d1eaed"/>
          </a:solidFill>
          <a:ln w="0">
            <a:noFill/>
          </a:ln>
        </p:spPr>
        <p:style>
          <a:lnRef idx="0"/>
          <a:fillRef idx="0"/>
          <a:effectRef idx="0"/>
          <a:fontRef idx="minor"/>
        </p:style>
        <p:txBody>
          <a:bodyPr lIns="90000" rIns="90000" tIns="45000" bIns="45000" anchor="t">
            <a:noAutofit/>
          </a:bodyPr>
          <a:p>
            <a:pPr algn="ctr">
              <a:lnSpc>
                <a:spcPct val="100000"/>
              </a:lnSpc>
            </a:pPr>
            <a:r>
              <a:rPr b="0" lang="ru-RU" sz="1200" spc="-1" strike="noStrike">
                <a:solidFill>
                  <a:srgbClr val="000000"/>
                </a:solidFill>
                <a:latin typeface="Arial"/>
                <a:ea typeface="DejaVu Sans"/>
              </a:rPr>
              <a:t>Автоматический вход </a:t>
            </a:r>
            <a:br>
              <a:rPr sz="1200"/>
            </a:br>
            <a:r>
              <a:rPr b="0" lang="ru-RU" sz="1200" spc="-1" strike="noStrike">
                <a:solidFill>
                  <a:srgbClr val="000000"/>
                </a:solidFill>
                <a:latin typeface="Arial"/>
                <a:ea typeface="DejaVu Sans"/>
              </a:rPr>
              <a:t>в веб-интерфейсы</a:t>
            </a:r>
            <a:endParaRPr b="0" lang="ru-RU" sz="1200" spc="-1" strike="noStrike">
              <a:solidFill>
                <a:srgbClr val="000000"/>
              </a:solidFill>
              <a:latin typeface="Arial"/>
            </a:endParaRPr>
          </a:p>
        </p:txBody>
      </p:sp>
      <p:sp>
        <p:nvSpPr>
          <p:cNvPr id="289" name=""/>
          <p:cNvSpPr/>
          <p:nvPr/>
        </p:nvSpPr>
        <p:spPr>
          <a:xfrm>
            <a:off x="6434280" y="1774440"/>
            <a:ext cx="360" cy="122184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pic>
        <p:nvPicPr>
          <p:cNvPr id="290" name="" descr=""/>
          <p:cNvPicPr/>
          <p:nvPr/>
        </p:nvPicPr>
        <p:blipFill>
          <a:blip r:embed="rId5"/>
          <a:stretch/>
        </p:blipFill>
        <p:spPr>
          <a:xfrm>
            <a:off x="6990840" y="2350080"/>
            <a:ext cx="672480" cy="470880"/>
          </a:xfrm>
          <a:prstGeom prst="rect">
            <a:avLst/>
          </a:prstGeom>
          <a:ln w="0">
            <a:noFill/>
          </a:ln>
          <a:effectLst>
            <a:outerShdw blurRad="0" dir="2700000" dist="101823" rotWithShape="0">
              <a:srgbClr val="808080"/>
            </a:outerShdw>
          </a:effectLst>
        </p:spPr>
      </p:pic>
      <p:pic>
        <p:nvPicPr>
          <p:cNvPr id="291" name="" descr=""/>
          <p:cNvPicPr/>
          <p:nvPr/>
        </p:nvPicPr>
        <p:blipFill>
          <a:blip r:embed="rId6"/>
          <a:stretch/>
        </p:blipFill>
        <p:spPr>
          <a:xfrm>
            <a:off x="7660080" y="2416320"/>
            <a:ext cx="850680" cy="483120"/>
          </a:xfrm>
          <a:prstGeom prst="rect">
            <a:avLst/>
          </a:prstGeom>
          <a:ln w="0">
            <a:noFill/>
          </a:ln>
          <a:effectLst>
            <a:outerShdw blurRad="0" dir="2700000" dist="101823" rotWithShape="0">
              <a:srgbClr val="808080"/>
            </a:outerShdw>
          </a:effectLst>
        </p:spPr>
      </p:pic>
      <p:sp>
        <p:nvSpPr>
          <p:cNvPr id="292" name=""/>
          <p:cNvSpPr/>
          <p:nvPr/>
        </p:nvSpPr>
        <p:spPr>
          <a:xfrm>
            <a:off x="5946480" y="2725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93" name=""/>
          <p:cNvSpPr/>
          <p:nvPr/>
        </p:nvSpPr>
        <p:spPr>
          <a:xfrm>
            <a:off x="4793760" y="1365840"/>
            <a:ext cx="163872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94" name=""/>
          <p:cNvSpPr/>
          <p:nvPr/>
        </p:nvSpPr>
        <p:spPr>
          <a:xfrm>
            <a:off x="3990960" y="816840"/>
            <a:ext cx="166356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00" spc="-1" strike="noStrike">
                <a:solidFill>
                  <a:srgbClr val="000000"/>
                </a:solidFill>
                <a:latin typeface="Arial"/>
                <a:ea typeface="DejaVu Sans"/>
              </a:rPr>
              <a:t>Привычные клиенты</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или веб-интерфейс</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для RDP/SSH/SFTP</a:t>
            </a:r>
            <a:endParaRPr b="0" lang="ru-RU" sz="1000" spc="-1" strike="noStrike">
              <a:solidFill>
                <a:srgbClr val="000000"/>
              </a:solidFill>
              <a:latin typeface="Arial"/>
            </a:endParaRPr>
          </a:p>
        </p:txBody>
      </p:sp>
      <p:sp>
        <p:nvSpPr>
          <p:cNvPr id="295" name=""/>
          <p:cNvSpPr/>
          <p:nvPr/>
        </p:nvSpPr>
        <p:spPr>
          <a:xfrm flipV="1">
            <a:off x="4793760" y="1359000"/>
            <a:ext cx="360" cy="5796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96"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97"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98"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99"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00" name=""/>
          <p:cNvSpPr/>
          <p:nvPr/>
        </p:nvSpPr>
        <p:spPr>
          <a:xfrm flipH="1">
            <a:off x="6435000" y="2996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01" name=""/>
          <p:cNvSpPr/>
          <p:nvPr/>
        </p:nvSpPr>
        <p:spPr>
          <a:xfrm flipH="1">
            <a:off x="6435360" y="1772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02" name=""/>
          <p:cNvSpPr/>
          <p:nvPr/>
        </p:nvSpPr>
        <p:spPr>
          <a:xfrm flipH="1">
            <a:off x="6435720" y="1628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03" name=""/>
          <p:cNvSpPr/>
          <p:nvPr/>
        </p:nvSpPr>
        <p:spPr>
          <a:xfrm flipH="1">
            <a:off x="6436080" y="260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04" name="X-Pack 增强包（已上线功能） 10"/>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5"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306"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pic>
        <p:nvPicPr>
          <p:cNvPr id="307" name="图像 16" descr="图像"/>
          <p:cNvPicPr/>
          <p:nvPr/>
        </p:nvPicPr>
        <p:blipFill>
          <a:blip r:embed="rId1"/>
          <a:stretch/>
        </p:blipFill>
        <p:spPr>
          <a:xfrm>
            <a:off x="8124120" y="4390560"/>
            <a:ext cx="739800" cy="360360"/>
          </a:xfrm>
          <a:prstGeom prst="rect">
            <a:avLst/>
          </a:prstGeom>
          <a:ln w="12700">
            <a:noFill/>
          </a:ln>
        </p:spPr>
      </p:pic>
      <p:pic>
        <p:nvPicPr>
          <p:cNvPr id="308" name="图像 17" descr="图像"/>
          <p:cNvPicPr/>
          <p:nvPr/>
        </p:nvPicPr>
        <p:blipFill>
          <a:blip r:embed="rId2"/>
          <a:stretch/>
        </p:blipFill>
        <p:spPr>
          <a:xfrm>
            <a:off x="7946280" y="3951000"/>
            <a:ext cx="918000" cy="311760"/>
          </a:xfrm>
          <a:prstGeom prst="rect">
            <a:avLst/>
          </a:prstGeom>
          <a:ln w="12700">
            <a:noFill/>
          </a:ln>
        </p:spPr>
      </p:pic>
      <p:pic>
        <p:nvPicPr>
          <p:cNvPr id="309" name="图像 18" descr="图像"/>
          <p:cNvPicPr/>
          <p:nvPr/>
        </p:nvPicPr>
        <p:blipFill>
          <a:blip r:embed="rId3"/>
          <a:stretch/>
        </p:blipFill>
        <p:spPr>
          <a:xfrm>
            <a:off x="7377840" y="4751640"/>
            <a:ext cx="1094040" cy="321120"/>
          </a:xfrm>
          <a:prstGeom prst="rect">
            <a:avLst/>
          </a:prstGeom>
          <a:ln w="12700">
            <a:noFill/>
          </a:ln>
        </p:spPr>
      </p:pic>
      <p:pic>
        <p:nvPicPr>
          <p:cNvPr id="310" name="图像 19" descr="图像"/>
          <p:cNvPicPr/>
          <p:nvPr/>
        </p:nvPicPr>
        <p:blipFill>
          <a:blip r:embed="rId4"/>
          <a:stretch/>
        </p:blipFill>
        <p:spPr>
          <a:xfrm>
            <a:off x="6727680" y="3754440"/>
            <a:ext cx="1155960" cy="306360"/>
          </a:xfrm>
          <a:prstGeom prst="rect">
            <a:avLst/>
          </a:prstGeom>
          <a:ln w="12700">
            <a:noFill/>
          </a:ln>
        </p:spPr>
      </p:pic>
      <p:pic>
        <p:nvPicPr>
          <p:cNvPr id="311" name="图像 20" descr="图像"/>
          <p:cNvPicPr/>
          <p:nvPr/>
        </p:nvPicPr>
        <p:blipFill>
          <a:blip r:embed="rId5"/>
          <a:stretch/>
        </p:blipFill>
        <p:spPr>
          <a:xfrm>
            <a:off x="6828120" y="4669560"/>
            <a:ext cx="401040" cy="379440"/>
          </a:xfrm>
          <a:prstGeom prst="rect">
            <a:avLst/>
          </a:prstGeom>
          <a:ln w="12700">
            <a:noFill/>
          </a:ln>
        </p:spPr>
      </p:pic>
      <p:pic>
        <p:nvPicPr>
          <p:cNvPr id="312" name="图像 21" descr="图像"/>
          <p:cNvPicPr/>
          <p:nvPr/>
        </p:nvPicPr>
        <p:blipFill>
          <a:blip r:embed="rId6"/>
          <a:stretch/>
        </p:blipFill>
        <p:spPr>
          <a:xfrm>
            <a:off x="6810120" y="4096440"/>
            <a:ext cx="1111680" cy="289800"/>
          </a:xfrm>
          <a:prstGeom prst="rect">
            <a:avLst/>
          </a:prstGeom>
          <a:ln w="12700">
            <a:noFill/>
          </a:ln>
        </p:spPr>
      </p:pic>
      <p:pic>
        <p:nvPicPr>
          <p:cNvPr id="313" name="Рисунок 6" descr=""/>
          <p:cNvPicPr/>
          <p:nvPr/>
        </p:nvPicPr>
        <p:blipFill>
          <a:blip r:embed="rId7"/>
          <a:stretch/>
        </p:blipFill>
        <p:spPr>
          <a:xfrm>
            <a:off x="3718080" y="1995840"/>
            <a:ext cx="2109600" cy="425880"/>
          </a:xfrm>
          <a:prstGeom prst="rect">
            <a:avLst/>
          </a:prstGeom>
          <a:ln w="0">
            <a:noFill/>
          </a:ln>
        </p:spPr>
      </p:pic>
      <p:sp>
        <p:nvSpPr>
          <p:cNvPr id="314"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315"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316" name=""/>
          <p:cNvSpPr/>
          <p:nvPr/>
        </p:nvSpPr>
        <p:spPr>
          <a:xfrm>
            <a:off x="415800" y="690120"/>
            <a:ext cx="2777040" cy="1857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персональной учетной записью и 2FA</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без раскрытия пароля</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запросу</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в разрешенные часы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к разрешенным системам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разрешенным протоколам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буфера обмена</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передачи файлов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не требуется установка доп. ПО</a:t>
            </a:r>
            <a:endParaRPr b="0" lang="ru-RU" sz="1050" spc="-1" strike="noStrike">
              <a:solidFill>
                <a:srgbClr val="000000"/>
              </a:solidFill>
              <a:latin typeface="Arial"/>
            </a:endParaRPr>
          </a:p>
        </p:txBody>
      </p:sp>
      <p:sp>
        <p:nvSpPr>
          <p:cNvPr id="317" name=""/>
          <p:cNvSpPr/>
          <p:nvPr/>
        </p:nvSpPr>
        <p:spPr>
          <a:xfrm>
            <a:off x="462600" y="3242520"/>
            <a:ext cx="2751840" cy="115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помощью привычных клиентов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удобным поиском целевой системы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автоматическое заполнение паролей</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защита от ввода опасных команд</a:t>
            </a:r>
            <a:endParaRPr b="0" lang="ru-RU" sz="1050" spc="-1" strike="noStrike">
              <a:solidFill>
                <a:srgbClr val="000000"/>
              </a:solidFill>
              <a:latin typeface="Arial"/>
            </a:endParaRPr>
          </a:p>
          <a:p>
            <a:pPr>
              <a:lnSpc>
                <a:spcPct val="100000"/>
              </a:lnSpc>
            </a:pP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Сквозное подключение по RDP </a:t>
            </a:r>
            <a:br>
              <a:rPr sz="1050"/>
            </a:br>
            <a:r>
              <a:rPr b="0" lang="ru-RU" sz="1050" spc="-1" strike="noStrike">
                <a:solidFill>
                  <a:srgbClr val="000000"/>
                </a:solidFill>
                <a:latin typeface="Segoe UI"/>
                <a:ea typeface="DejaVu Sans"/>
              </a:rPr>
              <a:t>под той же учетной записью без сохранения пароля в JumpServer</a:t>
            </a:r>
            <a:endParaRPr b="0" lang="ru-RU" sz="1050" spc="-1" strike="noStrike">
              <a:solidFill>
                <a:srgbClr val="000000"/>
              </a:solidFill>
              <a:latin typeface="Arial"/>
            </a:endParaRPr>
          </a:p>
        </p:txBody>
      </p:sp>
      <p:sp>
        <p:nvSpPr>
          <p:cNvPr id="318" name=""/>
          <p:cNvSpPr/>
          <p:nvPr/>
        </p:nvSpPr>
        <p:spPr>
          <a:xfrm>
            <a:off x="3682080" y="2386440"/>
            <a:ext cx="2356560" cy="829440"/>
          </a:xfrm>
          <a:prstGeom prst="rect">
            <a:avLst/>
          </a:prstGeom>
          <a:noFill/>
          <a:ln w="0">
            <a:noFill/>
          </a:ln>
        </p:spPr>
        <p:style>
          <a:lnRef idx="0"/>
          <a:fillRef idx="0"/>
          <a:effectRef idx="0"/>
          <a:fontRef idx="minor"/>
        </p:style>
        <p:txBody>
          <a:bodyPr lIns="90000" rIns="90000" tIns="45000" bIns="45000" anchor="t">
            <a:noAutofit/>
          </a:bodyPr>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видео-запись подключений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аудит и фильтрация команд</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управление заявками и правами</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учетных записей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новых устройств</a:t>
            </a:r>
            <a:endParaRPr b="0" lang="ru-RU" sz="1050" spc="-1" strike="noStrike">
              <a:solidFill>
                <a:srgbClr val="000000"/>
              </a:solidFill>
              <a:latin typeface="Arial"/>
            </a:endParaRPr>
          </a:p>
        </p:txBody>
      </p:sp>
      <p:sp>
        <p:nvSpPr>
          <p:cNvPr id="319"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20"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21" name=""/>
          <p:cNvSpPr/>
          <p:nvPr/>
        </p:nvSpPr>
        <p:spPr>
          <a:xfrm>
            <a:off x="3102480" y="229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22" name=""/>
          <p:cNvSpPr/>
          <p:nvPr/>
        </p:nvSpPr>
        <p:spPr>
          <a:xfrm>
            <a:off x="3102480" y="301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pic>
        <p:nvPicPr>
          <p:cNvPr id="323" name="" descr=""/>
          <p:cNvPicPr/>
          <p:nvPr/>
        </p:nvPicPr>
        <p:blipFill>
          <a:blip r:embed="rId8"/>
          <a:stretch/>
        </p:blipFill>
        <p:spPr>
          <a:xfrm>
            <a:off x="7806240" y="785520"/>
            <a:ext cx="1250640" cy="431640"/>
          </a:xfrm>
          <a:prstGeom prst="rect">
            <a:avLst/>
          </a:prstGeom>
          <a:ln w="0">
            <a:noFill/>
          </a:ln>
        </p:spPr>
      </p:pic>
      <p:pic>
        <p:nvPicPr>
          <p:cNvPr id="324" name="" descr=""/>
          <p:cNvPicPr/>
          <p:nvPr/>
        </p:nvPicPr>
        <p:blipFill>
          <a:blip r:embed="rId9"/>
          <a:stretch/>
        </p:blipFill>
        <p:spPr>
          <a:xfrm>
            <a:off x="7106760" y="1020960"/>
            <a:ext cx="1031040" cy="579600"/>
          </a:xfrm>
          <a:prstGeom prst="rect">
            <a:avLst/>
          </a:prstGeom>
          <a:ln w="0">
            <a:noFill/>
          </a:ln>
        </p:spPr>
      </p:pic>
      <p:pic>
        <p:nvPicPr>
          <p:cNvPr id="325" name="" descr=""/>
          <p:cNvPicPr/>
          <p:nvPr/>
        </p:nvPicPr>
        <p:blipFill>
          <a:blip r:embed="rId10"/>
          <a:stretch/>
        </p:blipFill>
        <p:spPr>
          <a:xfrm>
            <a:off x="6586560" y="773280"/>
            <a:ext cx="983520" cy="491400"/>
          </a:xfrm>
          <a:prstGeom prst="rect">
            <a:avLst/>
          </a:prstGeom>
          <a:ln w="0">
            <a:noFill/>
          </a:ln>
        </p:spPr>
      </p:pic>
      <p:sp>
        <p:nvSpPr>
          <p:cNvPr id="326" name=""/>
          <p:cNvSpPr/>
          <p:nvPr/>
        </p:nvSpPr>
        <p:spPr>
          <a:xfrm>
            <a:off x="6434280" y="263880"/>
            <a:ext cx="360" cy="136872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27" name=""/>
          <p:cNvSpPr/>
          <p:nvPr/>
        </p:nvSpPr>
        <p:spPr>
          <a:xfrm>
            <a:off x="6434280" y="3104280"/>
            <a:ext cx="360" cy="20160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28" name=""/>
          <p:cNvSpPr/>
          <p:nvPr/>
        </p:nvSpPr>
        <p:spPr>
          <a:xfrm>
            <a:off x="6786720" y="241560"/>
            <a:ext cx="2028600" cy="489240"/>
          </a:xfrm>
          <a:prstGeom prst="rect">
            <a:avLst/>
          </a:prstGeom>
          <a:solidFill>
            <a:srgbClr val="d1eaed"/>
          </a:solidFill>
          <a:ln w="0">
            <a:noFill/>
          </a:ln>
        </p:spPr>
        <p:style>
          <a:lnRef idx="0"/>
          <a:fillRef idx="0"/>
          <a:effectRef idx="0"/>
          <a:fontRef idx="minor"/>
        </p:style>
        <p:txBody>
          <a:bodyPr lIns="90000" rIns="90000" tIns="45000" bIns="45000" anchor="t">
            <a:noAutofit/>
          </a:bodyPr>
          <a:p>
            <a:pPr algn="ctr">
              <a:lnSpc>
                <a:spcPct val="100000"/>
              </a:lnSpc>
            </a:pPr>
            <a:r>
              <a:rPr b="0" lang="ru-RU" sz="1200" spc="-1" strike="noStrike">
                <a:solidFill>
                  <a:srgbClr val="000000"/>
                </a:solidFill>
                <a:latin typeface="Arial"/>
                <a:ea typeface="DejaVu Sans"/>
              </a:rPr>
              <a:t>Сервера, контейнеры </a:t>
            </a:r>
            <a:endParaRPr b="0" lang="ru-RU" sz="1200" spc="-1" strike="noStrike">
              <a:solidFill>
                <a:srgbClr val="000000"/>
              </a:solidFill>
              <a:latin typeface="Arial"/>
            </a:endParaRPr>
          </a:p>
          <a:p>
            <a:pPr algn="ctr">
              <a:lnSpc>
                <a:spcPct val="100000"/>
              </a:lnSpc>
            </a:pPr>
            <a:r>
              <a:rPr b="0" lang="ru-RU" sz="1200" spc="-1" strike="noStrike">
                <a:solidFill>
                  <a:srgbClr val="000000"/>
                </a:solidFill>
                <a:latin typeface="Arial"/>
                <a:ea typeface="DejaVu Sans"/>
              </a:rPr>
              <a:t>и рабочие станции</a:t>
            </a:r>
            <a:endParaRPr b="0" lang="ru-RU" sz="1200" spc="-1" strike="noStrike">
              <a:solidFill>
                <a:srgbClr val="000000"/>
              </a:solidFill>
              <a:latin typeface="Arial"/>
            </a:endParaRPr>
          </a:p>
        </p:txBody>
      </p:sp>
      <p:sp>
        <p:nvSpPr>
          <p:cNvPr id="329" name=""/>
          <p:cNvSpPr/>
          <p:nvPr/>
        </p:nvSpPr>
        <p:spPr>
          <a:xfrm>
            <a:off x="7164000" y="3150000"/>
            <a:ext cx="1274400" cy="289440"/>
          </a:xfrm>
          <a:prstGeom prst="rect">
            <a:avLst/>
          </a:prstGeom>
          <a:solidFill>
            <a:srgbClr val="d1eaed"/>
          </a:solidFill>
          <a:ln w="0">
            <a:noFill/>
          </a:ln>
        </p:spPr>
        <p:style>
          <a:lnRef idx="0"/>
          <a:fillRef idx="0"/>
          <a:effectRef idx="0"/>
          <a:fontRef idx="minor"/>
        </p:style>
        <p:txBody>
          <a:bodyPr lIns="90000" rIns="90000" tIns="45000" bIns="45000" anchor="t">
            <a:noAutofit/>
          </a:bodyPr>
          <a:p>
            <a:pPr algn="ctr">
              <a:lnSpc>
                <a:spcPct val="100000"/>
              </a:lnSpc>
            </a:pPr>
            <a:r>
              <a:rPr b="0" lang="ru-RU" sz="1200" spc="-1" strike="noStrike">
                <a:solidFill>
                  <a:srgbClr val="000000"/>
                </a:solidFill>
                <a:latin typeface="Arial"/>
                <a:ea typeface="DejaVu Sans"/>
              </a:rPr>
              <a:t>Базы данных</a:t>
            </a:r>
            <a:endParaRPr b="0" lang="ru-RU" sz="1200" spc="-1" strike="noStrike">
              <a:solidFill>
                <a:srgbClr val="000000"/>
              </a:solidFill>
              <a:latin typeface="Arial"/>
            </a:endParaRPr>
          </a:p>
        </p:txBody>
      </p:sp>
      <p:sp>
        <p:nvSpPr>
          <p:cNvPr id="330" name=""/>
          <p:cNvSpPr/>
          <p:nvPr/>
        </p:nvSpPr>
        <p:spPr>
          <a:xfrm>
            <a:off x="6798960" y="1799640"/>
            <a:ext cx="2004120" cy="489240"/>
          </a:xfrm>
          <a:prstGeom prst="rect">
            <a:avLst/>
          </a:prstGeom>
          <a:solidFill>
            <a:srgbClr val="d1eaed"/>
          </a:solidFill>
          <a:ln w="0">
            <a:noFill/>
          </a:ln>
        </p:spPr>
        <p:style>
          <a:lnRef idx="0"/>
          <a:fillRef idx="0"/>
          <a:effectRef idx="0"/>
          <a:fontRef idx="minor"/>
        </p:style>
        <p:txBody>
          <a:bodyPr lIns="90000" rIns="90000" tIns="45000" bIns="45000" anchor="t">
            <a:noAutofit/>
          </a:bodyPr>
          <a:p>
            <a:pPr algn="ctr">
              <a:lnSpc>
                <a:spcPct val="100000"/>
              </a:lnSpc>
            </a:pPr>
            <a:r>
              <a:rPr b="0" lang="ru-RU" sz="1200" spc="-1" strike="noStrike">
                <a:solidFill>
                  <a:srgbClr val="000000"/>
                </a:solidFill>
                <a:latin typeface="Arial"/>
                <a:ea typeface="DejaVu Sans"/>
              </a:rPr>
              <a:t>Автоматический вход </a:t>
            </a:r>
            <a:br>
              <a:rPr sz="1200"/>
            </a:br>
            <a:r>
              <a:rPr b="0" lang="ru-RU" sz="1200" spc="-1" strike="noStrike">
                <a:solidFill>
                  <a:srgbClr val="000000"/>
                </a:solidFill>
                <a:latin typeface="Arial"/>
                <a:ea typeface="DejaVu Sans"/>
              </a:rPr>
              <a:t>в веб-интерфейсы</a:t>
            </a:r>
            <a:endParaRPr b="0" lang="ru-RU" sz="1200" spc="-1" strike="noStrike">
              <a:solidFill>
                <a:srgbClr val="000000"/>
              </a:solidFill>
              <a:latin typeface="Arial"/>
            </a:endParaRPr>
          </a:p>
        </p:txBody>
      </p:sp>
      <p:sp>
        <p:nvSpPr>
          <p:cNvPr id="331" name=""/>
          <p:cNvSpPr/>
          <p:nvPr/>
        </p:nvSpPr>
        <p:spPr>
          <a:xfrm>
            <a:off x="6434280" y="1774440"/>
            <a:ext cx="360" cy="122184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pic>
        <p:nvPicPr>
          <p:cNvPr id="332" name="图像 22" descr="图像"/>
          <p:cNvPicPr/>
          <p:nvPr/>
        </p:nvPicPr>
        <p:blipFill>
          <a:blip r:embed="rId11"/>
          <a:stretch/>
        </p:blipFill>
        <p:spPr>
          <a:xfrm>
            <a:off x="6960240" y="4357440"/>
            <a:ext cx="1101960" cy="311400"/>
          </a:xfrm>
          <a:prstGeom prst="rect">
            <a:avLst/>
          </a:prstGeom>
          <a:ln w="12700">
            <a:noFill/>
          </a:ln>
        </p:spPr>
      </p:pic>
      <p:pic>
        <p:nvPicPr>
          <p:cNvPr id="333" name="图像 23" descr="图像"/>
          <p:cNvPicPr/>
          <p:nvPr/>
        </p:nvPicPr>
        <p:blipFill>
          <a:blip r:embed="rId12"/>
          <a:stretch/>
        </p:blipFill>
        <p:spPr>
          <a:xfrm>
            <a:off x="7713000" y="3548160"/>
            <a:ext cx="1092240" cy="474840"/>
          </a:xfrm>
          <a:prstGeom prst="rect">
            <a:avLst/>
          </a:prstGeom>
          <a:ln w="12700">
            <a:noFill/>
          </a:ln>
        </p:spPr>
      </p:pic>
      <p:pic>
        <p:nvPicPr>
          <p:cNvPr id="334" name="" descr=""/>
          <p:cNvPicPr/>
          <p:nvPr/>
        </p:nvPicPr>
        <p:blipFill>
          <a:blip r:embed="rId13"/>
          <a:stretch/>
        </p:blipFill>
        <p:spPr>
          <a:xfrm>
            <a:off x="6990840" y="2350080"/>
            <a:ext cx="672480" cy="470880"/>
          </a:xfrm>
          <a:prstGeom prst="rect">
            <a:avLst/>
          </a:prstGeom>
          <a:ln w="0">
            <a:noFill/>
          </a:ln>
          <a:effectLst>
            <a:outerShdw blurRad="0" dir="2700000" dist="101823" rotWithShape="0">
              <a:srgbClr val="808080"/>
            </a:outerShdw>
          </a:effectLst>
        </p:spPr>
      </p:pic>
      <p:pic>
        <p:nvPicPr>
          <p:cNvPr id="335" name="" descr=""/>
          <p:cNvPicPr/>
          <p:nvPr/>
        </p:nvPicPr>
        <p:blipFill>
          <a:blip r:embed="rId14"/>
          <a:stretch/>
        </p:blipFill>
        <p:spPr>
          <a:xfrm>
            <a:off x="7660080" y="2416320"/>
            <a:ext cx="850680" cy="483120"/>
          </a:xfrm>
          <a:prstGeom prst="rect">
            <a:avLst/>
          </a:prstGeom>
          <a:ln w="0">
            <a:noFill/>
          </a:ln>
          <a:effectLst>
            <a:outerShdw blurRad="0" dir="2700000" dist="101823" rotWithShape="0">
              <a:srgbClr val="808080"/>
            </a:outerShdw>
          </a:effectLst>
        </p:spPr>
      </p:pic>
      <p:sp>
        <p:nvSpPr>
          <p:cNvPr id="336" name=""/>
          <p:cNvSpPr/>
          <p:nvPr/>
        </p:nvSpPr>
        <p:spPr>
          <a:xfrm>
            <a:off x="5946480" y="2725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37" name=""/>
          <p:cNvSpPr/>
          <p:nvPr/>
        </p:nvSpPr>
        <p:spPr>
          <a:xfrm>
            <a:off x="4793760" y="1365840"/>
            <a:ext cx="163872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38" name=""/>
          <p:cNvSpPr/>
          <p:nvPr/>
        </p:nvSpPr>
        <p:spPr>
          <a:xfrm>
            <a:off x="3990960" y="816840"/>
            <a:ext cx="1663560" cy="6015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00" spc="-1" strike="noStrike">
                <a:solidFill>
                  <a:srgbClr val="000000"/>
                </a:solidFill>
                <a:latin typeface="Arial"/>
                <a:ea typeface="DejaVu Sans"/>
              </a:rPr>
              <a:t>Привычные клиенты</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или веб-интерфейс</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для RDP/SSH/SFTP</a:t>
            </a:r>
            <a:endParaRPr b="0" lang="ru-RU" sz="1000" spc="-1" strike="noStrike">
              <a:solidFill>
                <a:srgbClr val="000000"/>
              </a:solidFill>
              <a:latin typeface="Arial"/>
            </a:endParaRPr>
          </a:p>
        </p:txBody>
      </p:sp>
      <p:sp>
        <p:nvSpPr>
          <p:cNvPr id="339" name=""/>
          <p:cNvSpPr/>
          <p:nvPr/>
        </p:nvSpPr>
        <p:spPr>
          <a:xfrm>
            <a:off x="4793760" y="3877200"/>
            <a:ext cx="163872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0" name=""/>
          <p:cNvSpPr/>
          <p:nvPr/>
        </p:nvSpPr>
        <p:spPr>
          <a:xfrm>
            <a:off x="3985200" y="3858840"/>
            <a:ext cx="1663560" cy="601560"/>
          </a:xfrm>
          <a:prstGeom prst="rect">
            <a:avLst/>
          </a:prstGeom>
          <a:noFill/>
          <a:ln w="14400">
            <a:noFill/>
          </a:ln>
        </p:spPr>
        <p:style>
          <a:lnRef idx="0"/>
          <a:fillRef idx="0"/>
          <a:effectRef idx="0"/>
          <a:fontRef idx="minor"/>
        </p:style>
        <p:txBody>
          <a:bodyPr lIns="90000" rIns="90000" tIns="45000" bIns="45000" anchor="t">
            <a:noAutofit/>
          </a:bodyPr>
          <a:p>
            <a:pPr>
              <a:lnSpc>
                <a:spcPct val="100000"/>
              </a:lnSpc>
            </a:pPr>
            <a:r>
              <a:rPr b="0" lang="ru-RU" sz="1000" spc="-1" strike="noStrike">
                <a:solidFill>
                  <a:srgbClr val="000000"/>
                </a:solidFill>
                <a:latin typeface="Arial"/>
                <a:ea typeface="DejaVu Sans"/>
              </a:rPr>
              <a:t>Привычные клиенты</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или веб-интерфейс</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для SQL-запросов</a:t>
            </a:r>
            <a:endParaRPr b="0" lang="ru-RU" sz="1000" spc="-1" strike="noStrike">
              <a:solidFill>
                <a:srgbClr val="000000"/>
              </a:solidFill>
              <a:latin typeface="Arial"/>
            </a:endParaRPr>
          </a:p>
        </p:txBody>
      </p:sp>
      <p:sp>
        <p:nvSpPr>
          <p:cNvPr id="341" name=""/>
          <p:cNvSpPr/>
          <p:nvPr/>
        </p:nvSpPr>
        <p:spPr>
          <a:xfrm flipV="1">
            <a:off x="4793760" y="3331800"/>
            <a:ext cx="360" cy="545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2" name=""/>
          <p:cNvSpPr/>
          <p:nvPr/>
        </p:nvSpPr>
        <p:spPr>
          <a:xfrm flipV="1">
            <a:off x="4793760" y="1359000"/>
            <a:ext cx="360" cy="5796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3"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4"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5"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6"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7" name=""/>
          <p:cNvSpPr/>
          <p:nvPr/>
        </p:nvSpPr>
        <p:spPr>
          <a:xfrm flipH="1">
            <a:off x="6434280" y="5120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8" name=""/>
          <p:cNvSpPr/>
          <p:nvPr/>
        </p:nvSpPr>
        <p:spPr>
          <a:xfrm flipH="1">
            <a:off x="6434640" y="3104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49" name=""/>
          <p:cNvSpPr/>
          <p:nvPr/>
        </p:nvSpPr>
        <p:spPr>
          <a:xfrm flipH="1">
            <a:off x="6435000" y="2996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50" name=""/>
          <p:cNvSpPr/>
          <p:nvPr/>
        </p:nvSpPr>
        <p:spPr>
          <a:xfrm flipH="1">
            <a:off x="6435360" y="1772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51" name=""/>
          <p:cNvSpPr/>
          <p:nvPr/>
        </p:nvSpPr>
        <p:spPr>
          <a:xfrm flipH="1">
            <a:off x="6435720" y="1628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52" name=""/>
          <p:cNvSpPr/>
          <p:nvPr/>
        </p:nvSpPr>
        <p:spPr>
          <a:xfrm flipH="1">
            <a:off x="6436080" y="26028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353" name="X-Pack 增强包（已上线功能） 12"/>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54" name="图像 11" descr="图像"/>
          <p:cNvPicPr/>
          <p:nvPr/>
        </p:nvPicPr>
        <p:blipFill>
          <a:blip r:embed="rId1"/>
          <a:srcRect l="0" t="0" r="21049" b="0"/>
          <a:stretch/>
        </p:blipFill>
        <p:spPr>
          <a:xfrm>
            <a:off x="4074120" y="1126800"/>
            <a:ext cx="5068800" cy="3148920"/>
          </a:xfrm>
          <a:prstGeom prst="rect">
            <a:avLst/>
          </a:prstGeom>
          <a:ln w="25400">
            <a:noFill/>
          </a:ln>
          <a:effectLst>
            <a:outerShdw blurRad="355680" dir="5400000" dist="177840" rotWithShape="0">
              <a:srgbClr val="000000">
                <a:alpha val="70000"/>
              </a:srgbClr>
            </a:outerShdw>
          </a:effectLst>
        </p:spPr>
      </p:pic>
      <p:sp>
        <p:nvSpPr>
          <p:cNvPr id="355" name="X-Pack 增强包（已上线功能） 2"/>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Подключение через веб-интерфейс</a:t>
            </a:r>
            <a:endParaRPr b="0" lang="ru-RU" sz="2250" spc="-1" strike="noStrike">
              <a:solidFill>
                <a:srgbClr val="000000"/>
              </a:solidFill>
              <a:latin typeface="Arial"/>
            </a:endParaRPr>
          </a:p>
        </p:txBody>
      </p:sp>
      <p:sp>
        <p:nvSpPr>
          <p:cNvPr id="356" name="TextBox 12"/>
          <p:cNvSpPr/>
          <p:nvPr/>
        </p:nvSpPr>
        <p:spPr>
          <a:xfrm>
            <a:off x="534240" y="790200"/>
            <a:ext cx="3486240" cy="393876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15000"/>
              </a:lnSpc>
              <a:buClr>
                <a:srgbClr val="282828"/>
              </a:buClr>
              <a:buFont typeface="Wingdings" charset="2"/>
              <a:buChar char=""/>
              <a:tabLst>
                <a:tab algn="l" pos="0"/>
              </a:tabLst>
            </a:pPr>
            <a:r>
              <a:rPr b="1" lang="ru-RU" sz="1000" spc="-1" strike="noStrike">
                <a:solidFill>
                  <a:srgbClr val="000000"/>
                </a:solidFill>
                <a:latin typeface="Segoe UI"/>
                <a:ea typeface="DejaVu Sans"/>
              </a:rPr>
              <a:t>SSH-клиент в браузере:</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запись экрана и клавиш</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мониторинг сессий</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блокировка команд</a:t>
            </a:r>
            <a:endParaRPr b="0" lang="ru-RU" sz="1000" spc="-1" strike="noStrike">
              <a:solidFill>
                <a:srgbClr val="000000"/>
              </a:solidFill>
              <a:latin typeface="Arial"/>
            </a:endParaRPr>
          </a:p>
          <a:p>
            <a:pPr>
              <a:lnSpc>
                <a:spcPct val="115000"/>
              </a:lnSpc>
              <a:tabLst>
                <a:tab algn="l" pos="0"/>
              </a:tabLst>
            </a:pP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1" lang="ru-RU" sz="1000" spc="-1" strike="noStrike">
                <a:solidFill>
                  <a:srgbClr val="000000"/>
                </a:solidFill>
                <a:latin typeface="Segoe UI"/>
                <a:ea typeface="DejaVu Sans"/>
              </a:rPr>
              <a:t>SFTP-клиент в браузере:</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Аудит и копии переданных файлов</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Запрет передачи файлов в одном из направлений</a:t>
            </a:r>
            <a:endParaRPr b="0" lang="ru-RU" sz="1000" spc="-1" strike="noStrike">
              <a:solidFill>
                <a:srgbClr val="000000"/>
              </a:solidFill>
              <a:latin typeface="Arial"/>
            </a:endParaRPr>
          </a:p>
          <a:p>
            <a:pPr>
              <a:lnSpc>
                <a:spcPct val="115000"/>
              </a:lnSpc>
              <a:tabLst>
                <a:tab algn="l" pos="0"/>
              </a:tabLst>
            </a:pP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1" lang="ru-RU" sz="1000" spc="-1" strike="noStrike">
                <a:solidFill>
                  <a:srgbClr val="000000"/>
                </a:solidFill>
                <a:latin typeface="Segoe UI"/>
                <a:ea typeface="DejaVu Sans"/>
              </a:rPr>
              <a:t>RDP-клиент в браузере:</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Запись экрана, нажатых клавиш и переданных файлов</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Запрет передачи файлов и буфера обмена </a:t>
            </a:r>
            <a:br>
              <a:rPr sz="1000"/>
            </a:br>
            <a:r>
              <a:rPr b="0" lang="ru-RU" sz="1000" spc="-1" strike="noStrike">
                <a:solidFill>
                  <a:srgbClr val="000000"/>
                </a:solidFill>
                <a:latin typeface="Segoe UI"/>
                <a:ea typeface="DejaVu Sans"/>
              </a:rPr>
              <a:t>в любую сторону</a:t>
            </a:r>
            <a:endParaRPr b="0" lang="ru-RU" sz="1000" spc="-1" strike="noStrike">
              <a:solidFill>
                <a:srgbClr val="000000"/>
              </a:solidFill>
              <a:latin typeface="Arial"/>
            </a:endParaRPr>
          </a:p>
          <a:p>
            <a:pPr>
              <a:lnSpc>
                <a:spcPct val="115000"/>
              </a:lnSpc>
              <a:tabLst>
                <a:tab algn="l" pos="0"/>
              </a:tabLst>
            </a:pP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1" lang="ru-RU" sz="1000" spc="-1" strike="noStrike">
                <a:solidFill>
                  <a:srgbClr val="000000"/>
                </a:solidFill>
                <a:latin typeface="Segoe UI"/>
                <a:ea typeface="DejaVu Sans"/>
              </a:rPr>
              <a:t>MySQL в браузере:</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Аудит и запись SQL-запросов</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Запрет определенных команд</a:t>
            </a:r>
            <a:endParaRPr b="0" lang="ru-RU" sz="1000" spc="-1" strike="noStrike">
              <a:solidFill>
                <a:srgbClr val="000000"/>
              </a:solidFill>
              <a:latin typeface="Arial"/>
            </a:endParaRPr>
          </a:p>
          <a:p>
            <a:pPr>
              <a:lnSpc>
                <a:spcPct val="115000"/>
              </a:lnSpc>
              <a:tabLst>
                <a:tab algn="l" pos="0"/>
              </a:tabLst>
            </a:pP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1" lang="ru-RU" sz="1000" spc="-1" strike="noStrike">
                <a:solidFill>
                  <a:srgbClr val="000000"/>
                </a:solidFill>
                <a:latin typeface="Segoe UI"/>
                <a:ea typeface="DejaVu Sans"/>
              </a:rPr>
              <a:t>Браузер в браузере:</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Авторизация на веб-сайтах без раскрытия пароля</a:t>
            </a:r>
            <a:endParaRPr b="0" lang="ru-RU" sz="1000" spc="-1" strike="noStrike">
              <a:solidFill>
                <a:srgbClr val="000000"/>
              </a:solidFill>
              <a:latin typeface="Arial"/>
            </a:endParaRPr>
          </a:p>
          <a:p>
            <a:pPr marL="216000" indent="-216000">
              <a:lnSpc>
                <a:spcPct val="115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Запись экрана и клавиш</a:t>
            </a:r>
            <a:endParaRPr b="0" lang="ru-RU" sz="1000" spc="-1" strike="noStrike">
              <a:solidFill>
                <a:srgbClr val="000000"/>
              </a:solidFill>
              <a:latin typeface="Arial"/>
            </a:endParaRPr>
          </a:p>
        </p:txBody>
      </p:sp>
      <p:pic>
        <p:nvPicPr>
          <p:cNvPr id="357" name="图像 1" descr="图像"/>
          <p:cNvPicPr/>
          <p:nvPr/>
        </p:nvPicPr>
        <p:blipFill>
          <a:blip r:embed="rId2"/>
          <a:srcRect l="0" t="0" r="11520" b="0"/>
          <a:stretch/>
        </p:blipFill>
        <p:spPr>
          <a:xfrm>
            <a:off x="4684680" y="1647000"/>
            <a:ext cx="4458240" cy="3067200"/>
          </a:xfrm>
          <a:prstGeom prst="rect">
            <a:avLst/>
          </a:prstGeom>
          <a:ln w="25400">
            <a:noFill/>
          </a:ln>
          <a:effectLst>
            <a:outerShdw blurRad="355680" dir="5400000" dist="177840" rotWithShape="0">
              <a:srgbClr val="000000">
                <a:alpha val="70000"/>
              </a:srgbClr>
            </a:outerShdw>
          </a:effectLst>
        </p:spPr>
      </p:pic>
      <p:sp>
        <p:nvSpPr>
          <p:cNvPr id="358" name=""/>
          <p:cNvSpPr/>
          <p:nvPr/>
        </p:nvSpPr>
        <p:spPr>
          <a:xfrm>
            <a:off x="3978720" y="742680"/>
            <a:ext cx="3377520" cy="4309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00" spc="-1" strike="noStrike">
                <a:solidFill>
                  <a:srgbClr val="000000"/>
                </a:solidFill>
                <a:latin typeface="Arial"/>
                <a:ea typeface="DejaVu Sans"/>
              </a:rPr>
              <a:t>Нужен только браузер - </a:t>
            </a:r>
            <a:endParaRPr b="0" lang="ru-RU" sz="1000" spc="-1" strike="noStrike">
              <a:solidFill>
                <a:srgbClr val="000000"/>
              </a:solidFill>
              <a:latin typeface="Arial"/>
            </a:endParaRPr>
          </a:p>
          <a:p>
            <a:pPr>
              <a:lnSpc>
                <a:spcPct val="100000"/>
              </a:lnSpc>
            </a:pPr>
            <a:r>
              <a:rPr b="0" lang="ru-RU" sz="1000" spc="-1" strike="noStrike">
                <a:solidFill>
                  <a:srgbClr val="000000"/>
                </a:solidFill>
                <a:latin typeface="Arial"/>
                <a:ea typeface="DejaVu Sans"/>
              </a:rPr>
              <a:t>не требуется установка дополнительного ПО</a:t>
            </a:r>
            <a:endParaRPr b="0" lang="ru-RU" sz="1000" spc="-1" strike="noStrike">
              <a:solidFill>
                <a:srgbClr val="000000"/>
              </a:solidFill>
              <a:latin typeface="Arial"/>
            </a:endParaRPr>
          </a:p>
        </p:txBody>
      </p:sp>
      <p:pic>
        <p:nvPicPr>
          <p:cNvPr id="359" name="图像 10" descr="图像"/>
          <p:cNvPicPr/>
          <p:nvPr/>
        </p:nvPicPr>
        <p:blipFill>
          <a:blip r:embed="rId3"/>
          <a:srcRect l="0" t="1628" r="31443" b="4657"/>
          <a:stretch/>
        </p:blipFill>
        <p:spPr>
          <a:xfrm>
            <a:off x="5230440" y="2313360"/>
            <a:ext cx="3912480" cy="2829240"/>
          </a:xfrm>
          <a:prstGeom prst="rect">
            <a:avLst/>
          </a:prstGeom>
          <a:ln w="25400">
            <a:noFill/>
          </a:ln>
          <a:effectLst>
            <a:outerShdw blurRad="355680" dir="5400000" dist="177840" rotWithShape="0">
              <a:srgbClr val="000000">
                <a:alpha val="70000"/>
              </a:srgbClr>
            </a:outerShdw>
          </a:effectLst>
        </p:spPr>
      </p:pic>
      <p:pic>
        <p:nvPicPr>
          <p:cNvPr id="360" name="手机2.png 1" descr="手机2.png"/>
          <p:cNvPicPr/>
          <p:nvPr/>
        </p:nvPicPr>
        <p:blipFill>
          <a:blip r:embed="rId4"/>
          <a:stretch/>
        </p:blipFill>
        <p:spPr>
          <a:xfrm>
            <a:off x="3892680" y="3949200"/>
            <a:ext cx="2388960" cy="1194120"/>
          </a:xfrm>
          <a:prstGeom prst="rect">
            <a:avLst/>
          </a:prstGeom>
          <a:ln w="1270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1" name="X-Pack 增强包（已上线功能） 5"/>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Варианты архитектур</a:t>
            </a:r>
            <a:endParaRPr b="0" lang="ru-RU" sz="2250" spc="-1" strike="noStrike">
              <a:solidFill>
                <a:srgbClr val="000000"/>
              </a:solidFill>
              <a:latin typeface="Arial"/>
            </a:endParaRPr>
          </a:p>
        </p:txBody>
      </p:sp>
      <p:sp>
        <p:nvSpPr>
          <p:cNvPr id="362" name="TextBox 21"/>
          <p:cNvSpPr/>
          <p:nvPr/>
        </p:nvSpPr>
        <p:spPr>
          <a:xfrm>
            <a:off x="294840" y="67608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Вариант «все в одном»</a:t>
            </a:r>
            <a:endParaRPr b="0" lang="ru-RU" sz="1800" spc="-1" strike="noStrike">
              <a:solidFill>
                <a:srgbClr val="000000"/>
              </a:solidFill>
              <a:latin typeface="Arial"/>
            </a:endParaRPr>
          </a:p>
        </p:txBody>
      </p:sp>
      <p:sp>
        <p:nvSpPr>
          <p:cNvPr id="363" name="TextBox 23"/>
          <p:cNvSpPr/>
          <p:nvPr/>
        </p:nvSpPr>
        <p:spPr>
          <a:xfrm>
            <a:off x="294840" y="1040040"/>
            <a:ext cx="3733200" cy="132300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Быстрое развертывание с уже настроенной базой данных</a:t>
            </a:r>
            <a:br>
              <a:rPr sz="900"/>
            </a:br>
            <a:r>
              <a:rPr b="0" lang="ru-RU" sz="900" spc="-1" strike="noStrike">
                <a:solidFill>
                  <a:srgbClr val="000000"/>
                </a:solidFill>
                <a:latin typeface="Segoe UI"/>
                <a:ea typeface="DejaVu Sans"/>
              </a:rPr>
              <a:t>Скрипт установки «в один клик» для Community Edition</a:t>
            </a:r>
            <a:br>
              <a:rPr sz="900"/>
            </a:br>
            <a:r>
              <a:rPr b="0" lang="ru-RU" sz="900" spc="-1" strike="noStrike">
                <a:solidFill>
                  <a:srgbClr val="000000"/>
                </a:solidFill>
                <a:latin typeface="Segoe UI"/>
                <a:ea typeface="DejaVu Sans"/>
              </a:rPr>
              <a:t>Готовый пакет для Enterprise Edition</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Отлично подходит для пилотов и быстрых внедрений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Для 10+ одновременных подключений достаточно</a:t>
            </a:r>
            <a:br>
              <a:rPr sz="900"/>
            </a:br>
            <a:r>
              <a:rPr b="0" lang="ru-RU" sz="900" spc="-1" strike="noStrike">
                <a:solidFill>
                  <a:srgbClr val="000000"/>
                </a:solidFill>
                <a:latin typeface="Segoe UI"/>
                <a:ea typeface="DejaVu Sans"/>
              </a:rPr>
              <a:t>одного сервера 4 ядра по 2ГГц, 8 ГБ ОЗУ</a:t>
            </a:r>
            <a:endParaRPr b="0" lang="ru-RU" sz="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X-Pack 增强包（已上线功能） 15"/>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Варианты архитектур</a:t>
            </a:r>
            <a:endParaRPr b="0" lang="ru-RU" sz="2250" spc="-1" strike="noStrike">
              <a:solidFill>
                <a:srgbClr val="000000"/>
              </a:solidFill>
              <a:latin typeface="Arial"/>
            </a:endParaRPr>
          </a:p>
        </p:txBody>
      </p:sp>
      <p:sp>
        <p:nvSpPr>
          <p:cNvPr id="365" name="TextBox 26"/>
          <p:cNvSpPr/>
          <p:nvPr/>
        </p:nvSpPr>
        <p:spPr>
          <a:xfrm>
            <a:off x="294840" y="67608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Вариант «все в одном»</a:t>
            </a:r>
            <a:endParaRPr b="0" lang="ru-RU" sz="1800" spc="-1" strike="noStrike">
              <a:solidFill>
                <a:srgbClr val="000000"/>
              </a:solidFill>
              <a:latin typeface="Arial"/>
            </a:endParaRPr>
          </a:p>
        </p:txBody>
      </p:sp>
      <p:sp>
        <p:nvSpPr>
          <p:cNvPr id="366" name="TextBox 27"/>
          <p:cNvSpPr/>
          <p:nvPr/>
        </p:nvSpPr>
        <p:spPr>
          <a:xfrm>
            <a:off x="294840" y="1040040"/>
            <a:ext cx="3733200" cy="132300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Быстрое развертывание с уже настроенной базой данных</a:t>
            </a:r>
            <a:br>
              <a:rPr sz="900"/>
            </a:br>
            <a:r>
              <a:rPr b="0" lang="ru-RU" sz="900" spc="-1" strike="noStrike">
                <a:solidFill>
                  <a:srgbClr val="000000"/>
                </a:solidFill>
                <a:latin typeface="Segoe UI"/>
                <a:ea typeface="DejaVu Sans"/>
              </a:rPr>
              <a:t>Скрипт установки «в один клик» для Community Edition</a:t>
            </a:r>
            <a:br>
              <a:rPr sz="900"/>
            </a:br>
            <a:r>
              <a:rPr b="0" lang="ru-RU" sz="900" spc="-1" strike="noStrike">
                <a:solidFill>
                  <a:srgbClr val="000000"/>
                </a:solidFill>
                <a:latin typeface="Segoe UI"/>
                <a:ea typeface="DejaVu Sans"/>
              </a:rPr>
              <a:t>Готовый пакет для Enterprise Edition</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Отлично подходит для пилотов и быстрых внедрений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Для 10+ одновременных подключений достаточно</a:t>
            </a:r>
            <a:br>
              <a:rPr sz="900"/>
            </a:br>
            <a:r>
              <a:rPr b="0" lang="ru-RU" sz="900" spc="-1" strike="noStrike">
                <a:solidFill>
                  <a:srgbClr val="000000"/>
                </a:solidFill>
                <a:latin typeface="Segoe UI"/>
                <a:ea typeface="DejaVu Sans"/>
              </a:rPr>
              <a:t>одного сервера 4 ядра по 2ГГц, 8 ГБ ОЗУ</a:t>
            </a:r>
            <a:endParaRPr b="0" lang="ru-RU" sz="900" spc="-1" strike="noStrike">
              <a:solidFill>
                <a:srgbClr val="000000"/>
              </a:solidFill>
              <a:latin typeface="Arial"/>
            </a:endParaRPr>
          </a:p>
        </p:txBody>
      </p:sp>
      <p:sp>
        <p:nvSpPr>
          <p:cNvPr id="367" name="TextBox 28"/>
          <p:cNvSpPr/>
          <p:nvPr/>
        </p:nvSpPr>
        <p:spPr>
          <a:xfrm>
            <a:off x="294840" y="243000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Кластеризация</a:t>
            </a:r>
            <a:endParaRPr b="0" lang="ru-RU" sz="1800" spc="-1" strike="noStrike">
              <a:solidFill>
                <a:srgbClr val="000000"/>
              </a:solidFill>
              <a:latin typeface="Arial"/>
            </a:endParaRPr>
          </a:p>
        </p:txBody>
      </p:sp>
      <p:sp>
        <p:nvSpPr>
          <p:cNvPr id="368" name="TextBox 29"/>
          <p:cNvSpPr/>
          <p:nvPr/>
        </p:nvSpPr>
        <p:spPr>
          <a:xfrm>
            <a:off x="294840" y="2793960"/>
            <a:ext cx="3733200" cy="193968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Интуитивно-понятная сборка нескольких серверов в кластер</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Балансировщик нагрузки на фронте (например, HAProxy)</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Внешний сервер MySQL</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Кластер Redis</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Сохранение записей сессий в любое хранилище:</a:t>
            </a:r>
            <a:br>
              <a:rPr sz="900"/>
            </a:br>
            <a:r>
              <a:rPr b="0" lang="ru-RU" sz="900" spc="-1" strike="noStrike">
                <a:solidFill>
                  <a:srgbClr val="000000"/>
                </a:solidFill>
                <a:latin typeface="Segoe UI"/>
                <a:ea typeface="DejaVu Sans"/>
              </a:rPr>
              <a:t>NFS, S3, Ceph, Swift, OSS, Azure, OBS и COS</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1" lang="ru-RU" sz="900" spc="-1" strike="noStrike">
                <a:solidFill>
                  <a:srgbClr val="000000"/>
                </a:solidFill>
                <a:latin typeface="Segoe UI"/>
                <a:ea typeface="DejaVu Sans"/>
              </a:rPr>
              <a:t>Неограниченное количество серверов в кластере</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1" lang="ru-RU" sz="900" spc="-1" strike="noStrike">
                <a:solidFill>
                  <a:srgbClr val="000000"/>
                </a:solidFill>
                <a:latin typeface="Segoe UI"/>
                <a:ea typeface="DejaVu Sans"/>
              </a:rPr>
              <a:t>Кластеризация доступна в обеих редакциях</a:t>
            </a:r>
            <a:endParaRPr b="0" lang="ru-RU" sz="900" spc="-1" strike="noStrike">
              <a:solidFill>
                <a:srgbClr val="000000"/>
              </a:solidFill>
              <a:latin typeface="Arial"/>
            </a:endParaRPr>
          </a:p>
          <a:p>
            <a:pPr>
              <a:lnSpc>
                <a:spcPct val="150000"/>
              </a:lnSpc>
              <a:tabLst>
                <a:tab algn="l" pos="0"/>
              </a:tabLst>
            </a:pPr>
            <a:endParaRPr b="0" lang="ru-RU" sz="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
          <p:cNvSpPr/>
          <p:nvPr/>
        </p:nvSpPr>
        <p:spPr>
          <a:xfrm>
            <a:off x="4575960" y="4540680"/>
            <a:ext cx="3938040" cy="540360"/>
          </a:xfrm>
          <a:prstGeom prst="rect">
            <a:avLst/>
          </a:prstGeom>
          <a:solidFill>
            <a:srgbClr val="eee8aa"/>
          </a:solidFill>
          <a:ln w="0">
            <a:solidFill>
              <a:srgbClr val="834600"/>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370" name=""/>
          <p:cNvSpPr/>
          <p:nvPr/>
        </p:nvSpPr>
        <p:spPr>
          <a:xfrm>
            <a:off x="6677640" y="2445120"/>
            <a:ext cx="2004480" cy="1994400"/>
          </a:xfrm>
          <a:prstGeom prst="rect">
            <a:avLst/>
          </a:prstGeom>
          <a:solidFill>
            <a:srgbClr val="faf0e6"/>
          </a:solidFill>
          <a:ln w="0">
            <a:solidFill>
              <a:srgbClr val="834600"/>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371" name=""/>
          <p:cNvSpPr/>
          <p:nvPr/>
        </p:nvSpPr>
        <p:spPr>
          <a:xfrm>
            <a:off x="4157640" y="2445120"/>
            <a:ext cx="2004480" cy="2005560"/>
          </a:xfrm>
          <a:prstGeom prst="rect">
            <a:avLst/>
          </a:prstGeom>
          <a:solidFill>
            <a:srgbClr val="faf0e6"/>
          </a:solidFill>
          <a:ln w="0">
            <a:solidFill>
              <a:srgbClr val="834600"/>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372" name=""/>
          <p:cNvSpPr/>
          <p:nvPr/>
        </p:nvSpPr>
        <p:spPr>
          <a:xfrm flipH="1">
            <a:off x="6697080" y="3811320"/>
            <a:ext cx="1528200" cy="729360"/>
          </a:xfrm>
          <a:prstGeom prst="line">
            <a:avLst/>
          </a:prstGeom>
          <a:ln w="7200">
            <a:solidFill>
              <a:srgbClr val="3465a4"/>
            </a:solidFill>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sp>
        <p:nvSpPr>
          <p:cNvPr id="373" name=""/>
          <p:cNvSpPr/>
          <p:nvPr/>
        </p:nvSpPr>
        <p:spPr>
          <a:xfrm flipH="1">
            <a:off x="6697440" y="3811320"/>
            <a:ext cx="944280" cy="729360"/>
          </a:xfrm>
          <a:prstGeom prst="line">
            <a:avLst/>
          </a:prstGeom>
          <a:ln w="7200">
            <a:solidFill>
              <a:srgbClr val="3465a4"/>
            </a:solidFill>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sp>
        <p:nvSpPr>
          <p:cNvPr id="374" name=""/>
          <p:cNvSpPr/>
          <p:nvPr/>
        </p:nvSpPr>
        <p:spPr>
          <a:xfrm flipH="1">
            <a:off x="6697440" y="3796920"/>
            <a:ext cx="404280" cy="743760"/>
          </a:xfrm>
          <a:prstGeom prst="line">
            <a:avLst/>
          </a:prstGeom>
          <a:ln w="7200">
            <a:solidFill>
              <a:srgbClr val="3465a4"/>
            </a:solidFill>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sp>
        <p:nvSpPr>
          <p:cNvPr id="375" name=""/>
          <p:cNvSpPr/>
          <p:nvPr/>
        </p:nvSpPr>
        <p:spPr>
          <a:xfrm>
            <a:off x="5775840" y="3594600"/>
            <a:ext cx="921960" cy="946080"/>
          </a:xfrm>
          <a:prstGeom prst="line">
            <a:avLst/>
          </a:prstGeom>
          <a:ln w="7200">
            <a:solidFill>
              <a:srgbClr val="3465a4"/>
            </a:solidFill>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sp>
        <p:nvSpPr>
          <p:cNvPr id="376" name="X-Pack 增强包（已上线功能） 16"/>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Варианты архитектур</a:t>
            </a:r>
            <a:endParaRPr b="0" lang="ru-RU" sz="2250" spc="-1" strike="noStrike">
              <a:solidFill>
                <a:srgbClr val="000000"/>
              </a:solidFill>
              <a:latin typeface="Arial"/>
            </a:endParaRPr>
          </a:p>
        </p:txBody>
      </p:sp>
      <p:sp>
        <p:nvSpPr>
          <p:cNvPr id="377" name="TextBox 43"/>
          <p:cNvSpPr/>
          <p:nvPr/>
        </p:nvSpPr>
        <p:spPr>
          <a:xfrm>
            <a:off x="294840" y="67608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Вариант «все в одном»</a:t>
            </a:r>
            <a:endParaRPr b="0" lang="ru-RU" sz="1800" spc="-1" strike="noStrike">
              <a:solidFill>
                <a:srgbClr val="000000"/>
              </a:solidFill>
              <a:latin typeface="Arial"/>
            </a:endParaRPr>
          </a:p>
        </p:txBody>
      </p:sp>
      <p:sp>
        <p:nvSpPr>
          <p:cNvPr id="378" name="TextBox 44"/>
          <p:cNvSpPr/>
          <p:nvPr/>
        </p:nvSpPr>
        <p:spPr>
          <a:xfrm>
            <a:off x="294840" y="1040040"/>
            <a:ext cx="3733200" cy="132300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Быстрое развертывание с уже настроенной базой данных</a:t>
            </a:r>
            <a:br>
              <a:rPr sz="900"/>
            </a:br>
            <a:r>
              <a:rPr b="0" lang="ru-RU" sz="900" spc="-1" strike="noStrike">
                <a:solidFill>
                  <a:srgbClr val="000000"/>
                </a:solidFill>
                <a:latin typeface="Segoe UI"/>
                <a:ea typeface="DejaVu Sans"/>
              </a:rPr>
              <a:t>Скрипт установки «в один клик» для Community Edition</a:t>
            </a:r>
            <a:br>
              <a:rPr sz="900"/>
            </a:br>
            <a:r>
              <a:rPr b="0" lang="ru-RU" sz="900" spc="-1" strike="noStrike">
                <a:solidFill>
                  <a:srgbClr val="000000"/>
                </a:solidFill>
                <a:latin typeface="Segoe UI"/>
                <a:ea typeface="DejaVu Sans"/>
              </a:rPr>
              <a:t>Готовый пакет для Enterprise Edition</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Отлично подходит для пилотов и быстрых внедрений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Для 10+ одновременных подключений достаточно</a:t>
            </a:r>
            <a:br>
              <a:rPr sz="900"/>
            </a:br>
            <a:r>
              <a:rPr b="0" lang="ru-RU" sz="900" spc="-1" strike="noStrike">
                <a:solidFill>
                  <a:srgbClr val="000000"/>
                </a:solidFill>
                <a:latin typeface="Segoe UI"/>
                <a:ea typeface="DejaVu Sans"/>
              </a:rPr>
              <a:t>одного сервера 4 ядра по 2ГГц, 8 ГБ ОЗУ</a:t>
            </a:r>
            <a:endParaRPr b="0" lang="ru-RU" sz="900" spc="-1" strike="noStrike">
              <a:solidFill>
                <a:srgbClr val="000000"/>
              </a:solidFill>
              <a:latin typeface="Arial"/>
            </a:endParaRPr>
          </a:p>
        </p:txBody>
      </p:sp>
      <p:sp>
        <p:nvSpPr>
          <p:cNvPr id="379" name="TextBox 45"/>
          <p:cNvSpPr/>
          <p:nvPr/>
        </p:nvSpPr>
        <p:spPr>
          <a:xfrm>
            <a:off x="294840" y="243000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Кластеризация</a:t>
            </a:r>
            <a:endParaRPr b="0" lang="ru-RU" sz="1800" spc="-1" strike="noStrike">
              <a:solidFill>
                <a:srgbClr val="000000"/>
              </a:solidFill>
              <a:latin typeface="Arial"/>
            </a:endParaRPr>
          </a:p>
        </p:txBody>
      </p:sp>
      <p:sp>
        <p:nvSpPr>
          <p:cNvPr id="380" name="TextBox 46"/>
          <p:cNvSpPr/>
          <p:nvPr/>
        </p:nvSpPr>
        <p:spPr>
          <a:xfrm>
            <a:off x="294840" y="2793960"/>
            <a:ext cx="3733200" cy="193968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Интуитивно-понятная сборка нескольких серверов в кластер</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Балансировщик нагрузки на фронте (например, HAProxy)</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Внешний сервер MySQL</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Кластер Redis</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Сохранение записей сессий в любое хранилище:</a:t>
            </a:r>
            <a:br>
              <a:rPr sz="900"/>
            </a:br>
            <a:r>
              <a:rPr b="0" lang="ru-RU" sz="900" spc="-1" strike="noStrike">
                <a:solidFill>
                  <a:srgbClr val="000000"/>
                </a:solidFill>
                <a:latin typeface="Segoe UI"/>
                <a:ea typeface="DejaVu Sans"/>
              </a:rPr>
              <a:t>NFS, S3, Ceph, Swift, OSS, Azure, OBS и COS</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1" lang="ru-RU" sz="900" spc="-1" strike="noStrike">
                <a:solidFill>
                  <a:srgbClr val="000000"/>
                </a:solidFill>
                <a:latin typeface="Segoe UI"/>
                <a:ea typeface="DejaVu Sans"/>
              </a:rPr>
              <a:t>Неограниченное количество серверов в кластере</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1" lang="ru-RU" sz="900" spc="-1" strike="noStrike">
                <a:solidFill>
                  <a:srgbClr val="000000"/>
                </a:solidFill>
                <a:latin typeface="Segoe UI"/>
                <a:ea typeface="DejaVu Sans"/>
              </a:rPr>
              <a:t>Кластеризация доступна в обеих редакциях</a:t>
            </a:r>
            <a:endParaRPr b="0" lang="ru-RU" sz="900" spc="-1" strike="noStrike">
              <a:solidFill>
                <a:srgbClr val="000000"/>
              </a:solidFill>
              <a:latin typeface="Arial"/>
            </a:endParaRPr>
          </a:p>
          <a:p>
            <a:pPr>
              <a:lnSpc>
                <a:spcPct val="150000"/>
              </a:lnSpc>
              <a:tabLst>
                <a:tab algn="l" pos="0"/>
              </a:tabLst>
            </a:pPr>
            <a:endParaRPr b="0" lang="ru-RU" sz="900" spc="-1" strike="noStrike">
              <a:solidFill>
                <a:srgbClr val="000000"/>
              </a:solidFill>
              <a:latin typeface="Arial"/>
            </a:endParaRPr>
          </a:p>
        </p:txBody>
      </p:sp>
      <p:grpSp>
        <p:nvGrpSpPr>
          <p:cNvPr id="381" name="组合 13"/>
          <p:cNvGrpSpPr/>
          <p:nvPr/>
        </p:nvGrpSpPr>
        <p:grpSpPr>
          <a:xfrm>
            <a:off x="4247640" y="2942640"/>
            <a:ext cx="692640" cy="688680"/>
            <a:chOff x="4247640" y="2942640"/>
            <a:chExt cx="692640" cy="688680"/>
          </a:xfrm>
        </p:grpSpPr>
        <p:pic>
          <p:nvPicPr>
            <p:cNvPr id="382" name="Jumpserver Logo 绿色 透明底.png 13" descr="Jumpserver Logo 绿色 透明底.png"/>
            <p:cNvPicPr/>
            <p:nvPr/>
          </p:nvPicPr>
          <p:blipFill>
            <a:blip r:embed="rId1"/>
            <a:srcRect l="0" t="0" r="3375" b="0"/>
            <a:stretch/>
          </p:blipFill>
          <p:spPr>
            <a:xfrm>
              <a:off x="4340160" y="2942640"/>
              <a:ext cx="507600" cy="569880"/>
            </a:xfrm>
            <a:prstGeom prst="rect">
              <a:avLst/>
            </a:prstGeom>
            <a:ln w="12700">
              <a:noFill/>
            </a:ln>
          </p:spPr>
        </p:pic>
        <p:sp>
          <p:nvSpPr>
            <p:cNvPr id="383" name="文本框 13"/>
            <p:cNvSpPr/>
            <p:nvPr/>
          </p:nvSpPr>
          <p:spPr>
            <a:xfrm>
              <a:off x="4247640" y="3435120"/>
              <a:ext cx="692640" cy="196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en-US" sz="700" spc="-1" strike="noStrike">
                  <a:solidFill>
                    <a:srgbClr val="2b937c"/>
                  </a:solidFill>
                  <a:latin typeface="Arial"/>
                  <a:ea typeface="微软雅黑"/>
                </a:rPr>
                <a:t>JumpServer</a:t>
              </a:r>
              <a:endParaRPr b="0" lang="ru-RU" sz="700" spc="-1" strike="noStrike">
                <a:solidFill>
                  <a:srgbClr val="000000"/>
                </a:solidFill>
                <a:latin typeface="Arial"/>
              </a:endParaRPr>
            </a:p>
          </p:txBody>
        </p:sp>
      </p:grpSp>
      <p:sp>
        <p:nvSpPr>
          <p:cNvPr id="384" name="TextBox 47"/>
          <p:cNvSpPr/>
          <p:nvPr/>
        </p:nvSpPr>
        <p:spPr>
          <a:xfrm>
            <a:off x="4254840" y="666000"/>
            <a:ext cx="4123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(Гео-)распределенная установка</a:t>
            </a:r>
            <a:endParaRPr b="0" lang="ru-RU" sz="1800" spc="-1" strike="noStrike">
              <a:solidFill>
                <a:srgbClr val="000000"/>
              </a:solidFill>
              <a:latin typeface="Arial"/>
            </a:endParaRPr>
          </a:p>
        </p:txBody>
      </p:sp>
      <p:sp>
        <p:nvSpPr>
          <p:cNvPr id="385" name="TextBox 48"/>
          <p:cNvSpPr/>
          <p:nvPr/>
        </p:nvSpPr>
        <p:spPr>
          <a:xfrm>
            <a:off x="4290840" y="932040"/>
            <a:ext cx="4619520" cy="405000"/>
          </a:xfrm>
          <a:prstGeom prst="rect">
            <a:avLst/>
          </a:prstGeom>
          <a:noFill/>
          <a:ln w="0">
            <a:noFill/>
          </a:ln>
        </p:spPr>
        <p:style>
          <a:lnRef idx="0"/>
          <a:fillRef idx="0"/>
          <a:effectRef idx="0"/>
          <a:fontRef idx="minor"/>
        </p:style>
        <p:txBody>
          <a:bodyPr lIns="90000" rIns="90000" tIns="45000" bIns="45000" anchor="t">
            <a:spAutoFit/>
          </a:bodyPr>
          <a:p>
            <a:pPr>
              <a:lnSpc>
                <a:spcPct val="115000"/>
              </a:lnSpc>
              <a:tabLst>
                <a:tab algn="l" pos="0"/>
              </a:tabLst>
            </a:pPr>
            <a:r>
              <a:rPr b="1" lang="ru-RU" sz="900" spc="-1" strike="noStrike">
                <a:solidFill>
                  <a:srgbClr val="000000"/>
                </a:solidFill>
                <a:latin typeface="Segoe UI"/>
                <a:ea typeface="DejaVu Sans"/>
              </a:rPr>
              <a:t>Доступна в обеих редакциях, неограниченное количество серверов.</a:t>
            </a:r>
            <a:br>
              <a:rPr sz="900"/>
            </a:br>
            <a:r>
              <a:rPr b="1" lang="ru-RU" sz="900" spc="-1" strike="noStrike">
                <a:solidFill>
                  <a:srgbClr val="000000"/>
                </a:solidFill>
                <a:latin typeface="Segoe UI"/>
                <a:ea typeface="DejaVu Sans"/>
              </a:rPr>
              <a:t>Можно разворачивать в виде готовых контейнеров в корпоративное облако.</a:t>
            </a:r>
            <a:endParaRPr b="0" lang="ru-RU" sz="900" spc="-1" strike="noStrike">
              <a:solidFill>
                <a:srgbClr val="000000"/>
              </a:solidFill>
              <a:latin typeface="Arial"/>
            </a:endParaRPr>
          </a:p>
        </p:txBody>
      </p:sp>
      <p:sp>
        <p:nvSpPr>
          <p:cNvPr id="386" name=""/>
          <p:cNvSpPr/>
          <p:nvPr/>
        </p:nvSpPr>
        <p:spPr>
          <a:xfrm>
            <a:off x="5605920" y="1393200"/>
            <a:ext cx="1895760" cy="474480"/>
          </a:xfrm>
          <a:prstGeom prst="rect">
            <a:avLst/>
          </a:prstGeom>
          <a:solidFill>
            <a:srgbClr val="f5fffa"/>
          </a:solidFill>
          <a:ln w="7200">
            <a:solidFill>
              <a:srgbClr val="000000"/>
            </a:solidFill>
            <a:round/>
          </a:ln>
        </p:spPr>
        <p:style>
          <a:lnRef idx="0"/>
          <a:fillRef idx="0"/>
          <a:effectRef idx="0"/>
          <a:fontRef idx="minor"/>
        </p:style>
        <p:txBody>
          <a:bodyPr lIns="90000" rIns="90000" tIns="45000" bIns="45000" anchor="t">
            <a:noAutofit/>
          </a:bodyPr>
          <a:p>
            <a:pPr algn="ctr">
              <a:lnSpc>
                <a:spcPct val="100000"/>
              </a:lnSpc>
            </a:pPr>
            <a:r>
              <a:rPr b="1" lang="ru-RU" sz="900" spc="-1" strike="noStrike">
                <a:solidFill>
                  <a:srgbClr val="000000"/>
                </a:solidFill>
                <a:latin typeface="Arial"/>
              </a:rPr>
              <a:t>[DNS]</a:t>
            </a:r>
            <a:br>
              <a:rPr sz="900"/>
            </a:br>
            <a:r>
              <a:rPr b="0" lang="ru-RU" sz="900" spc="-1" strike="noStrike">
                <a:solidFill>
                  <a:srgbClr val="000000"/>
                </a:solidFill>
                <a:latin typeface="Arial"/>
              </a:rPr>
              <a:t>Домен указывает на список IP,</a:t>
            </a:r>
            <a:br>
              <a:rPr sz="900"/>
            </a:br>
            <a:r>
              <a:rPr b="0" lang="ru-RU" sz="900" spc="-1" strike="noStrike">
                <a:solidFill>
                  <a:srgbClr val="000000"/>
                </a:solidFill>
                <a:latin typeface="Arial"/>
              </a:rPr>
              <a:t>либо DNS отдает ближайший IP</a:t>
            </a:r>
            <a:endParaRPr b="0" lang="ru-RU" sz="900" spc="-1" strike="noStrike">
              <a:solidFill>
                <a:srgbClr val="000000"/>
              </a:solidFill>
              <a:latin typeface="Arial"/>
            </a:endParaRPr>
          </a:p>
        </p:txBody>
      </p:sp>
      <p:sp>
        <p:nvSpPr>
          <p:cNvPr id="387" name=""/>
          <p:cNvSpPr/>
          <p:nvPr/>
        </p:nvSpPr>
        <p:spPr>
          <a:xfrm>
            <a:off x="4792680" y="2590560"/>
            <a:ext cx="747000" cy="225360"/>
          </a:xfrm>
          <a:prstGeom prst="rect">
            <a:avLst/>
          </a:prstGeom>
          <a:solidFill>
            <a:srgbClr val="f0fff0"/>
          </a:solidFill>
          <a:ln w="7200">
            <a:solidFill>
              <a:srgbClr val="000000"/>
            </a:solidFill>
            <a:round/>
          </a:ln>
        </p:spPr>
        <p:style>
          <a:lnRef idx="0"/>
          <a:fillRef idx="0"/>
          <a:effectRef idx="0"/>
          <a:fontRef idx="minor"/>
        </p:style>
        <p:txBody>
          <a:bodyPr lIns="93600" rIns="93600" tIns="48600" bIns="48600" anchor="t">
            <a:noAutofit/>
          </a:bodyPr>
          <a:p>
            <a:pPr>
              <a:lnSpc>
                <a:spcPct val="100000"/>
              </a:lnSpc>
            </a:pPr>
            <a:r>
              <a:rPr b="1" lang="ru-RU" sz="900" spc="-1" strike="noStrike">
                <a:solidFill>
                  <a:srgbClr val="000000"/>
                </a:solidFill>
                <a:latin typeface="Arial"/>
              </a:rPr>
              <a:t>[HAProxy]</a:t>
            </a:r>
            <a:endParaRPr b="0" lang="ru-RU" sz="900" spc="-1" strike="noStrike">
              <a:solidFill>
                <a:srgbClr val="000000"/>
              </a:solidFill>
              <a:latin typeface="Arial"/>
            </a:endParaRPr>
          </a:p>
        </p:txBody>
      </p:sp>
      <p:grpSp>
        <p:nvGrpSpPr>
          <p:cNvPr id="388" name="组合 14"/>
          <p:cNvGrpSpPr/>
          <p:nvPr/>
        </p:nvGrpSpPr>
        <p:grpSpPr>
          <a:xfrm>
            <a:off x="4798080" y="2942640"/>
            <a:ext cx="692640" cy="688680"/>
            <a:chOff x="4798080" y="2942640"/>
            <a:chExt cx="692640" cy="688680"/>
          </a:xfrm>
        </p:grpSpPr>
        <p:pic>
          <p:nvPicPr>
            <p:cNvPr id="389" name="Jumpserver Logo 绿色 透明底.png 14" descr="Jumpserver Logo 绿色 透明底.png"/>
            <p:cNvPicPr/>
            <p:nvPr/>
          </p:nvPicPr>
          <p:blipFill>
            <a:blip r:embed="rId2"/>
            <a:srcRect l="0" t="0" r="3375" b="0"/>
            <a:stretch/>
          </p:blipFill>
          <p:spPr>
            <a:xfrm>
              <a:off x="4890600" y="2942640"/>
              <a:ext cx="507600" cy="569880"/>
            </a:xfrm>
            <a:prstGeom prst="rect">
              <a:avLst/>
            </a:prstGeom>
            <a:ln w="12700">
              <a:noFill/>
            </a:ln>
          </p:spPr>
        </p:pic>
        <p:sp>
          <p:nvSpPr>
            <p:cNvPr id="390" name="文本框 14"/>
            <p:cNvSpPr/>
            <p:nvPr/>
          </p:nvSpPr>
          <p:spPr>
            <a:xfrm>
              <a:off x="4798080" y="3435120"/>
              <a:ext cx="692640" cy="196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en-US" sz="700" spc="-1" strike="noStrike">
                  <a:solidFill>
                    <a:srgbClr val="2b937c"/>
                  </a:solidFill>
                  <a:latin typeface="Arial"/>
                  <a:ea typeface="微软雅黑"/>
                </a:rPr>
                <a:t>JumpServer</a:t>
              </a:r>
              <a:endParaRPr b="0" lang="ru-RU" sz="700" spc="-1" strike="noStrike">
                <a:solidFill>
                  <a:srgbClr val="000000"/>
                </a:solidFill>
                <a:latin typeface="Arial"/>
              </a:endParaRPr>
            </a:p>
          </p:txBody>
        </p:sp>
      </p:grpSp>
      <p:grpSp>
        <p:nvGrpSpPr>
          <p:cNvPr id="391" name="组合 15"/>
          <p:cNvGrpSpPr/>
          <p:nvPr/>
        </p:nvGrpSpPr>
        <p:grpSpPr>
          <a:xfrm>
            <a:off x="5348520" y="2942640"/>
            <a:ext cx="692640" cy="688680"/>
            <a:chOff x="5348520" y="2942640"/>
            <a:chExt cx="692640" cy="688680"/>
          </a:xfrm>
        </p:grpSpPr>
        <p:pic>
          <p:nvPicPr>
            <p:cNvPr id="392" name="Jumpserver Logo 绿色 透明底.png 15" descr="Jumpserver Logo 绿色 透明底.png"/>
            <p:cNvPicPr/>
            <p:nvPr/>
          </p:nvPicPr>
          <p:blipFill>
            <a:blip r:embed="rId3"/>
            <a:srcRect l="0" t="0" r="3375" b="0"/>
            <a:stretch/>
          </p:blipFill>
          <p:spPr>
            <a:xfrm>
              <a:off x="5441040" y="2942640"/>
              <a:ext cx="507600" cy="569880"/>
            </a:xfrm>
            <a:prstGeom prst="rect">
              <a:avLst/>
            </a:prstGeom>
            <a:ln w="12700">
              <a:noFill/>
            </a:ln>
          </p:spPr>
        </p:pic>
        <p:sp>
          <p:nvSpPr>
            <p:cNvPr id="393" name="文本框 15"/>
            <p:cNvSpPr/>
            <p:nvPr/>
          </p:nvSpPr>
          <p:spPr>
            <a:xfrm>
              <a:off x="5348520" y="3435120"/>
              <a:ext cx="692640" cy="196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en-US" sz="700" spc="-1" strike="noStrike">
                  <a:solidFill>
                    <a:srgbClr val="2b937c"/>
                  </a:solidFill>
                  <a:latin typeface="Arial"/>
                  <a:ea typeface="微软雅黑"/>
                </a:rPr>
                <a:t>JumpServer</a:t>
              </a:r>
              <a:endParaRPr b="0" lang="ru-RU" sz="700" spc="-1" strike="noStrike">
                <a:solidFill>
                  <a:srgbClr val="000000"/>
                </a:solidFill>
                <a:latin typeface="Arial"/>
              </a:endParaRPr>
            </a:p>
          </p:txBody>
        </p:sp>
      </p:grpSp>
      <p:grpSp>
        <p:nvGrpSpPr>
          <p:cNvPr id="394" name="组合 16"/>
          <p:cNvGrpSpPr/>
          <p:nvPr/>
        </p:nvGrpSpPr>
        <p:grpSpPr>
          <a:xfrm>
            <a:off x="6767640" y="3122640"/>
            <a:ext cx="692640" cy="688680"/>
            <a:chOff x="6767640" y="3122640"/>
            <a:chExt cx="692640" cy="688680"/>
          </a:xfrm>
        </p:grpSpPr>
        <p:pic>
          <p:nvPicPr>
            <p:cNvPr id="395" name="Jumpserver Logo 绿色 透明底.png 16" descr="Jumpserver Logo 绿色 透明底.png"/>
            <p:cNvPicPr/>
            <p:nvPr/>
          </p:nvPicPr>
          <p:blipFill>
            <a:blip r:embed="rId4"/>
            <a:srcRect l="0" t="0" r="3375" b="0"/>
            <a:stretch/>
          </p:blipFill>
          <p:spPr>
            <a:xfrm>
              <a:off x="6860160" y="3122640"/>
              <a:ext cx="507600" cy="569880"/>
            </a:xfrm>
            <a:prstGeom prst="rect">
              <a:avLst/>
            </a:prstGeom>
            <a:ln w="12700">
              <a:noFill/>
            </a:ln>
          </p:spPr>
        </p:pic>
        <p:sp>
          <p:nvSpPr>
            <p:cNvPr id="396" name="文本框 16"/>
            <p:cNvSpPr/>
            <p:nvPr/>
          </p:nvSpPr>
          <p:spPr>
            <a:xfrm>
              <a:off x="6767640" y="3615120"/>
              <a:ext cx="692640" cy="196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en-US" sz="700" spc="-1" strike="noStrike">
                  <a:solidFill>
                    <a:srgbClr val="2b937c"/>
                  </a:solidFill>
                  <a:latin typeface="Arial"/>
                  <a:ea typeface="微软雅黑"/>
                </a:rPr>
                <a:t>JumpServer</a:t>
              </a:r>
              <a:endParaRPr b="0" lang="ru-RU" sz="700" spc="-1" strike="noStrike">
                <a:solidFill>
                  <a:srgbClr val="000000"/>
                </a:solidFill>
                <a:latin typeface="Arial"/>
              </a:endParaRPr>
            </a:p>
          </p:txBody>
        </p:sp>
      </p:grpSp>
      <p:sp>
        <p:nvSpPr>
          <p:cNvPr id="397" name=""/>
          <p:cNvSpPr/>
          <p:nvPr/>
        </p:nvSpPr>
        <p:spPr>
          <a:xfrm>
            <a:off x="7312680" y="2590560"/>
            <a:ext cx="747000" cy="225360"/>
          </a:xfrm>
          <a:prstGeom prst="rect">
            <a:avLst/>
          </a:prstGeom>
          <a:solidFill>
            <a:srgbClr val="f0fff0"/>
          </a:solidFill>
          <a:ln w="7200">
            <a:solidFill>
              <a:srgbClr val="000000"/>
            </a:solidFill>
            <a:round/>
          </a:ln>
        </p:spPr>
        <p:style>
          <a:lnRef idx="0"/>
          <a:fillRef idx="0"/>
          <a:effectRef idx="0"/>
          <a:fontRef idx="minor"/>
        </p:style>
        <p:txBody>
          <a:bodyPr lIns="93600" rIns="93600" tIns="48600" bIns="48600" anchor="t">
            <a:noAutofit/>
          </a:bodyPr>
          <a:p>
            <a:pPr>
              <a:lnSpc>
                <a:spcPct val="100000"/>
              </a:lnSpc>
            </a:pPr>
            <a:r>
              <a:rPr b="1" lang="ru-RU" sz="900" spc="-1" strike="noStrike">
                <a:solidFill>
                  <a:srgbClr val="000000"/>
                </a:solidFill>
                <a:latin typeface="Arial"/>
              </a:rPr>
              <a:t>[HAProxy]</a:t>
            </a:r>
            <a:endParaRPr b="0" lang="ru-RU" sz="900" spc="-1" strike="noStrike">
              <a:solidFill>
                <a:srgbClr val="000000"/>
              </a:solidFill>
              <a:latin typeface="Arial"/>
            </a:endParaRPr>
          </a:p>
        </p:txBody>
      </p:sp>
      <p:grpSp>
        <p:nvGrpSpPr>
          <p:cNvPr id="398" name="组合 17"/>
          <p:cNvGrpSpPr/>
          <p:nvPr/>
        </p:nvGrpSpPr>
        <p:grpSpPr>
          <a:xfrm>
            <a:off x="7318080" y="3122640"/>
            <a:ext cx="692640" cy="688680"/>
            <a:chOff x="7318080" y="3122640"/>
            <a:chExt cx="692640" cy="688680"/>
          </a:xfrm>
        </p:grpSpPr>
        <p:pic>
          <p:nvPicPr>
            <p:cNvPr id="399" name="Jumpserver Logo 绿色 透明底.png 17" descr="Jumpserver Logo 绿色 透明底.png"/>
            <p:cNvPicPr/>
            <p:nvPr/>
          </p:nvPicPr>
          <p:blipFill>
            <a:blip r:embed="rId5"/>
            <a:srcRect l="0" t="0" r="3375" b="0"/>
            <a:stretch/>
          </p:blipFill>
          <p:spPr>
            <a:xfrm>
              <a:off x="7410600" y="3122640"/>
              <a:ext cx="507600" cy="569880"/>
            </a:xfrm>
            <a:prstGeom prst="rect">
              <a:avLst/>
            </a:prstGeom>
            <a:ln w="12700">
              <a:noFill/>
            </a:ln>
          </p:spPr>
        </p:pic>
        <p:sp>
          <p:nvSpPr>
            <p:cNvPr id="400" name="文本框 17"/>
            <p:cNvSpPr/>
            <p:nvPr/>
          </p:nvSpPr>
          <p:spPr>
            <a:xfrm>
              <a:off x="7318080" y="3615120"/>
              <a:ext cx="692640" cy="196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en-US" sz="700" spc="-1" strike="noStrike">
                  <a:solidFill>
                    <a:srgbClr val="2b937c"/>
                  </a:solidFill>
                  <a:latin typeface="Arial"/>
                  <a:ea typeface="微软雅黑"/>
                </a:rPr>
                <a:t>JumpServer</a:t>
              </a:r>
              <a:endParaRPr b="0" lang="ru-RU" sz="700" spc="-1" strike="noStrike">
                <a:solidFill>
                  <a:srgbClr val="000000"/>
                </a:solidFill>
                <a:latin typeface="Arial"/>
              </a:endParaRPr>
            </a:p>
          </p:txBody>
        </p:sp>
      </p:grpSp>
      <p:grpSp>
        <p:nvGrpSpPr>
          <p:cNvPr id="401" name="组合 18"/>
          <p:cNvGrpSpPr/>
          <p:nvPr/>
        </p:nvGrpSpPr>
        <p:grpSpPr>
          <a:xfrm>
            <a:off x="7868520" y="3122640"/>
            <a:ext cx="692640" cy="688680"/>
            <a:chOff x="7868520" y="3122640"/>
            <a:chExt cx="692640" cy="688680"/>
          </a:xfrm>
        </p:grpSpPr>
        <p:pic>
          <p:nvPicPr>
            <p:cNvPr id="402" name="Jumpserver Logo 绿色 透明底.png 18" descr="Jumpserver Logo 绿色 透明底.png"/>
            <p:cNvPicPr/>
            <p:nvPr/>
          </p:nvPicPr>
          <p:blipFill>
            <a:blip r:embed="rId6"/>
            <a:srcRect l="0" t="0" r="3375" b="0"/>
            <a:stretch/>
          </p:blipFill>
          <p:spPr>
            <a:xfrm>
              <a:off x="7961040" y="3122640"/>
              <a:ext cx="507600" cy="569880"/>
            </a:xfrm>
            <a:prstGeom prst="rect">
              <a:avLst/>
            </a:prstGeom>
            <a:ln w="12700">
              <a:noFill/>
            </a:ln>
          </p:spPr>
        </p:pic>
        <p:sp>
          <p:nvSpPr>
            <p:cNvPr id="403" name="文本框 18"/>
            <p:cNvSpPr/>
            <p:nvPr/>
          </p:nvSpPr>
          <p:spPr>
            <a:xfrm>
              <a:off x="7868520" y="3615120"/>
              <a:ext cx="692640" cy="1962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pPr>
              <a:r>
                <a:rPr b="1" lang="en-US" sz="700" spc="-1" strike="noStrike">
                  <a:solidFill>
                    <a:srgbClr val="2b937c"/>
                  </a:solidFill>
                  <a:latin typeface="Arial"/>
                  <a:ea typeface="微软雅黑"/>
                </a:rPr>
                <a:t>JumpServer</a:t>
              </a:r>
              <a:endParaRPr b="0" lang="ru-RU" sz="700" spc="-1" strike="noStrike">
                <a:solidFill>
                  <a:srgbClr val="000000"/>
                </a:solidFill>
                <a:latin typeface="Arial"/>
              </a:endParaRPr>
            </a:p>
          </p:txBody>
        </p:sp>
      </p:grpSp>
      <p:sp>
        <p:nvSpPr>
          <p:cNvPr id="404" name=""/>
          <p:cNvSpPr/>
          <p:nvPr/>
        </p:nvSpPr>
        <p:spPr>
          <a:xfrm flipH="1">
            <a:off x="4715640" y="2809080"/>
            <a:ext cx="385560" cy="2307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05" name=""/>
          <p:cNvSpPr/>
          <p:nvPr/>
        </p:nvSpPr>
        <p:spPr>
          <a:xfrm>
            <a:off x="5101200" y="2809440"/>
            <a:ext cx="42120" cy="1702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06" name=""/>
          <p:cNvSpPr/>
          <p:nvPr/>
        </p:nvSpPr>
        <p:spPr>
          <a:xfrm>
            <a:off x="5101560" y="2809440"/>
            <a:ext cx="468360" cy="2430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07" name=""/>
          <p:cNvSpPr/>
          <p:nvPr/>
        </p:nvSpPr>
        <p:spPr>
          <a:xfrm flipH="1">
            <a:off x="7194960" y="2809440"/>
            <a:ext cx="426240" cy="4042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08" name=""/>
          <p:cNvSpPr/>
          <p:nvPr/>
        </p:nvSpPr>
        <p:spPr>
          <a:xfrm>
            <a:off x="7621200" y="2809800"/>
            <a:ext cx="42120" cy="351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09" name=""/>
          <p:cNvSpPr/>
          <p:nvPr/>
        </p:nvSpPr>
        <p:spPr>
          <a:xfrm>
            <a:off x="7621560" y="2809800"/>
            <a:ext cx="505800" cy="40212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10" name=""/>
          <p:cNvSpPr/>
          <p:nvPr/>
        </p:nvSpPr>
        <p:spPr>
          <a:xfrm>
            <a:off x="5532840" y="2720520"/>
            <a:ext cx="1381680" cy="554400"/>
          </a:xfrm>
          <a:prstGeom prst="line">
            <a:avLst/>
          </a:prstGeom>
          <a:ln w="7200">
            <a:solidFill>
              <a:srgbClr val="3465a4"/>
            </a:solidFill>
            <a:prstDash val="dash"/>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sp>
        <p:nvSpPr>
          <p:cNvPr id="411" name=""/>
          <p:cNvSpPr/>
          <p:nvPr/>
        </p:nvSpPr>
        <p:spPr>
          <a:xfrm>
            <a:off x="5532840" y="2720520"/>
            <a:ext cx="2039040" cy="493200"/>
          </a:xfrm>
          <a:prstGeom prst="line">
            <a:avLst/>
          </a:prstGeom>
          <a:ln w="7200">
            <a:solidFill>
              <a:srgbClr val="3465a4"/>
            </a:solidFill>
            <a:prstDash val="dash"/>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sp>
        <p:nvSpPr>
          <p:cNvPr id="412" name=""/>
          <p:cNvSpPr/>
          <p:nvPr/>
        </p:nvSpPr>
        <p:spPr>
          <a:xfrm>
            <a:off x="5532840" y="2720520"/>
            <a:ext cx="2557440" cy="508680"/>
          </a:xfrm>
          <a:prstGeom prst="line">
            <a:avLst/>
          </a:prstGeom>
          <a:ln w="7200">
            <a:solidFill>
              <a:srgbClr val="3465a4"/>
            </a:solidFill>
            <a:prstDash val="dash"/>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pic>
        <p:nvPicPr>
          <p:cNvPr id="413" name="图像 6" descr="图像"/>
          <p:cNvPicPr/>
          <p:nvPr/>
        </p:nvPicPr>
        <p:blipFill>
          <a:blip r:embed="rId7"/>
          <a:stretch/>
        </p:blipFill>
        <p:spPr>
          <a:xfrm>
            <a:off x="4324320" y="4015800"/>
            <a:ext cx="456840" cy="222480"/>
          </a:xfrm>
          <a:prstGeom prst="rect">
            <a:avLst/>
          </a:prstGeom>
          <a:ln w="12700">
            <a:solidFill>
              <a:srgbClr val="3465a4"/>
            </a:solidFill>
            <a:round/>
          </a:ln>
        </p:spPr>
      </p:pic>
      <p:pic>
        <p:nvPicPr>
          <p:cNvPr id="414" name="图像 7" descr="图像"/>
          <p:cNvPicPr/>
          <p:nvPr/>
        </p:nvPicPr>
        <p:blipFill>
          <a:blip r:embed="rId8"/>
          <a:stretch/>
        </p:blipFill>
        <p:spPr>
          <a:xfrm>
            <a:off x="4324320" y="3901680"/>
            <a:ext cx="247680" cy="234360"/>
          </a:xfrm>
          <a:prstGeom prst="rect">
            <a:avLst/>
          </a:prstGeom>
          <a:ln w="12700">
            <a:solidFill>
              <a:srgbClr val="3465a4"/>
            </a:solidFill>
            <a:round/>
          </a:ln>
        </p:spPr>
      </p:pic>
      <p:sp>
        <p:nvSpPr>
          <p:cNvPr id="415" name=""/>
          <p:cNvSpPr/>
          <p:nvPr/>
        </p:nvSpPr>
        <p:spPr>
          <a:xfrm>
            <a:off x="5171040" y="3597480"/>
            <a:ext cx="1527120" cy="943200"/>
          </a:xfrm>
          <a:prstGeom prst="line">
            <a:avLst/>
          </a:prstGeom>
          <a:ln w="7200">
            <a:solidFill>
              <a:srgbClr val="3465a4"/>
            </a:solidFill>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pic>
        <p:nvPicPr>
          <p:cNvPr id="416" name="图像 8" descr="图像"/>
          <p:cNvPicPr/>
          <p:nvPr/>
        </p:nvPicPr>
        <p:blipFill>
          <a:blip r:embed="rId9"/>
          <a:stretch/>
        </p:blipFill>
        <p:spPr>
          <a:xfrm>
            <a:off x="4865040" y="4019040"/>
            <a:ext cx="456840" cy="222480"/>
          </a:xfrm>
          <a:prstGeom prst="rect">
            <a:avLst/>
          </a:prstGeom>
          <a:ln w="12700">
            <a:solidFill>
              <a:srgbClr val="3465a4"/>
            </a:solidFill>
            <a:round/>
          </a:ln>
        </p:spPr>
      </p:pic>
      <p:sp>
        <p:nvSpPr>
          <p:cNvPr id="417" name=""/>
          <p:cNvSpPr/>
          <p:nvPr/>
        </p:nvSpPr>
        <p:spPr>
          <a:xfrm>
            <a:off x="4619520" y="3607920"/>
            <a:ext cx="2078640" cy="932760"/>
          </a:xfrm>
          <a:prstGeom prst="line">
            <a:avLst/>
          </a:prstGeom>
          <a:ln w="7200">
            <a:solidFill>
              <a:srgbClr val="3465a4"/>
            </a:solidFill>
            <a:round/>
          </a:ln>
        </p:spPr>
        <p:style>
          <a:lnRef idx="0"/>
          <a:fillRef idx="0"/>
          <a:effectRef idx="0"/>
          <a:fontRef idx="minor"/>
        </p:style>
        <p:txBody>
          <a:bodyPr lIns="93600" rIns="93600" tIns="48600" bIns="48600" anchor="ctr" anchorCtr="1">
            <a:noAutofit/>
          </a:bodyPr>
          <a:p>
            <a:endParaRPr b="0" lang="ru-RU" sz="1800" spc="-1" strike="noStrike">
              <a:solidFill>
                <a:srgbClr val="000000"/>
              </a:solidFill>
              <a:latin typeface="Arial"/>
              <a:ea typeface="DejaVu Sans"/>
            </a:endParaRPr>
          </a:p>
        </p:txBody>
      </p:sp>
      <p:pic>
        <p:nvPicPr>
          <p:cNvPr id="418" name="图像 9" descr="图像"/>
          <p:cNvPicPr/>
          <p:nvPr/>
        </p:nvPicPr>
        <p:blipFill>
          <a:blip r:embed="rId10"/>
          <a:stretch/>
        </p:blipFill>
        <p:spPr>
          <a:xfrm>
            <a:off x="4865040" y="3904920"/>
            <a:ext cx="247680" cy="234360"/>
          </a:xfrm>
          <a:prstGeom prst="rect">
            <a:avLst/>
          </a:prstGeom>
          <a:ln w="12700">
            <a:solidFill>
              <a:srgbClr val="3465a4"/>
            </a:solidFill>
            <a:round/>
          </a:ln>
        </p:spPr>
      </p:pic>
      <p:sp>
        <p:nvSpPr>
          <p:cNvPr id="419" name=""/>
          <p:cNvSpPr/>
          <p:nvPr/>
        </p:nvSpPr>
        <p:spPr>
          <a:xfrm>
            <a:off x="4300560" y="4248000"/>
            <a:ext cx="1017000" cy="218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900" spc="-1" strike="noStrike">
                <a:solidFill>
                  <a:srgbClr val="000000"/>
                </a:solidFill>
                <a:latin typeface="Arial"/>
              </a:rPr>
              <a:t>[Кластер СУБД]</a:t>
            </a:r>
            <a:endParaRPr b="0" lang="ru-RU" sz="900" spc="-1" strike="noStrike">
              <a:solidFill>
                <a:srgbClr val="000000"/>
              </a:solidFill>
              <a:latin typeface="Arial"/>
            </a:endParaRPr>
          </a:p>
        </p:txBody>
      </p:sp>
      <p:sp>
        <p:nvSpPr>
          <p:cNvPr id="420" name=""/>
          <p:cNvSpPr/>
          <p:nvPr/>
        </p:nvSpPr>
        <p:spPr>
          <a:xfrm>
            <a:off x="5119200" y="2200320"/>
            <a:ext cx="360" cy="39024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21" name=""/>
          <p:cNvSpPr/>
          <p:nvPr/>
        </p:nvSpPr>
        <p:spPr>
          <a:xfrm>
            <a:off x="7711200" y="2196720"/>
            <a:ext cx="360" cy="39024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22" name=""/>
          <p:cNvSpPr/>
          <p:nvPr/>
        </p:nvSpPr>
        <p:spPr>
          <a:xfrm>
            <a:off x="5112000" y="2200320"/>
            <a:ext cx="132876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23" name=""/>
          <p:cNvSpPr/>
          <p:nvPr/>
        </p:nvSpPr>
        <p:spPr>
          <a:xfrm>
            <a:off x="6667560" y="2200320"/>
            <a:ext cx="10501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24" name=""/>
          <p:cNvSpPr/>
          <p:nvPr/>
        </p:nvSpPr>
        <p:spPr>
          <a:xfrm flipV="1">
            <a:off x="6433920" y="1875600"/>
            <a:ext cx="360" cy="32472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25" name=""/>
          <p:cNvSpPr/>
          <p:nvPr/>
        </p:nvSpPr>
        <p:spPr>
          <a:xfrm flipV="1">
            <a:off x="6674760" y="1875600"/>
            <a:ext cx="360" cy="32472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426" name=""/>
          <p:cNvSpPr/>
          <p:nvPr/>
        </p:nvSpPr>
        <p:spPr>
          <a:xfrm>
            <a:off x="5227920" y="2014920"/>
            <a:ext cx="761040" cy="218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900" spc="-1" strike="noStrike">
                <a:solidFill>
                  <a:srgbClr val="000000"/>
                </a:solidFill>
                <a:latin typeface="Arial"/>
              </a:rPr>
              <a:t>main.org.ru</a:t>
            </a:r>
            <a:endParaRPr b="0" lang="ru-RU" sz="900" spc="-1" strike="noStrike">
              <a:solidFill>
                <a:srgbClr val="000000"/>
              </a:solidFill>
              <a:latin typeface="Arial"/>
            </a:endParaRPr>
          </a:p>
        </p:txBody>
      </p:sp>
      <p:sp>
        <p:nvSpPr>
          <p:cNvPr id="427" name=""/>
          <p:cNvSpPr/>
          <p:nvPr/>
        </p:nvSpPr>
        <p:spPr>
          <a:xfrm>
            <a:off x="6828480" y="1999080"/>
            <a:ext cx="966600" cy="218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900" spc="-1" strike="noStrike">
                <a:solidFill>
                  <a:srgbClr val="000000"/>
                </a:solidFill>
                <a:latin typeface="Arial"/>
              </a:rPr>
              <a:t>branch-2.org.ru</a:t>
            </a:r>
            <a:endParaRPr b="0" lang="ru-RU" sz="900" spc="-1" strike="noStrike">
              <a:solidFill>
                <a:srgbClr val="000000"/>
              </a:solidFill>
              <a:latin typeface="Arial"/>
            </a:endParaRPr>
          </a:p>
        </p:txBody>
      </p:sp>
      <p:sp>
        <p:nvSpPr>
          <p:cNvPr id="428" name=""/>
          <p:cNvSpPr/>
          <p:nvPr/>
        </p:nvSpPr>
        <p:spPr>
          <a:xfrm>
            <a:off x="4871520" y="4627440"/>
            <a:ext cx="3258720" cy="401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ru-RU" sz="1000" spc="-1" strike="noStrike">
                <a:solidFill>
                  <a:srgbClr val="000000"/>
                </a:solidFill>
                <a:latin typeface="Arial"/>
              </a:rPr>
              <a:t>[Унифицированное распределенное хранилище]</a:t>
            </a:r>
            <a:br>
              <a:rPr sz="1000"/>
            </a:br>
            <a:r>
              <a:rPr b="0" lang="ru-RU" sz="1000" spc="-1" strike="noStrike">
                <a:solidFill>
                  <a:srgbClr val="000000"/>
                </a:solidFill>
                <a:latin typeface="Segoe UI"/>
                <a:ea typeface="DejaVu Sans"/>
              </a:rPr>
              <a:t>NFS, S3, Ceph, Swift, OSS, Azure, OBS и COS</a:t>
            </a:r>
            <a:endParaRPr b="0" lang="ru-RU" sz="1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9" name="X-Pack 增强包（已上线功能） 6"/>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API для автоматизации и интеграции</a:t>
            </a:r>
            <a:endParaRPr b="0" lang="ru-RU" sz="2250" spc="-1" strike="noStrike">
              <a:solidFill>
                <a:srgbClr val="000000"/>
              </a:solidFill>
              <a:latin typeface="Arial"/>
            </a:endParaRPr>
          </a:p>
        </p:txBody>
      </p:sp>
      <p:sp>
        <p:nvSpPr>
          <p:cNvPr id="430" name="TextBox 30"/>
          <p:cNvSpPr/>
          <p:nvPr/>
        </p:nvSpPr>
        <p:spPr>
          <a:xfrm>
            <a:off x="534240" y="790200"/>
            <a:ext cx="3486240" cy="3216240"/>
          </a:xfrm>
          <a:prstGeom prst="rect">
            <a:avLst/>
          </a:prstGeom>
          <a:noFill/>
          <a:ln w="0">
            <a:noFill/>
          </a:ln>
        </p:spPr>
        <p:style>
          <a:lnRef idx="0"/>
          <a:fillRef idx="0"/>
          <a:effectRef idx="0"/>
          <a:fontRef idx="minor"/>
        </p:style>
        <p:txBody>
          <a:bodyPr lIns="90000" rIns="90000" tIns="45000" bIns="45000" anchor="t">
            <a:spAutoFit/>
          </a:bodyPr>
          <a:p>
            <a:pPr>
              <a:lnSpc>
                <a:spcPct val="115000"/>
              </a:lnSpc>
              <a:tabLst>
                <a:tab algn="l" pos="0"/>
              </a:tabLst>
            </a:pPr>
            <a:r>
              <a:rPr b="1" lang="ru-RU" sz="1000" spc="-1" strike="noStrike">
                <a:solidFill>
                  <a:srgbClr val="000000"/>
                </a:solidFill>
                <a:latin typeface="Segoe UI"/>
                <a:ea typeface="DejaVu Sans"/>
              </a:rPr>
              <a:t>Документация к API доступна онлайн</a:t>
            </a:r>
            <a:br>
              <a:rPr sz="1000"/>
            </a:b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Спецификация в формате OpenAPI</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Удобный веб-интерфейс SwaggerUI </a:t>
            </a:r>
            <a:br>
              <a:rPr sz="1000"/>
            </a:br>
            <a:r>
              <a:rPr b="0" lang="ru-RU" sz="1000" spc="-1" strike="noStrike">
                <a:solidFill>
                  <a:srgbClr val="000000"/>
                </a:solidFill>
                <a:latin typeface="Segoe UI"/>
                <a:ea typeface="DejaVu Sans"/>
              </a:rPr>
              <a:t>с конструктором запросов и примеров</a:t>
            </a:r>
            <a:endParaRPr b="0" lang="ru-RU" sz="1000" spc="-1" strike="noStrike">
              <a:solidFill>
                <a:srgbClr val="000000"/>
              </a:solidFill>
              <a:latin typeface="Arial"/>
            </a:endParaRPr>
          </a:p>
          <a:p>
            <a:pPr>
              <a:lnSpc>
                <a:spcPct val="115000"/>
              </a:lnSpc>
              <a:tabLst>
                <a:tab algn="l" pos="0"/>
              </a:tabLst>
            </a:pPr>
            <a:endParaRPr b="0" lang="ru-RU" sz="1000" spc="-1" strike="noStrike">
              <a:solidFill>
                <a:srgbClr val="000000"/>
              </a:solidFill>
              <a:latin typeface="Arial"/>
            </a:endParaRPr>
          </a:p>
          <a:p>
            <a:pPr>
              <a:lnSpc>
                <a:spcPct val="115000"/>
              </a:lnSpc>
              <a:tabLst>
                <a:tab algn="l" pos="0"/>
              </a:tabLst>
            </a:pPr>
            <a:r>
              <a:rPr b="0" lang="ru-RU" sz="1000" spc="-1" strike="noStrike">
                <a:solidFill>
                  <a:srgbClr val="000000"/>
                </a:solidFill>
                <a:latin typeface="Segoe UI"/>
                <a:ea typeface="DejaVu Sans"/>
              </a:rPr>
              <a:t>Через API можно выполнить все те же действия, что доступны через веб-интерфейс JumpServer, что позволяет встроить его в ваши автоматизированные процессы:</a:t>
            </a:r>
            <a:br>
              <a:rPr sz="1000"/>
            </a:b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Работа с заявками</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Оповещения</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Отчеты</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Мониторинг</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Применение шаблонов настроек</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Аудит учетных записей</a:t>
            </a:r>
            <a:endParaRPr b="0" lang="ru-RU" sz="1000" spc="-1" strike="noStrike">
              <a:solidFill>
                <a:srgbClr val="000000"/>
              </a:solidFill>
              <a:latin typeface="Arial"/>
            </a:endParaRPr>
          </a:p>
          <a:p>
            <a:pPr marL="216000" indent="-216000">
              <a:lnSpc>
                <a:spcPct val="115000"/>
              </a:lnSpc>
              <a:buClr>
                <a:srgbClr val="282828"/>
              </a:buClr>
              <a:buFont typeface="Wingdings" charset="2"/>
              <a:buChar char=""/>
              <a:tabLst>
                <a:tab algn="l" pos="0"/>
              </a:tabLst>
            </a:pPr>
            <a:r>
              <a:rPr b="0" lang="ru-RU" sz="1000" spc="-1" strike="noStrike">
                <a:solidFill>
                  <a:srgbClr val="000000"/>
                </a:solidFill>
                <a:latin typeface="Segoe UI"/>
                <a:ea typeface="DejaVu Sans"/>
              </a:rPr>
              <a:t>Экспорт данных для анализа</a:t>
            </a:r>
            <a:endParaRPr b="0" lang="ru-RU" sz="1000" spc="-1" strike="noStrike">
              <a:solidFill>
                <a:srgbClr val="000000"/>
              </a:solidFill>
              <a:latin typeface="Arial"/>
            </a:endParaRPr>
          </a:p>
        </p:txBody>
      </p:sp>
      <p:pic>
        <p:nvPicPr>
          <p:cNvPr id="431" name="图片 2" descr=""/>
          <p:cNvPicPr/>
          <p:nvPr/>
        </p:nvPicPr>
        <p:blipFill>
          <a:blip r:embed="rId1"/>
          <a:srcRect l="0" t="1554" r="10425" b="0"/>
          <a:stretch/>
        </p:blipFill>
        <p:spPr>
          <a:xfrm>
            <a:off x="4067280" y="816480"/>
            <a:ext cx="5076000" cy="416736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2" name="X-Pack 增强包（已上线功能）"/>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Две редакции на выбор</a:t>
            </a:r>
            <a:endParaRPr b="0" lang="ru-RU" sz="2250" spc="-1" strike="noStrike">
              <a:solidFill>
                <a:srgbClr val="000000"/>
              </a:solidFill>
              <a:latin typeface="Arial"/>
            </a:endParaRPr>
          </a:p>
        </p:txBody>
      </p:sp>
      <p:sp>
        <p:nvSpPr>
          <p:cNvPr id="433" name="TextBox 2"/>
          <p:cNvSpPr/>
          <p:nvPr/>
        </p:nvSpPr>
        <p:spPr>
          <a:xfrm>
            <a:off x="530280" y="7862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Community Edition</a:t>
            </a:r>
            <a:endParaRPr b="0" lang="ru-RU" sz="1800" spc="-1" strike="noStrike">
              <a:solidFill>
                <a:srgbClr val="000000"/>
              </a:solidFill>
              <a:latin typeface="Arial"/>
            </a:endParaRPr>
          </a:p>
        </p:txBody>
      </p:sp>
      <p:sp>
        <p:nvSpPr>
          <p:cNvPr id="434" name="TextBox 4"/>
          <p:cNvSpPr/>
          <p:nvPr/>
        </p:nvSpPr>
        <p:spPr>
          <a:xfrm>
            <a:off x="530280" y="1150200"/>
            <a:ext cx="3733200" cy="3741480"/>
          </a:xfrm>
          <a:prstGeom prst="rect">
            <a:avLst/>
          </a:prstGeom>
          <a:noFill/>
          <a:ln w="0">
            <a:noFill/>
          </a:ln>
        </p:spPr>
        <p:style>
          <a:lnRef idx="0"/>
          <a:fillRef idx="0"/>
          <a:effectRef idx="0"/>
          <a:fontRef idx="minor"/>
        </p:style>
        <p:txBody>
          <a:bodyPr lIns="90000" rIns="90000" tIns="45000" bIns="45000" anchor="t">
            <a:spAutoFit/>
          </a:bodyPr>
          <a:p>
            <a:pPr>
              <a:lnSpc>
                <a:spcPct val="150000"/>
              </a:lnSpc>
              <a:tabLst>
                <a:tab algn="l" pos="0"/>
              </a:tabLst>
            </a:pPr>
            <a:r>
              <a:rPr b="0" lang="ru-RU" sz="1000" spc="-1" strike="noStrike">
                <a:solidFill>
                  <a:srgbClr val="000000"/>
                </a:solidFill>
                <a:latin typeface="Segoe UI"/>
                <a:ea typeface="DejaVu Sans"/>
              </a:rPr>
              <a:t>Бесплатная редакция с открытым кодом (GPL v3.0)</a:t>
            </a:r>
            <a:br>
              <a:rPr sz="1000"/>
            </a:br>
            <a:r>
              <a:rPr b="0" lang="ru-RU" sz="1000" spc="-1" strike="noStrike">
                <a:solidFill>
                  <a:srgbClr val="000000"/>
                </a:solidFill>
                <a:latin typeface="Segoe UI"/>
                <a:ea typeface="DejaVu Sans"/>
              </a:rPr>
              <a:t>на неограниченное количество серверов и пользователей.</a:t>
            </a:r>
            <a:endParaRPr b="0" lang="ru-RU" sz="1000" spc="-1" strike="noStrike">
              <a:solidFill>
                <a:srgbClr val="000000"/>
              </a:solidFill>
              <a:latin typeface="Arial"/>
            </a:endParaRPr>
          </a:p>
          <a:p>
            <a:pPr>
              <a:lnSpc>
                <a:spcPct val="150000"/>
              </a:lnSpc>
              <a:tabLst>
                <a:tab algn="l" pos="0"/>
              </a:tabLst>
            </a:pP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Авторизация через LDAP и ActiveDirectory</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2FA TOTP (Яндекс.Ключ, Google Authenticator и пр.)</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Ролевая модель доступа (встроенный список ролей)</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Запись и аудит подключений</a:t>
            </a:r>
            <a:br>
              <a:rPr sz="1000"/>
            </a:br>
            <a:r>
              <a:rPr b="0" lang="ru-RU" sz="1000" spc="-1" strike="noStrike">
                <a:solidFill>
                  <a:srgbClr val="000000"/>
                </a:solidFill>
                <a:latin typeface="Segoe UI"/>
                <a:ea typeface="DejaVu Sans"/>
              </a:rPr>
              <a:t>SSH, SFTP, RDP, MySQL, Kubernetes</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Можно пользоваться клиентами для SSH, SFTP, MySQL</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Можно подключаться через веб-интерфейс</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Microsoft YaHei"/>
              </a:rPr>
              <a:t>Автоматическая авторизация на веб-сайтах</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Microsoft YaHei"/>
              </a:rPr>
              <a:t>Кластеризация и гео-распределенная установка</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Microsoft YaHei"/>
              </a:rPr>
              <a:t>Хранение видеозаписей локально или удаленно</a:t>
            </a:r>
            <a:br>
              <a:rPr sz="1000"/>
            </a:br>
            <a:r>
              <a:rPr b="0" lang="ru-RU" sz="1000" spc="-1" strike="noStrike">
                <a:solidFill>
                  <a:srgbClr val="000000"/>
                </a:solidFill>
                <a:latin typeface="Segoe ui"/>
                <a:ea typeface="Microsoft YaHei"/>
              </a:rPr>
              <a:t>с поддержкой S3, Ceph, Swift, OSS, Azure, OBS и COS</a:t>
            </a:r>
            <a:endParaRPr b="0" lang="ru-RU" sz="1000" spc="-1" strike="noStrike">
              <a:solidFill>
                <a:srgbClr val="000000"/>
              </a:solidFill>
              <a:latin typeface="Arial"/>
            </a:endParaRPr>
          </a:p>
          <a:p>
            <a:pPr>
              <a:lnSpc>
                <a:spcPct val="150000"/>
              </a:lnSpc>
              <a:tabLst>
                <a:tab algn="l" pos="0"/>
              </a:tabLst>
            </a:pPr>
            <a:endParaRPr b="0" lang="ru-RU" sz="1000" spc="-1" strike="noStrike">
              <a:solidFill>
                <a:srgbClr val="000000"/>
              </a:solidFill>
              <a:latin typeface="Arial"/>
            </a:endParaRPr>
          </a:p>
          <a:p>
            <a:pPr>
              <a:lnSpc>
                <a:spcPct val="150000"/>
              </a:lnSpc>
              <a:tabLst>
                <a:tab algn="l" pos="0"/>
              </a:tabLst>
            </a:pPr>
            <a:r>
              <a:rPr b="1" lang="ru-RU" sz="1000" spc="-1" strike="noStrike">
                <a:solidFill>
                  <a:srgbClr val="000000"/>
                </a:solidFill>
                <a:latin typeface="Segoe ui"/>
                <a:ea typeface="Microsoft YaHei"/>
              </a:rPr>
              <a:t>Техническая поддержка приобретается отдельно.</a:t>
            </a:r>
            <a:endParaRPr b="0" lang="ru-RU" sz="1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5" name="X-Pack 增强包（已上线功能） 17"/>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Две редакции на выбор</a:t>
            </a:r>
            <a:endParaRPr b="0" lang="ru-RU" sz="2250" spc="-1" strike="noStrike">
              <a:solidFill>
                <a:srgbClr val="000000"/>
              </a:solidFill>
              <a:latin typeface="Arial"/>
            </a:endParaRPr>
          </a:p>
        </p:txBody>
      </p:sp>
      <p:sp>
        <p:nvSpPr>
          <p:cNvPr id="436" name="TextBox 3"/>
          <p:cNvSpPr/>
          <p:nvPr/>
        </p:nvSpPr>
        <p:spPr>
          <a:xfrm>
            <a:off x="530280" y="7862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Community Edition</a:t>
            </a:r>
            <a:endParaRPr b="0" lang="ru-RU" sz="1800" spc="-1" strike="noStrike">
              <a:solidFill>
                <a:srgbClr val="000000"/>
              </a:solidFill>
              <a:latin typeface="Arial"/>
            </a:endParaRPr>
          </a:p>
        </p:txBody>
      </p:sp>
      <p:sp>
        <p:nvSpPr>
          <p:cNvPr id="437" name="TextBox 10"/>
          <p:cNvSpPr/>
          <p:nvPr/>
        </p:nvSpPr>
        <p:spPr>
          <a:xfrm>
            <a:off x="530280" y="1150200"/>
            <a:ext cx="3733200" cy="3741480"/>
          </a:xfrm>
          <a:prstGeom prst="rect">
            <a:avLst/>
          </a:prstGeom>
          <a:noFill/>
          <a:ln w="0">
            <a:noFill/>
          </a:ln>
        </p:spPr>
        <p:style>
          <a:lnRef idx="0"/>
          <a:fillRef idx="0"/>
          <a:effectRef idx="0"/>
          <a:fontRef idx="minor"/>
        </p:style>
        <p:txBody>
          <a:bodyPr lIns="90000" rIns="90000" tIns="45000" bIns="45000" anchor="t">
            <a:spAutoFit/>
          </a:bodyPr>
          <a:p>
            <a:pPr>
              <a:lnSpc>
                <a:spcPct val="150000"/>
              </a:lnSpc>
              <a:tabLst>
                <a:tab algn="l" pos="0"/>
              </a:tabLst>
            </a:pPr>
            <a:r>
              <a:rPr b="0" lang="ru-RU" sz="1000" spc="-1" strike="noStrike">
                <a:solidFill>
                  <a:srgbClr val="000000"/>
                </a:solidFill>
                <a:latin typeface="Segoe UI"/>
                <a:ea typeface="DejaVu Sans"/>
              </a:rPr>
              <a:t>Бесплатная редакция с открытым кодом (GPL v3.0)</a:t>
            </a:r>
            <a:br>
              <a:rPr sz="1000"/>
            </a:br>
            <a:r>
              <a:rPr b="0" lang="ru-RU" sz="1000" spc="-1" strike="noStrike">
                <a:solidFill>
                  <a:srgbClr val="000000"/>
                </a:solidFill>
                <a:latin typeface="Segoe UI"/>
                <a:ea typeface="DejaVu Sans"/>
              </a:rPr>
              <a:t>на неограниченное количество серверов и пользователей.</a:t>
            </a:r>
            <a:endParaRPr b="0" lang="ru-RU" sz="1000" spc="-1" strike="noStrike">
              <a:solidFill>
                <a:srgbClr val="000000"/>
              </a:solidFill>
              <a:latin typeface="Arial"/>
            </a:endParaRPr>
          </a:p>
          <a:p>
            <a:pPr>
              <a:lnSpc>
                <a:spcPct val="150000"/>
              </a:lnSpc>
              <a:tabLst>
                <a:tab algn="l" pos="0"/>
              </a:tabLst>
            </a:pP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Авторизация через LDAP и ActiveDirectory</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2FA TOTP (Яндекс.Ключ, Google Authenticator и пр.)</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Ролевая модель доступа (встроенный список ролей)</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Запись и аудит подключений</a:t>
            </a:r>
            <a:br>
              <a:rPr sz="1000"/>
            </a:br>
            <a:r>
              <a:rPr b="0" lang="ru-RU" sz="1000" spc="-1" strike="noStrike">
                <a:solidFill>
                  <a:srgbClr val="000000"/>
                </a:solidFill>
                <a:latin typeface="Segoe UI"/>
                <a:ea typeface="DejaVu Sans"/>
              </a:rPr>
              <a:t>SSH, SFTP, RDP, MySQL, Kubernetes</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Можно пользоваться клиентами для SSH, SFTP, MySQL</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DejaVu Sans"/>
              </a:rPr>
              <a:t>Можно подключаться через веб-интерфейс</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Microsoft YaHei"/>
              </a:rPr>
              <a:t>Автоматическая авторизация на веб-сайтах</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Microsoft YaHei"/>
              </a:rPr>
              <a:t>Кластеризация и гео-распределенная установка</a:t>
            </a:r>
            <a:endParaRPr b="0" lang="ru-RU" sz="10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1000" spc="-1" strike="noStrike">
                <a:solidFill>
                  <a:srgbClr val="000000"/>
                </a:solidFill>
                <a:latin typeface="Segoe ui"/>
                <a:ea typeface="Microsoft YaHei"/>
              </a:rPr>
              <a:t>Хранение видеозаписей локально или удаленно</a:t>
            </a:r>
            <a:br>
              <a:rPr sz="1000"/>
            </a:br>
            <a:r>
              <a:rPr b="0" lang="ru-RU" sz="1000" spc="-1" strike="noStrike">
                <a:solidFill>
                  <a:srgbClr val="000000"/>
                </a:solidFill>
                <a:latin typeface="Segoe ui"/>
                <a:ea typeface="Microsoft YaHei"/>
              </a:rPr>
              <a:t>с поддержкой S3, Ceph, Swift, OSS, Azure, OBS и COS</a:t>
            </a:r>
            <a:endParaRPr b="0" lang="ru-RU" sz="1000" spc="-1" strike="noStrike">
              <a:solidFill>
                <a:srgbClr val="000000"/>
              </a:solidFill>
              <a:latin typeface="Arial"/>
            </a:endParaRPr>
          </a:p>
          <a:p>
            <a:pPr>
              <a:lnSpc>
                <a:spcPct val="150000"/>
              </a:lnSpc>
              <a:tabLst>
                <a:tab algn="l" pos="0"/>
              </a:tabLst>
            </a:pPr>
            <a:endParaRPr b="0" lang="ru-RU" sz="1000" spc="-1" strike="noStrike">
              <a:solidFill>
                <a:srgbClr val="000000"/>
              </a:solidFill>
              <a:latin typeface="Arial"/>
            </a:endParaRPr>
          </a:p>
          <a:p>
            <a:pPr>
              <a:lnSpc>
                <a:spcPct val="150000"/>
              </a:lnSpc>
              <a:tabLst>
                <a:tab algn="l" pos="0"/>
              </a:tabLst>
            </a:pPr>
            <a:r>
              <a:rPr b="1" lang="ru-RU" sz="1000" spc="-1" strike="noStrike">
                <a:solidFill>
                  <a:srgbClr val="000000"/>
                </a:solidFill>
                <a:latin typeface="Segoe ui"/>
                <a:ea typeface="Microsoft YaHei"/>
              </a:rPr>
              <a:t>Техническая поддержка приобретается отдельно.</a:t>
            </a:r>
            <a:endParaRPr b="0" lang="ru-RU" sz="1000" spc="-1" strike="noStrike">
              <a:solidFill>
                <a:srgbClr val="000000"/>
              </a:solidFill>
              <a:latin typeface="Arial"/>
            </a:endParaRPr>
          </a:p>
        </p:txBody>
      </p:sp>
      <p:sp>
        <p:nvSpPr>
          <p:cNvPr id="438" name="TextBox 24"/>
          <p:cNvSpPr/>
          <p:nvPr/>
        </p:nvSpPr>
        <p:spPr>
          <a:xfrm>
            <a:off x="4515840" y="7862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Enterprise Edition</a:t>
            </a:r>
            <a:endParaRPr b="0" lang="ru-RU" sz="1800" spc="-1" strike="noStrike">
              <a:solidFill>
                <a:srgbClr val="000000"/>
              </a:solidFill>
              <a:latin typeface="Arial"/>
            </a:endParaRPr>
          </a:p>
        </p:txBody>
      </p:sp>
      <p:sp>
        <p:nvSpPr>
          <p:cNvPr id="439" name="TextBox 25"/>
          <p:cNvSpPr/>
          <p:nvPr/>
        </p:nvSpPr>
        <p:spPr>
          <a:xfrm>
            <a:off x="4515840" y="1150200"/>
            <a:ext cx="4440960" cy="3741480"/>
          </a:xfrm>
          <a:prstGeom prst="rect">
            <a:avLst/>
          </a:prstGeom>
          <a:noFill/>
          <a:ln w="0">
            <a:noFill/>
          </a:ln>
        </p:spPr>
        <p:style>
          <a:lnRef idx="0"/>
          <a:fillRef idx="0"/>
          <a:effectRef idx="0"/>
          <a:fontRef idx="minor"/>
        </p:style>
        <p:txBody>
          <a:bodyPr lIns="90000" rIns="90000" tIns="45000" bIns="45000" anchor="t">
            <a:spAutoFit/>
          </a:bodyPr>
          <a:p>
            <a:pPr>
              <a:lnSpc>
                <a:spcPct val="150000"/>
              </a:lnSpc>
              <a:tabLst>
                <a:tab algn="l" pos="0"/>
              </a:tabLst>
            </a:pPr>
            <a:r>
              <a:rPr b="0" lang="ru-RU" sz="1000" spc="-1" strike="noStrike">
                <a:solidFill>
                  <a:srgbClr val="000000"/>
                </a:solidFill>
                <a:latin typeface="Segoe UI"/>
                <a:ea typeface="DejaVu Sans"/>
              </a:rPr>
              <a:t>Лицензируется по количеству целевых систем, к которым будут подключаться специалисты.</a:t>
            </a:r>
            <a:endParaRPr b="0" lang="ru-RU" sz="1000" spc="-1" strike="noStrike">
              <a:solidFill>
                <a:srgbClr val="000000"/>
              </a:solidFill>
              <a:latin typeface="Arial"/>
            </a:endParaRPr>
          </a:p>
          <a:p>
            <a:pPr>
              <a:lnSpc>
                <a:spcPct val="150000"/>
              </a:lnSpc>
              <a:tabLst>
                <a:tab algn="l" pos="0"/>
              </a:tabLst>
            </a:pPr>
            <a:r>
              <a:rPr b="1" lang="ru-RU" sz="1000" spc="-1" strike="noStrike">
                <a:solidFill>
                  <a:srgbClr val="000000"/>
                </a:solidFill>
                <a:latin typeface="Segoe UI"/>
                <a:ea typeface="DejaVu Sans"/>
              </a:rPr>
              <a:t>Включает все функции бесплатной версии, а также:</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Multi-tenant для независимой изолированной друг от друга</a:t>
            </a:r>
            <a:br>
              <a:rPr sz="1000"/>
            </a:br>
            <a:r>
              <a:rPr b="0" lang="ru-RU" sz="1000" spc="-1" strike="noStrike">
                <a:solidFill>
                  <a:srgbClr val="000000"/>
                </a:solidFill>
                <a:latin typeface="Segoe UI"/>
                <a:ea typeface="DejaVu Sans"/>
              </a:rPr>
              <a:t>работы нескольких организаций на одной установке JumpServer</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Доп. варианты входа:  SAML, OpenID, OAuth, Radius, Radius 2FA</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Создание дополнительных пользовательских ролей</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Запись и аудит подключений к</a:t>
            </a:r>
            <a:br>
              <a:rPr sz="1000"/>
            </a:br>
            <a:r>
              <a:rPr b="0" lang="ru-RU" sz="1000" spc="-1" strike="noStrike">
                <a:solidFill>
                  <a:srgbClr val="000000"/>
                </a:solidFill>
                <a:latin typeface="Segoe UI"/>
                <a:ea typeface="DejaVu Sans"/>
              </a:rPr>
              <a:t>Oracle, MS SQL Server, PostgreSQL, ClickHouse</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Можно подключаться стандартным клиентом RDP</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Контроль доступа: учетная запись, IP, время, целевая система</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Контроль типов подключений</a:t>
            </a:r>
            <a:endParaRPr b="0" lang="ru-RU" sz="1000" spc="-1" strike="noStrike">
              <a:solidFill>
                <a:srgbClr val="000000"/>
              </a:solidFill>
              <a:latin typeface="Arial"/>
            </a:endParaRPr>
          </a:p>
          <a:p>
            <a:pPr marL="216000" indent="-216000">
              <a:lnSpc>
                <a:spcPct val="150000"/>
              </a:lnSpc>
              <a:buClr>
                <a:srgbClr val="282828"/>
              </a:buClr>
              <a:buSzPct val="70000"/>
              <a:buFont typeface="Wingdings" charset="2"/>
              <a:buChar char=""/>
              <a:tabLst>
                <a:tab algn="l" pos="0"/>
              </a:tabLst>
            </a:pPr>
            <a:r>
              <a:rPr b="0" lang="ru-RU" sz="1000" spc="-1" strike="noStrike">
                <a:solidFill>
                  <a:srgbClr val="000000"/>
                </a:solidFill>
                <a:latin typeface="Segoe UI"/>
                <a:ea typeface="DejaVu Sans"/>
              </a:rPr>
              <a:t>Можно установить свой логотип в интерфейс</a:t>
            </a:r>
            <a:endParaRPr b="0" lang="ru-RU" sz="1000" spc="-1" strike="noStrike">
              <a:solidFill>
                <a:srgbClr val="000000"/>
              </a:solidFill>
              <a:latin typeface="Arial"/>
            </a:endParaRPr>
          </a:p>
          <a:p>
            <a:pPr>
              <a:lnSpc>
                <a:spcPct val="150000"/>
              </a:lnSpc>
              <a:tabLst>
                <a:tab algn="l" pos="0"/>
              </a:tabLst>
            </a:pPr>
            <a:endParaRPr b="0" lang="ru-RU" sz="1000" spc="-1" strike="noStrike">
              <a:solidFill>
                <a:srgbClr val="000000"/>
              </a:solidFill>
              <a:latin typeface="Arial"/>
            </a:endParaRPr>
          </a:p>
          <a:p>
            <a:pPr>
              <a:lnSpc>
                <a:spcPct val="150000"/>
              </a:lnSpc>
              <a:tabLst>
                <a:tab algn="l" pos="0"/>
              </a:tabLst>
            </a:pPr>
            <a:br>
              <a:rPr sz="1000"/>
            </a:br>
            <a:r>
              <a:rPr b="1" lang="ru-RU" sz="1000" spc="-1" strike="noStrike">
                <a:solidFill>
                  <a:srgbClr val="000000"/>
                </a:solidFill>
                <a:latin typeface="Segoe UI"/>
                <a:ea typeface="DejaVu Sans"/>
              </a:rPr>
              <a:t>Техническая поддержка на русском языке включена.</a:t>
            </a:r>
            <a:endParaRPr b="0" lang="ru-RU" sz="10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chemeClr val="lt1"/>
        </a:solidFill>
      </p:bgPr>
    </p:bg>
    <p:spTree>
      <p:nvGrpSpPr>
        <p:cNvPr id="1" name=""/>
        <p:cNvGrpSpPr/>
        <p:nvPr/>
      </p:nvGrpSpPr>
      <p:grpSpPr>
        <a:xfrm>
          <a:off x="0" y="0"/>
          <a:ext cx="0" cy="0"/>
          <a:chOff x="0" y="0"/>
          <a:chExt cx="0" cy="0"/>
        </a:xfrm>
      </p:grpSpPr>
      <p:sp>
        <p:nvSpPr>
          <p:cNvPr id="141" name="TextBox 6"/>
          <p:cNvSpPr/>
          <p:nvPr/>
        </p:nvSpPr>
        <p:spPr>
          <a:xfrm>
            <a:off x="837000" y="13298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0" lang="ru-RU" sz="1800" spc="-1" strike="noStrike">
                <a:solidFill>
                  <a:srgbClr val="ff8b07"/>
                </a:solidFill>
                <a:latin typeface="Segoe UI"/>
                <a:ea typeface="DejaVu Sans"/>
              </a:rPr>
              <a:t>Компания «Fit2Cloud»</a:t>
            </a:r>
            <a:endParaRPr b="0" lang="ru-RU" sz="1800" spc="-1" strike="noStrike">
              <a:solidFill>
                <a:srgbClr val="000000"/>
              </a:solidFill>
              <a:latin typeface="Arial"/>
            </a:endParaRPr>
          </a:p>
        </p:txBody>
      </p:sp>
      <p:sp>
        <p:nvSpPr>
          <p:cNvPr id="142" name="TextBox 7"/>
          <p:cNvSpPr/>
          <p:nvPr/>
        </p:nvSpPr>
        <p:spPr>
          <a:xfrm>
            <a:off x="837000" y="1741680"/>
            <a:ext cx="3733200" cy="2571480"/>
          </a:xfrm>
          <a:prstGeom prst="rect">
            <a:avLst/>
          </a:prstGeom>
          <a:noFill/>
          <a:ln w="0">
            <a:noFill/>
          </a:ln>
        </p:spPr>
        <p:style>
          <a:lnRef idx="0"/>
          <a:fillRef idx="0"/>
          <a:effectRef idx="0"/>
          <a:fontRef idx="minor"/>
        </p:style>
        <p:txBody>
          <a:bodyPr lIns="90000" rIns="90000" tIns="45000" bIns="45000" anchor="t">
            <a:spAutoFit/>
          </a:bodyPr>
          <a:p>
            <a:pPr>
              <a:lnSpc>
                <a:spcPct val="170000"/>
              </a:lnSpc>
              <a:tabLst>
                <a:tab algn="l" pos="0"/>
              </a:tabLst>
            </a:pPr>
            <a:r>
              <a:rPr b="0" lang="en-US" sz="1000" spc="-1" strike="noStrike">
                <a:solidFill>
                  <a:srgbClr val="282828"/>
                </a:solidFill>
                <a:latin typeface="Segoe UI"/>
                <a:ea typeface="DejaVu Sans"/>
              </a:rPr>
              <a:t>Fit2Cloud –</a:t>
            </a:r>
            <a:r>
              <a:rPr b="0" lang="ru-RU" sz="1000" spc="-1" strike="noStrike">
                <a:solidFill>
                  <a:srgbClr val="282828"/>
                </a:solidFill>
                <a:latin typeface="Segoe UI"/>
                <a:ea typeface="DejaVu Sans"/>
              </a:rPr>
              <a:t> лидирующий разработчик программ с открытым исходным кодом и платформ управления облачной инфраструктурой в Китае.</a:t>
            </a:r>
            <a:br>
              <a:rPr sz="1000"/>
            </a:br>
            <a:endParaRPr b="0" lang="ru-RU" sz="1000" spc="-1" strike="noStrike">
              <a:solidFill>
                <a:srgbClr val="000000"/>
              </a:solidFill>
              <a:latin typeface="Arial"/>
            </a:endParaRPr>
          </a:p>
          <a:p>
            <a:pPr marL="216000" indent="-216000">
              <a:lnSpc>
                <a:spcPct val="170000"/>
              </a:lnSpc>
              <a:buClr>
                <a:srgbClr val="282828"/>
              </a:buClr>
              <a:buFont typeface="Wingdings" charset="2"/>
              <a:buChar char=""/>
              <a:tabLst>
                <a:tab algn="l" pos="0"/>
              </a:tabLst>
            </a:pPr>
            <a:r>
              <a:rPr b="0" lang="ru-RU" sz="1000" spc="-1" strike="noStrike">
                <a:solidFill>
                  <a:srgbClr val="000000"/>
                </a:solidFill>
                <a:latin typeface="Segoe UI"/>
                <a:ea typeface="DejaVu Sans"/>
              </a:rPr>
              <a:t>Компания основана в 2014 году</a:t>
            </a:r>
            <a:endParaRPr b="0" lang="ru-RU" sz="1000" spc="-1" strike="noStrike">
              <a:solidFill>
                <a:srgbClr val="000000"/>
              </a:solidFill>
              <a:latin typeface="Arial"/>
            </a:endParaRPr>
          </a:p>
          <a:p>
            <a:pPr marL="216000" indent="-216000">
              <a:lnSpc>
                <a:spcPct val="170000"/>
              </a:lnSpc>
              <a:buClr>
                <a:srgbClr val="282828"/>
              </a:buClr>
              <a:buFont typeface="Wingdings" charset="2"/>
              <a:buChar char=""/>
              <a:tabLst>
                <a:tab algn="l" pos="0"/>
              </a:tabLst>
            </a:pPr>
            <a:r>
              <a:rPr b="0" lang="ru-RU" sz="1000" spc="-1" strike="noStrike">
                <a:solidFill>
                  <a:srgbClr val="000000"/>
                </a:solidFill>
                <a:latin typeface="Segoe UI"/>
                <a:ea typeface="DejaVu Sans"/>
              </a:rPr>
              <a:t>Офисы </a:t>
            </a:r>
            <a:r>
              <a:rPr b="0" lang="ru-RU" sz="1000" spc="-1" strike="noStrike">
                <a:solidFill>
                  <a:srgbClr val="282828"/>
                </a:solidFill>
                <a:latin typeface="Segoe UI"/>
                <a:ea typeface="DejaVu Sans"/>
              </a:rPr>
              <a:t>в 16 городах Китая</a:t>
            </a:r>
            <a:endParaRPr b="0" lang="ru-RU" sz="1000" spc="-1" strike="noStrike">
              <a:solidFill>
                <a:srgbClr val="000000"/>
              </a:solidFill>
              <a:latin typeface="Arial"/>
            </a:endParaRPr>
          </a:p>
          <a:p>
            <a:pPr marL="216000" indent="-216000">
              <a:lnSpc>
                <a:spcPct val="170000"/>
              </a:lnSpc>
              <a:buClr>
                <a:srgbClr val="282828"/>
              </a:buClr>
              <a:buFont typeface="Wingdings" charset="2"/>
              <a:buChar char=""/>
              <a:tabLst>
                <a:tab algn="l" pos="0"/>
              </a:tabLst>
            </a:pPr>
            <a:r>
              <a:rPr b="0" lang="ru-RU" sz="1000" spc="-1" strike="noStrike">
                <a:solidFill>
                  <a:srgbClr val="282828"/>
                </a:solidFill>
                <a:latin typeface="Segoe UI"/>
                <a:ea typeface="DejaVu Sans"/>
              </a:rPr>
              <a:t>330+ сотрудников</a:t>
            </a:r>
            <a:endParaRPr b="0" lang="ru-RU" sz="1000" spc="-1" strike="noStrike">
              <a:solidFill>
                <a:srgbClr val="000000"/>
              </a:solidFill>
              <a:latin typeface="Arial"/>
            </a:endParaRPr>
          </a:p>
          <a:p>
            <a:pPr marL="216000" indent="-216000">
              <a:lnSpc>
                <a:spcPct val="170000"/>
              </a:lnSpc>
              <a:buClr>
                <a:srgbClr val="282828"/>
              </a:buClr>
              <a:buFont typeface="Wingdings" charset="2"/>
              <a:buChar char=""/>
              <a:tabLst>
                <a:tab algn="l" pos="0"/>
              </a:tabLst>
            </a:pPr>
            <a:r>
              <a:rPr b="0" lang="ru-RU" sz="1000" spc="-1" strike="noStrike">
                <a:solidFill>
                  <a:srgbClr val="282828"/>
                </a:solidFill>
                <a:latin typeface="Segoe UI"/>
                <a:ea typeface="DejaVu Sans"/>
              </a:rPr>
              <a:t>1800+ корпоративных клиентов</a:t>
            </a:r>
            <a:endParaRPr b="0" lang="ru-RU" sz="1000" spc="-1" strike="noStrike">
              <a:solidFill>
                <a:srgbClr val="000000"/>
              </a:solidFill>
              <a:latin typeface="Arial"/>
            </a:endParaRPr>
          </a:p>
          <a:p>
            <a:pPr>
              <a:lnSpc>
                <a:spcPct val="170000"/>
              </a:lnSpc>
              <a:tabLst>
                <a:tab algn="l" pos="0"/>
              </a:tabLst>
            </a:pPr>
            <a:br>
              <a:rPr sz="1000"/>
            </a:br>
            <a:r>
              <a:rPr b="0" lang="ru-RU" sz="1000" spc="-1" strike="noStrike">
                <a:solidFill>
                  <a:srgbClr val="282828"/>
                </a:solidFill>
                <a:latin typeface="Segoe UI"/>
                <a:ea typeface="DejaVu Sans"/>
              </a:rPr>
              <a:t>Веб-сайт: </a:t>
            </a:r>
            <a:r>
              <a:rPr b="0" lang="ru-RU" sz="1000" spc="-1" strike="noStrike" u="sng">
                <a:solidFill>
                  <a:srgbClr val="1e90ff"/>
                </a:solidFill>
                <a:uFillTx/>
                <a:latin typeface="Segoe UI"/>
                <a:ea typeface="DejaVu Sans"/>
              </a:rPr>
              <a:t>www.</a:t>
            </a:r>
            <a:r>
              <a:rPr b="0" lang="en-US" sz="1000" spc="-1" strike="noStrike" u="sng">
                <a:solidFill>
                  <a:srgbClr val="1e90ff"/>
                </a:solidFill>
                <a:uFillTx/>
                <a:latin typeface="Segoe UI"/>
                <a:ea typeface="DejaVu Sans"/>
              </a:rPr>
              <a:t>fit2cloud.ru</a:t>
            </a:r>
            <a:endParaRPr b="0" lang="ru-RU" sz="1000" spc="-1" strike="noStrike">
              <a:solidFill>
                <a:srgbClr val="000000"/>
              </a:solidFill>
              <a:latin typeface="Arial"/>
            </a:endParaRPr>
          </a:p>
        </p:txBody>
      </p:sp>
      <p:sp>
        <p:nvSpPr>
          <p:cNvPr id="143" name="TextBox 8"/>
          <p:cNvSpPr/>
          <p:nvPr/>
        </p:nvSpPr>
        <p:spPr>
          <a:xfrm>
            <a:off x="4824000" y="13298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0" lang="ru-RU" sz="1800" spc="-1" strike="noStrike">
                <a:solidFill>
                  <a:srgbClr val="ff8b07"/>
                </a:solidFill>
                <a:latin typeface="Segoe UI"/>
                <a:ea typeface="DejaVu Sans"/>
              </a:rPr>
              <a:t>Продукт JumpServer</a:t>
            </a:r>
            <a:endParaRPr b="0" lang="ru-RU" sz="1800" spc="-1" strike="noStrike">
              <a:solidFill>
                <a:srgbClr val="000000"/>
              </a:solidFill>
              <a:latin typeface="Arial"/>
            </a:endParaRPr>
          </a:p>
        </p:txBody>
      </p:sp>
      <p:sp>
        <p:nvSpPr>
          <p:cNvPr id="144" name="TextBox 9"/>
          <p:cNvSpPr/>
          <p:nvPr/>
        </p:nvSpPr>
        <p:spPr>
          <a:xfrm>
            <a:off x="4824000" y="1741680"/>
            <a:ext cx="4085280" cy="2678040"/>
          </a:xfrm>
          <a:prstGeom prst="rect">
            <a:avLst/>
          </a:prstGeom>
          <a:noFill/>
          <a:ln w="0">
            <a:noFill/>
          </a:ln>
        </p:spPr>
        <p:style>
          <a:lnRef idx="0"/>
          <a:fillRef idx="0"/>
          <a:effectRef idx="0"/>
          <a:fontRef idx="minor"/>
        </p:style>
        <p:txBody>
          <a:bodyPr lIns="90000" rIns="90000" tIns="45000" bIns="45000" anchor="t">
            <a:spAutoFit/>
          </a:bodyPr>
          <a:p>
            <a:pPr>
              <a:lnSpc>
                <a:spcPct val="170000"/>
              </a:lnSpc>
              <a:tabLst>
                <a:tab algn="l" pos="0"/>
              </a:tabLst>
            </a:pPr>
            <a:r>
              <a:rPr b="0" lang="ru-RU" sz="1000" spc="-1" strike="noStrike">
                <a:solidFill>
                  <a:srgbClr val="282828"/>
                </a:solidFill>
                <a:latin typeface="Segoe UI"/>
                <a:ea typeface="DejaVu Sans"/>
              </a:rPr>
              <a:t>Платформа для управления привилегированными пользователями.</a:t>
            </a:r>
            <a:endParaRPr b="0" lang="ru-RU" sz="1000" spc="-1" strike="noStrike">
              <a:solidFill>
                <a:srgbClr val="000000"/>
              </a:solidFill>
              <a:latin typeface="Arial"/>
            </a:endParaRPr>
          </a:p>
          <a:p>
            <a:pPr marL="214200" indent="-214200">
              <a:lnSpc>
                <a:spcPct val="170000"/>
              </a:lnSpc>
              <a:buClr>
                <a:srgbClr val="000000"/>
              </a:buClr>
              <a:buFont typeface="Wingdings" charset="2"/>
              <a:buChar char=""/>
              <a:tabLst>
                <a:tab algn="l" pos="0"/>
              </a:tabLst>
            </a:pPr>
            <a:r>
              <a:rPr b="0" lang="ru-RU" sz="1000" spc="-1" strike="noStrike">
                <a:solidFill>
                  <a:srgbClr val="282828"/>
                </a:solidFill>
                <a:latin typeface="Segoe UI"/>
                <a:ea typeface="DejaVu Sans"/>
              </a:rPr>
              <a:t>Хранение и управление паролями</a:t>
            </a:r>
            <a:endParaRPr b="0" lang="ru-RU" sz="1000" spc="-1" strike="noStrike">
              <a:solidFill>
                <a:srgbClr val="000000"/>
              </a:solidFill>
              <a:latin typeface="Arial"/>
            </a:endParaRPr>
          </a:p>
          <a:p>
            <a:pPr marL="214200" indent="-214200">
              <a:lnSpc>
                <a:spcPct val="170000"/>
              </a:lnSpc>
              <a:buClr>
                <a:srgbClr val="000000"/>
              </a:buClr>
              <a:buFont typeface="Wingdings" charset="2"/>
              <a:buChar char=""/>
              <a:tabLst>
                <a:tab algn="l" pos="0"/>
              </a:tabLst>
            </a:pPr>
            <a:r>
              <a:rPr b="0" lang="ru-RU" sz="1000" spc="-1" strike="noStrike">
                <a:solidFill>
                  <a:srgbClr val="282828"/>
                </a:solidFill>
                <a:latin typeface="Segoe UI"/>
                <a:ea typeface="DejaVu Sans"/>
              </a:rPr>
              <a:t>Обнаружение учетных записей и устройств</a:t>
            </a:r>
            <a:endParaRPr b="0" lang="ru-RU" sz="1000" spc="-1" strike="noStrike">
              <a:solidFill>
                <a:srgbClr val="000000"/>
              </a:solidFill>
              <a:latin typeface="Arial"/>
            </a:endParaRPr>
          </a:p>
          <a:p>
            <a:pPr marL="214200" indent="-214200">
              <a:lnSpc>
                <a:spcPct val="170000"/>
              </a:lnSpc>
              <a:buClr>
                <a:srgbClr val="000000"/>
              </a:buClr>
              <a:buFont typeface="Wingdings" charset="2"/>
              <a:buChar char=""/>
              <a:tabLst>
                <a:tab algn="l" pos="0"/>
              </a:tabLst>
            </a:pPr>
            <a:r>
              <a:rPr b="0" lang="ru-RU" sz="1000" spc="-1" strike="noStrike">
                <a:solidFill>
                  <a:srgbClr val="282828"/>
                </a:solidFill>
                <a:latin typeface="Segoe UI"/>
                <a:ea typeface="DejaVu Sans"/>
              </a:rPr>
              <a:t>Безопасное подключение подрядчиков и администраторов </a:t>
            </a:r>
            <a:br>
              <a:rPr sz="1000"/>
            </a:br>
            <a:r>
              <a:rPr b="0" lang="ru-RU" sz="1000" spc="-1" strike="noStrike">
                <a:solidFill>
                  <a:srgbClr val="282828"/>
                </a:solidFill>
                <a:latin typeface="Segoe UI"/>
                <a:ea typeface="DejaVu Sans"/>
              </a:rPr>
              <a:t>по протоколам </a:t>
            </a:r>
            <a:r>
              <a:rPr b="0" lang="en-US" sz="1000" spc="-1" strike="noStrike">
                <a:solidFill>
                  <a:srgbClr val="282828"/>
                </a:solidFill>
                <a:latin typeface="Segoe UI"/>
                <a:ea typeface="DejaVu Sans"/>
              </a:rPr>
              <a:t>RDP, SSH, SFTP, HTTP(s)</a:t>
            </a:r>
            <a:endParaRPr b="0" lang="ru-RU" sz="1000" spc="-1" strike="noStrike">
              <a:solidFill>
                <a:srgbClr val="000000"/>
              </a:solidFill>
              <a:latin typeface="Arial"/>
            </a:endParaRPr>
          </a:p>
          <a:p>
            <a:pPr marL="214200" indent="-214200">
              <a:lnSpc>
                <a:spcPct val="170000"/>
              </a:lnSpc>
              <a:buClr>
                <a:srgbClr val="000000"/>
              </a:buClr>
              <a:buFont typeface="Wingdings" charset="2"/>
              <a:buChar char=""/>
              <a:tabLst>
                <a:tab algn="l" pos="0"/>
              </a:tabLst>
            </a:pPr>
            <a:r>
              <a:rPr b="0" lang="ru-RU" sz="1000" spc="-1" strike="noStrike">
                <a:solidFill>
                  <a:srgbClr val="282828"/>
                </a:solidFill>
                <a:latin typeface="Segoe UI"/>
                <a:ea typeface="DejaVu Sans"/>
              </a:rPr>
              <a:t>Аудит и контроль запросов к СУБД</a:t>
            </a:r>
            <a:endParaRPr b="0" lang="ru-RU" sz="1000" spc="-1" strike="noStrike">
              <a:solidFill>
                <a:srgbClr val="000000"/>
              </a:solidFill>
              <a:latin typeface="Arial"/>
            </a:endParaRPr>
          </a:p>
          <a:p>
            <a:pPr marL="214200" indent="-214200">
              <a:lnSpc>
                <a:spcPct val="170000"/>
              </a:lnSpc>
              <a:buClr>
                <a:srgbClr val="000000"/>
              </a:buClr>
              <a:buFont typeface="Wingdings" charset="2"/>
              <a:buChar char=""/>
              <a:tabLst>
                <a:tab algn="l" pos="0"/>
              </a:tabLst>
            </a:pPr>
            <a:r>
              <a:rPr b="0" lang="ru-RU" sz="1000" spc="-1" strike="noStrike">
                <a:solidFill>
                  <a:srgbClr val="282828"/>
                </a:solidFill>
                <a:latin typeface="Segoe UI"/>
                <a:ea typeface="DejaVu Sans"/>
              </a:rPr>
              <a:t>Аудит подключений к </a:t>
            </a:r>
            <a:r>
              <a:rPr b="0" lang="en-US" sz="1000" spc="-1" strike="noStrike">
                <a:solidFill>
                  <a:srgbClr val="282828"/>
                </a:solidFill>
                <a:latin typeface="Segoe UI"/>
                <a:ea typeface="DejaVu Sans"/>
              </a:rPr>
              <a:t>Kubernetes</a:t>
            </a:r>
            <a:r>
              <a:rPr b="0" lang="ru-RU" sz="1000" spc="-1" strike="noStrike">
                <a:solidFill>
                  <a:srgbClr val="282828"/>
                </a:solidFill>
                <a:latin typeface="Segoe UI"/>
                <a:ea typeface="DejaVu Sans"/>
              </a:rPr>
              <a:t> и </a:t>
            </a:r>
            <a:r>
              <a:rPr b="0" lang="en-US" sz="1000" spc="-1" strike="noStrike">
                <a:solidFill>
                  <a:srgbClr val="282828"/>
                </a:solidFill>
                <a:latin typeface="Segoe UI"/>
                <a:ea typeface="DejaVu Sans"/>
              </a:rPr>
              <a:t>VMware vSphere</a:t>
            </a:r>
            <a:endParaRPr b="0" lang="ru-RU" sz="1000" spc="-1" strike="noStrike">
              <a:solidFill>
                <a:srgbClr val="000000"/>
              </a:solidFill>
              <a:latin typeface="Arial"/>
            </a:endParaRPr>
          </a:p>
          <a:p>
            <a:pPr marL="214200" indent="-214200">
              <a:lnSpc>
                <a:spcPct val="170000"/>
              </a:lnSpc>
              <a:buClr>
                <a:srgbClr val="000000"/>
              </a:buClr>
              <a:buFont typeface="Wingdings" charset="2"/>
              <a:buChar char=""/>
              <a:tabLst>
                <a:tab algn="l" pos="0"/>
              </a:tabLst>
            </a:pPr>
            <a:r>
              <a:rPr b="0" lang="en-US" sz="1000" spc="-1" strike="noStrike">
                <a:solidFill>
                  <a:srgbClr val="282828"/>
                </a:solidFill>
                <a:latin typeface="Segoe UI"/>
                <a:ea typeface="DejaVu Sans"/>
              </a:rPr>
              <a:t>Кластеризация и балансировщик нагрузки «из коробки»</a:t>
            </a:r>
            <a:endParaRPr b="0" lang="ru-RU" sz="1000" spc="-1" strike="noStrike">
              <a:solidFill>
                <a:srgbClr val="000000"/>
              </a:solidFill>
              <a:latin typeface="Arial"/>
            </a:endParaRPr>
          </a:p>
          <a:p>
            <a:pPr>
              <a:lnSpc>
                <a:spcPct val="170000"/>
              </a:lnSpc>
              <a:tabLst>
                <a:tab algn="l" pos="0"/>
              </a:tabLst>
            </a:pPr>
            <a:r>
              <a:rPr b="0" lang="en-US" sz="1000" spc="-1" strike="noStrike">
                <a:solidFill>
                  <a:srgbClr val="282828"/>
                </a:solidFill>
                <a:latin typeface="Segoe UI"/>
                <a:ea typeface="DejaVu Sans"/>
              </a:rPr>
              <a:t>Самый используемый PAM – более 300.000 установок!</a:t>
            </a:r>
            <a:endParaRPr b="0" lang="ru-RU" sz="1000" spc="-1" strike="noStrike">
              <a:solidFill>
                <a:srgbClr val="000000"/>
              </a:solidFill>
              <a:latin typeface="Arial"/>
            </a:endParaRPr>
          </a:p>
        </p:txBody>
      </p:sp>
      <p:pic>
        <p:nvPicPr>
          <p:cNvPr id="145" name="Рисунок 5" descr=""/>
          <p:cNvPicPr/>
          <p:nvPr/>
        </p:nvPicPr>
        <p:blipFill>
          <a:blip r:embed="rId1"/>
          <a:stretch/>
        </p:blipFill>
        <p:spPr>
          <a:xfrm>
            <a:off x="3194640" y="519120"/>
            <a:ext cx="2753640" cy="555840"/>
          </a:xfrm>
          <a:prstGeom prst="rect">
            <a:avLst/>
          </a:prstGeom>
          <a:ln w="0">
            <a:noFill/>
          </a:ln>
        </p:spPr>
      </p:pic>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0" name="X-Pack 增强包（已上线功能） 3"/>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Поддержка на русском языке</a:t>
            </a:r>
            <a:endParaRPr b="0" lang="ru-RU" sz="2250" spc="-1" strike="noStrike">
              <a:solidFill>
                <a:srgbClr val="000000"/>
              </a:solidFill>
              <a:latin typeface="Arial"/>
            </a:endParaRPr>
          </a:p>
        </p:txBody>
      </p:sp>
      <p:sp>
        <p:nvSpPr>
          <p:cNvPr id="441" name="TextBox 13"/>
          <p:cNvSpPr/>
          <p:nvPr/>
        </p:nvSpPr>
        <p:spPr>
          <a:xfrm>
            <a:off x="530280" y="8006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Проведение демо/пилота</a:t>
            </a:r>
            <a:endParaRPr b="0" lang="ru-RU" sz="1800" spc="-1" strike="noStrike">
              <a:solidFill>
                <a:srgbClr val="000000"/>
              </a:solidFill>
              <a:latin typeface="Arial"/>
            </a:endParaRPr>
          </a:p>
        </p:txBody>
      </p:sp>
      <p:sp>
        <p:nvSpPr>
          <p:cNvPr id="442" name="TextBox 14"/>
          <p:cNvSpPr/>
          <p:nvPr/>
        </p:nvSpPr>
        <p:spPr>
          <a:xfrm>
            <a:off x="530280" y="1164600"/>
            <a:ext cx="3733200" cy="1117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Индивидуальная демонстрация работы продукта «живьем»</a:t>
            </a:r>
            <a:br>
              <a:rPr sz="900"/>
            </a:br>
            <a:r>
              <a:rPr b="0" lang="ru-RU" sz="900" spc="-1" strike="noStrike">
                <a:solidFill>
                  <a:srgbClr val="000000"/>
                </a:solidFill>
                <a:latin typeface="Segoe UI"/>
                <a:ea typeface="DejaVu Sans"/>
              </a:rPr>
              <a:t>под ваш случай с ответами на технические вопросы</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Консультирование по выбору редакции и архитектуры</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расчете технических требований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Сопровождение в установке и настройке</a:t>
            </a:r>
            <a:endParaRPr b="0" lang="ru-RU" sz="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3" name="X-Pack 增强包（已上线功能） 18"/>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Поддержка на русском языке</a:t>
            </a:r>
            <a:endParaRPr b="0" lang="ru-RU" sz="2250" spc="-1" strike="noStrike">
              <a:solidFill>
                <a:srgbClr val="000000"/>
              </a:solidFill>
              <a:latin typeface="Arial"/>
            </a:endParaRPr>
          </a:p>
        </p:txBody>
      </p:sp>
      <p:sp>
        <p:nvSpPr>
          <p:cNvPr id="444" name="TextBox 1"/>
          <p:cNvSpPr/>
          <p:nvPr/>
        </p:nvSpPr>
        <p:spPr>
          <a:xfrm>
            <a:off x="530280" y="8006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Проведение демо/пилота</a:t>
            </a:r>
            <a:endParaRPr b="0" lang="ru-RU" sz="1800" spc="-1" strike="noStrike">
              <a:solidFill>
                <a:srgbClr val="000000"/>
              </a:solidFill>
              <a:latin typeface="Arial"/>
            </a:endParaRPr>
          </a:p>
        </p:txBody>
      </p:sp>
      <p:sp>
        <p:nvSpPr>
          <p:cNvPr id="445" name="TextBox 16"/>
          <p:cNvSpPr/>
          <p:nvPr/>
        </p:nvSpPr>
        <p:spPr>
          <a:xfrm>
            <a:off x="530280" y="1164600"/>
            <a:ext cx="3733200" cy="1117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Индивидуальная демонстрация работы продукта «живьем»</a:t>
            </a:r>
            <a:br>
              <a:rPr sz="900"/>
            </a:br>
            <a:r>
              <a:rPr b="0" lang="ru-RU" sz="900" spc="-1" strike="noStrike">
                <a:solidFill>
                  <a:srgbClr val="000000"/>
                </a:solidFill>
                <a:latin typeface="Segoe UI"/>
                <a:ea typeface="DejaVu Sans"/>
              </a:rPr>
              <a:t>под ваш случай с ответами на технические вопросы</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Консультирование по выбору редакции и архитектуры</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расчете технических требований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Сопровождение в установке и настройке</a:t>
            </a:r>
            <a:endParaRPr b="0" lang="ru-RU" sz="900" spc="-1" strike="noStrike">
              <a:solidFill>
                <a:srgbClr val="000000"/>
              </a:solidFill>
              <a:latin typeface="Arial"/>
            </a:endParaRPr>
          </a:p>
        </p:txBody>
      </p:sp>
      <p:sp>
        <p:nvSpPr>
          <p:cNvPr id="446" name="TextBox 41"/>
          <p:cNvSpPr/>
          <p:nvPr/>
        </p:nvSpPr>
        <p:spPr>
          <a:xfrm>
            <a:off x="530280" y="25286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Помощь в интеграции</a:t>
            </a:r>
            <a:endParaRPr b="0" lang="ru-RU" sz="1800" spc="-1" strike="noStrike">
              <a:solidFill>
                <a:srgbClr val="000000"/>
              </a:solidFill>
              <a:latin typeface="Arial"/>
            </a:endParaRPr>
          </a:p>
        </p:txBody>
      </p:sp>
      <p:sp>
        <p:nvSpPr>
          <p:cNvPr id="447" name="TextBox 42"/>
          <p:cNvSpPr/>
          <p:nvPr/>
        </p:nvSpPr>
        <p:spPr>
          <a:xfrm>
            <a:off x="530280" y="2892600"/>
            <a:ext cx="3733200" cy="1665720"/>
          </a:xfrm>
          <a:prstGeom prst="rect">
            <a:avLst/>
          </a:prstGeom>
          <a:noFill/>
          <a:ln w="0">
            <a:noFill/>
          </a:ln>
        </p:spPr>
        <p:style>
          <a:lnRef idx="0"/>
          <a:fillRef idx="0"/>
          <a:effectRef idx="0"/>
          <a:fontRef idx="minor"/>
        </p:style>
        <p:txBody>
          <a:bodyPr lIns="90000" rIns="90000" tIns="45000" bIns="45000" anchor="t">
            <a:spAutoFit/>
          </a:bodyPr>
          <a:p>
            <a:pPr>
              <a:lnSpc>
                <a:spcPct val="150000"/>
              </a:lnSpc>
              <a:tabLst>
                <a:tab algn="l" pos="0"/>
              </a:tabLst>
            </a:pPr>
            <a:r>
              <a:rPr b="0" lang="ru-RU" sz="900" spc="-1" strike="noStrike">
                <a:solidFill>
                  <a:srgbClr val="000000"/>
                </a:solidFill>
                <a:latin typeface="Segoe UI"/>
                <a:ea typeface="DejaVu Sans"/>
              </a:rPr>
              <a:t>Выполняется нашими специалистами и/или </a:t>
            </a:r>
            <a:br>
              <a:rPr sz="900"/>
            </a:br>
            <a:r>
              <a:rPr b="0" lang="ru-RU" sz="900" spc="-1" strike="noStrike">
                <a:solidFill>
                  <a:srgbClr val="000000"/>
                </a:solidFill>
                <a:latin typeface="Segoe UI"/>
                <a:ea typeface="DejaVu Sans"/>
              </a:rPr>
              <a:t>обученными специалистами интегратора:</a:t>
            </a:r>
            <a:br>
              <a:rPr sz="900"/>
            </a:b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настройке JumpServer под ваш случай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Настройка кластера и резервного копирования</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Импорт и настройка прав учетных записей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Подключение целевых систем</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составлении памяток для ваших пользователей</a:t>
            </a:r>
            <a:endParaRPr b="0" lang="ru-RU" sz="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X-Pack 增强包（已上线功能） 19"/>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Поддержка на русском языке</a:t>
            </a:r>
            <a:endParaRPr b="0" lang="ru-RU" sz="2250" spc="-1" strike="noStrike">
              <a:solidFill>
                <a:srgbClr val="000000"/>
              </a:solidFill>
              <a:latin typeface="Arial"/>
            </a:endParaRPr>
          </a:p>
        </p:txBody>
      </p:sp>
      <p:sp>
        <p:nvSpPr>
          <p:cNvPr id="449" name="TextBox 51"/>
          <p:cNvSpPr/>
          <p:nvPr/>
        </p:nvSpPr>
        <p:spPr>
          <a:xfrm>
            <a:off x="530280" y="8006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Проведение демо/пилота</a:t>
            </a:r>
            <a:endParaRPr b="0" lang="ru-RU" sz="1800" spc="-1" strike="noStrike">
              <a:solidFill>
                <a:srgbClr val="000000"/>
              </a:solidFill>
              <a:latin typeface="Arial"/>
            </a:endParaRPr>
          </a:p>
        </p:txBody>
      </p:sp>
      <p:sp>
        <p:nvSpPr>
          <p:cNvPr id="450" name="TextBox 52"/>
          <p:cNvSpPr/>
          <p:nvPr/>
        </p:nvSpPr>
        <p:spPr>
          <a:xfrm>
            <a:off x="530280" y="1164600"/>
            <a:ext cx="3733200" cy="1117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Индивидуальная демонстрация работы продукта «живьем»</a:t>
            </a:r>
            <a:br>
              <a:rPr sz="900"/>
            </a:br>
            <a:r>
              <a:rPr b="0" lang="ru-RU" sz="900" spc="-1" strike="noStrike">
                <a:solidFill>
                  <a:srgbClr val="000000"/>
                </a:solidFill>
                <a:latin typeface="Segoe UI"/>
                <a:ea typeface="DejaVu Sans"/>
              </a:rPr>
              <a:t>под ваш случай с ответами на технические вопросы</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Консультирование по выбору редакции и архитектуры</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расчете технических требований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Сопровождение в установке и настройке</a:t>
            </a:r>
            <a:endParaRPr b="0" lang="ru-RU" sz="900" spc="-1" strike="noStrike">
              <a:solidFill>
                <a:srgbClr val="000000"/>
              </a:solidFill>
              <a:latin typeface="Arial"/>
            </a:endParaRPr>
          </a:p>
        </p:txBody>
      </p:sp>
      <p:sp>
        <p:nvSpPr>
          <p:cNvPr id="451" name="TextBox 53"/>
          <p:cNvSpPr/>
          <p:nvPr/>
        </p:nvSpPr>
        <p:spPr>
          <a:xfrm>
            <a:off x="530280" y="25286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Помощь в интеграции</a:t>
            </a:r>
            <a:endParaRPr b="0" lang="ru-RU" sz="1800" spc="-1" strike="noStrike">
              <a:solidFill>
                <a:srgbClr val="000000"/>
              </a:solidFill>
              <a:latin typeface="Arial"/>
            </a:endParaRPr>
          </a:p>
        </p:txBody>
      </p:sp>
      <p:sp>
        <p:nvSpPr>
          <p:cNvPr id="452" name="TextBox 54"/>
          <p:cNvSpPr/>
          <p:nvPr/>
        </p:nvSpPr>
        <p:spPr>
          <a:xfrm>
            <a:off x="530280" y="2892600"/>
            <a:ext cx="3733200" cy="1665720"/>
          </a:xfrm>
          <a:prstGeom prst="rect">
            <a:avLst/>
          </a:prstGeom>
          <a:noFill/>
          <a:ln w="0">
            <a:noFill/>
          </a:ln>
        </p:spPr>
        <p:style>
          <a:lnRef idx="0"/>
          <a:fillRef idx="0"/>
          <a:effectRef idx="0"/>
          <a:fontRef idx="minor"/>
        </p:style>
        <p:txBody>
          <a:bodyPr lIns="90000" rIns="90000" tIns="45000" bIns="45000" anchor="t">
            <a:spAutoFit/>
          </a:bodyPr>
          <a:p>
            <a:pPr>
              <a:lnSpc>
                <a:spcPct val="150000"/>
              </a:lnSpc>
              <a:tabLst>
                <a:tab algn="l" pos="0"/>
              </a:tabLst>
            </a:pPr>
            <a:r>
              <a:rPr b="0" lang="ru-RU" sz="900" spc="-1" strike="noStrike">
                <a:solidFill>
                  <a:srgbClr val="000000"/>
                </a:solidFill>
                <a:latin typeface="Segoe UI"/>
                <a:ea typeface="DejaVu Sans"/>
              </a:rPr>
              <a:t>Выполняется нашими специалистами и/или </a:t>
            </a:r>
            <a:br>
              <a:rPr sz="900"/>
            </a:br>
            <a:r>
              <a:rPr b="0" lang="ru-RU" sz="900" spc="-1" strike="noStrike">
                <a:solidFill>
                  <a:srgbClr val="000000"/>
                </a:solidFill>
                <a:latin typeface="Segoe UI"/>
                <a:ea typeface="DejaVu Sans"/>
              </a:rPr>
              <a:t>обученными специалистами интегратора:</a:t>
            </a:r>
            <a:br>
              <a:rPr sz="900"/>
            </a:b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настройке JumpServer под ваш случай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Настройка кластера и резервного копирования</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Импорт и настройка прав учетных записей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Подключение целевых систем</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Помощь в составлении памяток для ваших пользователей</a:t>
            </a:r>
            <a:endParaRPr b="0" lang="ru-RU" sz="900" spc="-1" strike="noStrike">
              <a:solidFill>
                <a:srgbClr val="000000"/>
              </a:solidFill>
              <a:latin typeface="Arial"/>
            </a:endParaRPr>
          </a:p>
        </p:txBody>
      </p:sp>
      <p:sp>
        <p:nvSpPr>
          <p:cNvPr id="453" name="TextBox 55"/>
          <p:cNvSpPr/>
          <p:nvPr/>
        </p:nvSpPr>
        <p:spPr>
          <a:xfrm>
            <a:off x="4490280" y="800640"/>
            <a:ext cx="3397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tabLst>
                <a:tab algn="l" pos="0"/>
              </a:tabLst>
            </a:pPr>
            <a:r>
              <a:rPr b="1" lang="ru-RU" sz="1800" spc="-1" strike="noStrike">
                <a:solidFill>
                  <a:srgbClr val="2b937c"/>
                </a:solidFill>
                <a:latin typeface="Segoe UI"/>
                <a:ea typeface="DejaVu Sans"/>
              </a:rPr>
              <a:t>Техническая поддержка</a:t>
            </a:r>
            <a:endParaRPr b="0" lang="ru-RU" sz="1800" spc="-1" strike="noStrike">
              <a:solidFill>
                <a:srgbClr val="000000"/>
              </a:solidFill>
              <a:latin typeface="Arial"/>
            </a:endParaRPr>
          </a:p>
        </p:txBody>
      </p:sp>
      <p:sp>
        <p:nvSpPr>
          <p:cNvPr id="454" name="TextBox 56"/>
          <p:cNvSpPr/>
          <p:nvPr/>
        </p:nvSpPr>
        <p:spPr>
          <a:xfrm>
            <a:off x="4490280" y="1164600"/>
            <a:ext cx="4034880" cy="31730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Оказание поддержки на русском языке по телефону, через чат и электронную почту.</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Консультация ваших специалистов в режиме реального времени с подключением через любую платформу для конференций</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Доступ к базе знаний и полезным заметкам с инструкциями по популярным настройкам и решению часто возникающих задач</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Напоминание об обновлении:</a:t>
            </a:r>
            <a:br>
              <a:rPr sz="900"/>
            </a:br>
            <a:r>
              <a:rPr b="0" lang="ru-RU" sz="900" spc="-1" strike="noStrike">
                <a:solidFill>
                  <a:srgbClr val="000000"/>
                </a:solidFill>
                <a:latin typeface="Segoe UI"/>
                <a:ea typeface="DejaVu Sans"/>
              </a:rPr>
              <a:t>мы предварительно проверяем стабильность обновления, составляем сводку об изменениях и улучшениях, чтобы дать вам объективные рекомендации по переходу на новую версию</a:t>
            </a:r>
            <a:endParaRPr b="0" lang="ru-RU" sz="900" spc="-1" strike="noStrike">
              <a:solidFill>
                <a:srgbClr val="000000"/>
              </a:solidFill>
              <a:latin typeface="Arial"/>
            </a:endParaRPr>
          </a:p>
          <a:p>
            <a:pPr marL="216000" indent="-216000">
              <a:lnSpc>
                <a:spcPct val="150000"/>
              </a:lnSpc>
              <a:buClr>
                <a:srgbClr val="000000"/>
              </a:buClr>
              <a:buSzPct val="70000"/>
              <a:buFont typeface="Wingdings" charset="2"/>
              <a:buChar char=""/>
              <a:tabLst>
                <a:tab algn="l" pos="0"/>
              </a:tabLst>
            </a:pPr>
            <a:r>
              <a:rPr b="0" lang="ru-RU" sz="900" spc="-1" strike="noStrike">
                <a:solidFill>
                  <a:srgbClr val="000000"/>
                </a:solidFill>
                <a:latin typeface="Segoe UI"/>
                <a:ea typeface="DejaVu Sans"/>
              </a:rPr>
              <a:t>Проведение обучения для ваших специалистов по настройке, сопровождению и использованию продукта</a:t>
            </a:r>
            <a:endParaRPr b="0" lang="ru-RU" sz="900" spc="-1" strike="noStrike">
              <a:solidFill>
                <a:srgbClr val="000000"/>
              </a:solidFill>
              <a:latin typeface="Arial"/>
            </a:endParaRPr>
          </a:p>
          <a:p>
            <a:pPr>
              <a:lnSpc>
                <a:spcPct val="150000"/>
              </a:lnSpc>
              <a:tabLst>
                <a:tab algn="l" pos="0"/>
              </a:tabLst>
            </a:pPr>
            <a:endParaRPr b="0" lang="ru-RU" sz="900" spc="-1" strike="noStrike">
              <a:solidFill>
                <a:srgbClr val="000000"/>
              </a:solidFill>
              <a:latin typeface="Arial"/>
            </a:endParaRPr>
          </a:p>
          <a:p>
            <a:pPr>
              <a:lnSpc>
                <a:spcPct val="150000"/>
              </a:lnSpc>
              <a:tabLst>
                <a:tab algn="l" pos="0"/>
              </a:tabLst>
            </a:pPr>
            <a:r>
              <a:rPr b="0" lang="ru-RU" sz="900" spc="-1" strike="noStrike">
                <a:solidFill>
                  <a:srgbClr val="000000"/>
                </a:solidFill>
                <a:latin typeface="Segoe UI"/>
                <a:ea typeface="DejaVu Sans"/>
              </a:rPr>
              <a:t>Поддержка уже включена в подписку на редакцию Enterprise Edition. </a:t>
            </a:r>
            <a:br>
              <a:rPr sz="900"/>
            </a:br>
            <a:r>
              <a:rPr b="0" lang="ru-RU" sz="900" spc="-1" strike="noStrike">
                <a:solidFill>
                  <a:srgbClr val="000000"/>
                </a:solidFill>
                <a:latin typeface="Segoe UI"/>
                <a:ea typeface="DejaVu Sans"/>
              </a:rPr>
              <a:t>Для редакции Community Edition поддержка приобретается отдельно.</a:t>
            </a:r>
            <a:endParaRPr b="0" lang="ru-RU" sz="9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中国明星开源项目；…"/>
          <p:cNvSpPr/>
          <p:nvPr/>
        </p:nvSpPr>
        <p:spPr>
          <a:xfrm>
            <a:off x="151560" y="2444760"/>
            <a:ext cx="3770640" cy="1895400"/>
          </a:xfrm>
          <a:prstGeom prst="rect">
            <a:avLst/>
          </a:prstGeom>
          <a:noFill/>
          <a:ln w="12700">
            <a:noFill/>
          </a:ln>
        </p:spPr>
        <p:style>
          <a:lnRef idx="0"/>
          <a:fillRef idx="0"/>
          <a:effectRef idx="0"/>
          <a:fontRef idx="minor"/>
        </p:style>
        <p:txBody>
          <a:bodyPr lIns="90000" rIns="90000" tIns="34200" bIns="34200" anchor="t">
            <a:spAutoFit/>
          </a:bodyPr>
          <a:p>
            <a:pPr marL="187560" indent="-187560">
              <a:lnSpc>
                <a:spcPct val="100000"/>
              </a:lnSpc>
              <a:buClr>
                <a:srgbClr val="000000"/>
              </a:buClr>
              <a:buSzPct val="145000"/>
              <a:buFont typeface="Arial"/>
              <a:buChar char="•"/>
            </a:pPr>
            <a:r>
              <a:rPr b="0" lang="ru-RU" sz="1000" spc="-1" strike="noStrike">
                <a:solidFill>
                  <a:srgbClr val="5e5e5e"/>
                </a:solidFill>
                <a:latin typeface="Arial"/>
                <a:ea typeface="Arial"/>
              </a:rPr>
              <a:t>Редакция Community с открытым исходным кодом;</a:t>
            </a:r>
            <a:endParaRPr b="0" lang="ru-RU" sz="1000" spc="-1" strike="noStrike">
              <a:solidFill>
                <a:srgbClr val="000000"/>
              </a:solidFill>
              <a:latin typeface="Arial"/>
            </a:endParaRPr>
          </a:p>
          <a:p>
            <a:pPr marL="187560" indent="-187560">
              <a:lnSpc>
                <a:spcPct val="100000"/>
              </a:lnSpc>
              <a:buClr>
                <a:srgbClr val="000000"/>
              </a:buClr>
              <a:buSzPct val="145000"/>
              <a:buFont typeface="Arial"/>
              <a:buChar char="•"/>
            </a:pPr>
            <a:r>
              <a:rPr b="0" lang="ru-RU" sz="1000" spc="-1" strike="noStrike">
                <a:solidFill>
                  <a:srgbClr val="5e5e5e"/>
                </a:solidFill>
                <a:latin typeface="Arial"/>
                <a:ea typeface="Arial"/>
              </a:rPr>
              <a:t>Премия</a:t>
            </a:r>
            <a:r>
              <a:rPr b="0" lang="en-US" sz="1000" spc="-1" strike="noStrike">
                <a:solidFill>
                  <a:srgbClr val="5e5e5e"/>
                </a:solidFill>
                <a:latin typeface="Arial"/>
                <a:ea typeface="Arial"/>
              </a:rPr>
              <a:t> OSCAR </a:t>
            </a:r>
            <a:br>
              <a:rPr sz="1000"/>
            </a:br>
            <a:r>
              <a:rPr b="0" lang="en-US" sz="1000" spc="-1" strike="noStrike">
                <a:solidFill>
                  <a:srgbClr val="5e5e5e"/>
                </a:solidFill>
                <a:latin typeface="Arial"/>
                <a:ea typeface="Arial"/>
              </a:rPr>
              <a:t>Peak Open Source Technology Innovation Award 2018;</a:t>
            </a:r>
            <a:endParaRPr b="0" lang="ru-RU" sz="1000" spc="-1" strike="noStrike">
              <a:solidFill>
                <a:srgbClr val="000000"/>
              </a:solidFill>
              <a:latin typeface="Arial"/>
            </a:endParaRPr>
          </a:p>
          <a:p>
            <a:pPr marL="187560" indent="-187560">
              <a:lnSpc>
                <a:spcPct val="100000"/>
              </a:lnSpc>
              <a:buClr>
                <a:srgbClr val="000000"/>
              </a:buClr>
              <a:buSzPct val="145000"/>
              <a:buFont typeface="Arial"/>
              <a:buChar char="•"/>
            </a:pPr>
            <a:r>
              <a:rPr b="0" lang="ru-RU" sz="1000" spc="-1" strike="noStrike">
                <a:solidFill>
                  <a:srgbClr val="5e5e5e"/>
                </a:solidFill>
                <a:latin typeface="Arial"/>
                <a:ea typeface="Arial"/>
              </a:rPr>
              <a:t>«Лицензия на продажу специальной продукции для обеспечения безопасности компьютерных информационных систем» (выдается Министерством общественной безопасности Китая)</a:t>
            </a:r>
            <a:endParaRPr b="0" lang="ru-RU" sz="1000" spc="-1" strike="noStrike">
              <a:solidFill>
                <a:srgbClr val="000000"/>
              </a:solidFill>
              <a:latin typeface="Arial"/>
            </a:endParaRPr>
          </a:p>
          <a:p>
            <a:pPr marL="187560" indent="-187560">
              <a:lnSpc>
                <a:spcPct val="100000"/>
              </a:lnSpc>
              <a:buClr>
                <a:srgbClr val="000000"/>
              </a:buClr>
              <a:buSzPct val="145000"/>
              <a:buFont typeface="Arial"/>
              <a:buChar char="•"/>
            </a:pPr>
            <a:r>
              <a:rPr b="0" lang="ru-RU" sz="1000" spc="-1" strike="noStrike">
                <a:solidFill>
                  <a:srgbClr val="5e5e5e"/>
                </a:solidFill>
                <a:latin typeface="Arial"/>
                <a:ea typeface="Arial"/>
              </a:rPr>
              <a:t>Сертификация информационной безопасности ИТ-продукта (выдана Китайским центром проверки технологий и сертификации сетевой безопасности)</a:t>
            </a:r>
            <a:endParaRPr b="0" lang="ru-RU" sz="1000" spc="-1" strike="noStrike">
              <a:solidFill>
                <a:srgbClr val="000000"/>
              </a:solidFill>
              <a:latin typeface="Arial"/>
            </a:endParaRPr>
          </a:p>
          <a:p>
            <a:pPr marL="187560" indent="-187560">
              <a:lnSpc>
                <a:spcPct val="100000"/>
              </a:lnSpc>
              <a:buClr>
                <a:srgbClr val="000000"/>
              </a:buClr>
              <a:buSzPct val="145000"/>
              <a:buFont typeface="Arial"/>
              <a:buChar char="•"/>
            </a:pPr>
            <a:r>
              <a:rPr b="0" lang="ru-RU" sz="1000" spc="-1" strike="noStrike">
                <a:solidFill>
                  <a:srgbClr val="5e5e5e"/>
                </a:solidFill>
                <a:latin typeface="Arial"/>
                <a:ea typeface="Arial"/>
              </a:rPr>
              <a:t>В РФ и СНГ представлен командой AFI Distribution </a:t>
            </a:r>
            <a:br>
              <a:rPr sz="1000"/>
            </a:br>
            <a:r>
              <a:rPr b="0" lang="ru-RU" sz="1000" spc="-1" strike="noStrike">
                <a:solidFill>
                  <a:srgbClr val="5e5e5e"/>
                </a:solidFill>
                <a:latin typeface="Arial"/>
                <a:ea typeface="Arial"/>
              </a:rPr>
              <a:t>с технической поддержкой на русском языке</a:t>
            </a:r>
            <a:endParaRPr b="0" lang="ru-RU" sz="1000" spc="-1" strike="noStrike">
              <a:solidFill>
                <a:srgbClr val="000000"/>
              </a:solidFill>
              <a:latin typeface="Arial"/>
            </a:endParaRPr>
          </a:p>
        </p:txBody>
      </p:sp>
      <p:sp>
        <p:nvSpPr>
          <p:cNvPr id="456" name="注：GitHub Star 数量统计截至 2023 年 4 月。"/>
          <p:cNvSpPr/>
          <p:nvPr/>
        </p:nvSpPr>
        <p:spPr>
          <a:xfrm>
            <a:off x="208080" y="4783320"/>
            <a:ext cx="5032080" cy="205200"/>
          </a:xfrm>
          <a:prstGeom prst="rect">
            <a:avLst/>
          </a:prstGeom>
          <a:noFill/>
          <a:ln w="12700">
            <a:noFill/>
          </a:ln>
        </p:spPr>
        <p:style>
          <a:lnRef idx="0"/>
          <a:fillRef idx="0"/>
          <a:effectRef idx="0"/>
          <a:fontRef idx="minor"/>
        </p:style>
        <p:txBody>
          <a:bodyPr wrap="none" lIns="90000" rIns="90000" tIns="34200" bIns="34200" anchor="t">
            <a:spAutoFit/>
          </a:bodyPr>
          <a:p>
            <a:pPr marL="457200" indent="-457200">
              <a:lnSpc>
                <a:spcPct val="120000"/>
              </a:lnSpc>
              <a:tabLst>
                <a:tab algn="l" pos="0"/>
              </a:tabLst>
            </a:pPr>
            <a:r>
              <a:rPr b="0" lang="ru-RU" sz="750" spc="-1" strike="noStrike">
                <a:solidFill>
                  <a:srgbClr val="5e5e5e"/>
                </a:solidFill>
                <a:latin typeface="Arial"/>
                <a:ea typeface="Arial"/>
              </a:rPr>
              <a:t>* Примечание: Количество звезд на GitHub Stars указано по состоянию на апрель 2023.</a:t>
            </a:r>
            <a:endParaRPr b="0" lang="ru-RU" sz="750" spc="-1" strike="noStrike">
              <a:solidFill>
                <a:srgbClr val="000000"/>
              </a:solidFill>
              <a:latin typeface="Arial"/>
            </a:endParaRPr>
          </a:p>
        </p:txBody>
      </p:sp>
      <p:sp>
        <p:nvSpPr>
          <p:cNvPr id="457" name="星形"/>
          <p:cNvSpPr/>
          <p:nvPr/>
        </p:nvSpPr>
        <p:spPr>
          <a:xfrm>
            <a:off x="1968120" y="1511640"/>
            <a:ext cx="297360" cy="282600"/>
          </a:xfrm>
          <a:prstGeom prst="star5">
            <a:avLst>
              <a:gd name="adj" fmla="val 19100"/>
              <a:gd name="hf" fmla="val 105146"/>
              <a:gd name="vf" fmla="val 110557"/>
            </a:avLst>
          </a:prstGeom>
          <a:solidFill>
            <a:srgbClr val="5e5e5e"/>
          </a:solidFill>
          <a:ln w="12700">
            <a:noFill/>
          </a:ln>
        </p:spPr>
        <p:style>
          <a:lnRef idx="0"/>
          <a:fillRef idx="0"/>
          <a:effectRef idx="0"/>
          <a:fontRef idx="minor"/>
        </p:style>
        <p:txBody>
          <a:bodyPr lIns="90000" rIns="90000" tIns="34200" bIns="34200" anchor="ctr">
            <a:noAutofit/>
          </a:bodyPr>
          <a:p>
            <a:pPr>
              <a:lnSpc>
                <a:spcPct val="100000"/>
              </a:lnSpc>
            </a:pPr>
            <a:endParaRPr b="0" lang="ru-RU" sz="1350" spc="-1" strike="noStrike">
              <a:solidFill>
                <a:srgbClr val="000000"/>
              </a:solidFill>
              <a:latin typeface="Calibri"/>
              <a:ea typeface="Calibri"/>
            </a:endParaRPr>
          </a:p>
        </p:txBody>
      </p:sp>
      <p:sp>
        <p:nvSpPr>
          <p:cNvPr id="458" name="Star"/>
          <p:cNvSpPr/>
          <p:nvPr/>
        </p:nvSpPr>
        <p:spPr>
          <a:xfrm>
            <a:off x="2313360" y="1519200"/>
            <a:ext cx="453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Star</a:t>
            </a:r>
            <a:endParaRPr b="0" lang="ru-RU" sz="1350" spc="-1" strike="noStrike">
              <a:solidFill>
                <a:srgbClr val="000000"/>
              </a:solidFill>
              <a:latin typeface="Arial"/>
            </a:endParaRPr>
          </a:p>
        </p:txBody>
      </p:sp>
      <p:sp>
        <p:nvSpPr>
          <p:cNvPr id="459" name="线条"/>
          <p:cNvSpPr/>
          <p:nvPr/>
        </p:nvSpPr>
        <p:spPr>
          <a:xfrm flipV="1">
            <a:off x="2746800" y="1519200"/>
            <a:ext cx="360" cy="268560"/>
          </a:xfrm>
          <a:prstGeom prst="line">
            <a:avLst/>
          </a:prstGeom>
          <a:ln w="25400">
            <a:solidFill>
              <a:srgbClr val="5e5e5e"/>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460" name="20,200+"/>
          <p:cNvSpPr/>
          <p:nvPr/>
        </p:nvSpPr>
        <p:spPr>
          <a:xfrm>
            <a:off x="2736720" y="1519200"/>
            <a:ext cx="86544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2</a:t>
            </a:r>
            <a:r>
              <a:rPr b="0" lang="en-US" sz="1350" spc="-1" strike="noStrike">
                <a:solidFill>
                  <a:srgbClr val="5e5e5e"/>
                </a:solidFill>
                <a:latin typeface="Calibri"/>
                <a:ea typeface="Calibri"/>
              </a:rPr>
              <a:t>2,000+ *</a:t>
            </a:r>
            <a:endParaRPr b="0" lang="ru-RU" sz="1350" spc="-1" strike="noStrike">
              <a:solidFill>
                <a:srgbClr val="000000"/>
              </a:solidFill>
              <a:latin typeface="Arial"/>
            </a:endParaRPr>
          </a:p>
        </p:txBody>
      </p:sp>
      <p:sp>
        <p:nvSpPr>
          <p:cNvPr id="461" name="90+ Contributors"/>
          <p:cNvSpPr/>
          <p:nvPr/>
        </p:nvSpPr>
        <p:spPr>
          <a:xfrm>
            <a:off x="324000" y="2032560"/>
            <a:ext cx="1048320" cy="22032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000" spc="-1" strike="noStrike">
                <a:solidFill>
                  <a:srgbClr val="5e5e5e"/>
                </a:solidFill>
                <a:latin typeface="Calibri"/>
                <a:ea typeface="Calibri"/>
              </a:rPr>
              <a:t>90+</a:t>
            </a:r>
            <a:r>
              <a:rPr b="0" lang="en-US" sz="1000" spc="-1" strike="noStrike">
                <a:solidFill>
                  <a:srgbClr val="5e5e5e"/>
                </a:solidFill>
                <a:latin typeface="Calibri"/>
                <a:ea typeface="Calibri"/>
              </a:rPr>
              <a:t> Contributors</a:t>
            </a:r>
            <a:endParaRPr b="0" lang="ru-RU" sz="1000" spc="-1" strike="noStrike">
              <a:solidFill>
                <a:srgbClr val="000000"/>
              </a:solidFill>
              <a:latin typeface="Arial"/>
            </a:endParaRPr>
          </a:p>
        </p:txBody>
      </p:sp>
      <p:sp>
        <p:nvSpPr>
          <p:cNvPr id="462" name="线条"/>
          <p:cNvSpPr/>
          <p:nvPr/>
        </p:nvSpPr>
        <p:spPr>
          <a:xfrm flipV="1">
            <a:off x="1789200" y="2078640"/>
            <a:ext cx="360" cy="268560"/>
          </a:xfrm>
          <a:prstGeom prst="line">
            <a:avLst/>
          </a:prstGeom>
          <a:ln w="25400">
            <a:solidFill>
              <a:srgbClr val="ffffff"/>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463" name="累计安装部署超过 250,000 次"/>
          <p:cNvSpPr/>
          <p:nvPr/>
        </p:nvSpPr>
        <p:spPr>
          <a:xfrm>
            <a:off x="1752120" y="1958760"/>
            <a:ext cx="1440720" cy="372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000" spc="-1" strike="noStrike">
                <a:solidFill>
                  <a:srgbClr val="5e5e5e"/>
                </a:solidFill>
                <a:latin typeface="Calibri"/>
                <a:ea typeface="Calibri"/>
              </a:rPr>
              <a:t>Более </a:t>
            </a:r>
            <a:r>
              <a:rPr b="0" lang="en-US" sz="1000" spc="-1" strike="noStrike">
                <a:solidFill>
                  <a:srgbClr val="5e5e5e"/>
                </a:solidFill>
                <a:latin typeface="Calibri"/>
                <a:ea typeface="Calibri"/>
              </a:rPr>
              <a:t>300,000</a:t>
            </a:r>
            <a:endParaRPr b="0" lang="ru-RU" sz="1000" spc="-1" strike="noStrike">
              <a:solidFill>
                <a:srgbClr val="000000"/>
              </a:solidFill>
              <a:latin typeface="Arial"/>
            </a:endParaRPr>
          </a:p>
          <a:p>
            <a:pPr>
              <a:lnSpc>
                <a:spcPct val="100000"/>
              </a:lnSpc>
            </a:pPr>
            <a:r>
              <a:rPr b="0" lang="ru-RU" sz="1000" spc="-1" strike="noStrike">
                <a:solidFill>
                  <a:srgbClr val="5e5e5e"/>
                </a:solidFill>
                <a:latin typeface="Calibri"/>
                <a:ea typeface="Calibri"/>
              </a:rPr>
              <a:t>установок и внедрений</a:t>
            </a:r>
            <a:endParaRPr b="0" lang="ru-RU" sz="1000" spc="-1" strike="noStrike">
              <a:solidFill>
                <a:srgbClr val="000000"/>
              </a:solidFill>
              <a:latin typeface="Arial"/>
            </a:endParaRPr>
          </a:p>
        </p:txBody>
      </p:sp>
      <p:sp>
        <p:nvSpPr>
          <p:cNvPr id="464" name="线条"/>
          <p:cNvSpPr/>
          <p:nvPr/>
        </p:nvSpPr>
        <p:spPr>
          <a:xfrm>
            <a:off x="314280" y="2395800"/>
            <a:ext cx="3466080" cy="360"/>
          </a:xfrm>
          <a:prstGeom prst="line">
            <a:avLst/>
          </a:prstGeom>
          <a:ln w="25400">
            <a:solidFill>
              <a:srgbClr val="5e5e5e">
                <a:alpha val="50000"/>
              </a:srgbClr>
            </a:solidFill>
            <a:prstDash val="sysDot"/>
            <a:miter/>
          </a:ln>
        </p:spPr>
        <p:style>
          <a:lnRef idx="0"/>
          <a:fillRef idx="0"/>
          <a:effectRef idx="0"/>
          <a:fontRef idx="minor"/>
        </p:style>
        <p:txBody>
          <a:bodyPr lIns="90000" rIns="90000" tIns="0" bIns="0" anchor="t" anchorCtr="1">
            <a:noAutofit/>
          </a:bodyPr>
          <a:p>
            <a:endParaRPr b="0" lang="ru-RU" sz="1350" spc="-1" strike="noStrike">
              <a:solidFill>
                <a:srgbClr val="000000"/>
              </a:solidFill>
              <a:latin typeface="Calibri"/>
              <a:ea typeface="Calibri"/>
            </a:endParaRPr>
          </a:p>
        </p:txBody>
      </p:sp>
      <p:sp>
        <p:nvSpPr>
          <p:cNvPr id="465" name="线条"/>
          <p:cNvSpPr/>
          <p:nvPr/>
        </p:nvSpPr>
        <p:spPr>
          <a:xfrm>
            <a:off x="314280" y="4592880"/>
            <a:ext cx="3466080" cy="360"/>
          </a:xfrm>
          <a:prstGeom prst="line">
            <a:avLst/>
          </a:prstGeom>
          <a:ln w="25400">
            <a:solidFill>
              <a:srgbClr val="5e5e5e">
                <a:alpha val="50000"/>
              </a:srgbClr>
            </a:solidFill>
            <a:prstDash val="sysDot"/>
            <a:miter/>
          </a:ln>
        </p:spPr>
        <p:style>
          <a:lnRef idx="0"/>
          <a:fillRef idx="0"/>
          <a:effectRef idx="0"/>
          <a:fontRef idx="minor"/>
        </p:style>
        <p:txBody>
          <a:bodyPr lIns="90000" rIns="90000" tIns="0" bIns="0" anchor="t" anchorCtr="1">
            <a:noAutofit/>
          </a:bodyPr>
          <a:p>
            <a:endParaRPr b="0" lang="ru-RU" sz="1350" spc="-1" strike="noStrike">
              <a:solidFill>
                <a:srgbClr val="000000"/>
              </a:solidFill>
              <a:latin typeface="Calibri"/>
              <a:ea typeface="Calibri"/>
            </a:endParaRPr>
          </a:p>
        </p:txBody>
      </p:sp>
      <p:pic>
        <p:nvPicPr>
          <p:cNvPr id="466" name="github-logo.png" descr="github-logo.png"/>
          <p:cNvPicPr/>
          <p:nvPr/>
        </p:nvPicPr>
        <p:blipFill>
          <a:blip r:embed="rId1"/>
          <a:srcRect l="0" t="32613" r="0" b="34393"/>
          <a:stretch/>
        </p:blipFill>
        <p:spPr>
          <a:xfrm>
            <a:off x="326520" y="1458000"/>
            <a:ext cx="1242360" cy="408600"/>
          </a:xfrm>
          <a:prstGeom prst="rect">
            <a:avLst/>
          </a:prstGeom>
          <a:ln w="12700">
            <a:noFill/>
          </a:ln>
        </p:spPr>
      </p:pic>
      <p:pic>
        <p:nvPicPr>
          <p:cNvPr id="467" name="图片 1" descr=""/>
          <p:cNvPicPr/>
          <p:nvPr/>
        </p:nvPicPr>
        <p:blipFill>
          <a:blip r:embed="rId2"/>
          <a:stretch/>
        </p:blipFill>
        <p:spPr>
          <a:xfrm>
            <a:off x="3854160" y="1418400"/>
            <a:ext cx="5321160" cy="3021840"/>
          </a:xfrm>
          <a:prstGeom prst="rect">
            <a:avLst/>
          </a:prstGeom>
          <a:ln w="0">
            <a:noFill/>
          </a:ln>
        </p:spPr>
      </p:pic>
      <p:pic>
        <p:nvPicPr>
          <p:cNvPr id="468" name="Рисунок 2" descr=""/>
          <p:cNvPicPr/>
          <p:nvPr/>
        </p:nvPicPr>
        <p:blipFill>
          <a:blip r:embed="rId3"/>
          <a:stretch/>
        </p:blipFill>
        <p:spPr>
          <a:xfrm>
            <a:off x="3195000" y="519120"/>
            <a:ext cx="2753640" cy="55584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9" name="JumpServer 是用户安装基础最大的堡垒机"/>
          <p:cNvSpPr/>
          <p:nvPr/>
        </p:nvSpPr>
        <p:spPr>
          <a:xfrm>
            <a:off x="0" y="47520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0" lang="ru-RU" sz="2250" spc="-1" strike="noStrike">
                <a:solidFill>
                  <a:srgbClr val="5e5e5e"/>
                </a:solidFill>
                <a:latin typeface="Arial"/>
                <a:ea typeface="Arial"/>
              </a:rPr>
              <a:t>JumpServer – самый популярный РАМ в Китае</a:t>
            </a:r>
            <a:endParaRPr b="0" lang="ru-RU" sz="2250" spc="-1" strike="noStrike">
              <a:solidFill>
                <a:srgbClr val="000000"/>
              </a:solidFill>
              <a:latin typeface="Arial"/>
            </a:endParaRPr>
          </a:p>
        </p:txBody>
      </p:sp>
      <p:pic>
        <p:nvPicPr>
          <p:cNvPr id="470" name="logo-12.jpg" descr="logo-12.jpg"/>
          <p:cNvPicPr/>
          <p:nvPr/>
        </p:nvPicPr>
        <p:blipFill>
          <a:blip r:embed="rId1"/>
          <a:stretch/>
        </p:blipFill>
        <p:spPr>
          <a:xfrm>
            <a:off x="3065400" y="3642120"/>
            <a:ext cx="954360" cy="473040"/>
          </a:xfrm>
          <a:prstGeom prst="rect">
            <a:avLst/>
          </a:prstGeom>
          <a:ln w="12700">
            <a:noFill/>
          </a:ln>
        </p:spPr>
      </p:pic>
      <p:pic>
        <p:nvPicPr>
          <p:cNvPr id="471" name="logo-11.jpg" descr="logo-11.jpg"/>
          <p:cNvPicPr/>
          <p:nvPr/>
        </p:nvPicPr>
        <p:blipFill>
          <a:blip r:embed="rId2"/>
          <a:stretch/>
        </p:blipFill>
        <p:spPr>
          <a:xfrm>
            <a:off x="-19800" y="3142800"/>
            <a:ext cx="744120" cy="368640"/>
          </a:xfrm>
          <a:prstGeom prst="rect">
            <a:avLst/>
          </a:prstGeom>
          <a:ln w="12700">
            <a:noFill/>
          </a:ln>
        </p:spPr>
      </p:pic>
      <p:pic>
        <p:nvPicPr>
          <p:cNvPr id="472" name="logo-19.jpg" descr="logo-19.jpg"/>
          <p:cNvPicPr/>
          <p:nvPr/>
        </p:nvPicPr>
        <p:blipFill>
          <a:blip r:embed="rId3"/>
          <a:stretch/>
        </p:blipFill>
        <p:spPr>
          <a:xfrm>
            <a:off x="3967560" y="3636360"/>
            <a:ext cx="997200" cy="494280"/>
          </a:xfrm>
          <a:prstGeom prst="rect">
            <a:avLst/>
          </a:prstGeom>
          <a:ln w="12700">
            <a:noFill/>
          </a:ln>
        </p:spPr>
      </p:pic>
      <p:pic>
        <p:nvPicPr>
          <p:cNvPr id="473" name="Ford-logo-2003-1366x768.png" descr="Ford-logo-2003-1366x768.png"/>
          <p:cNvPicPr/>
          <p:nvPr/>
        </p:nvPicPr>
        <p:blipFill>
          <a:blip r:embed="rId4"/>
          <a:stretch/>
        </p:blipFill>
        <p:spPr>
          <a:xfrm>
            <a:off x="1033200" y="2524680"/>
            <a:ext cx="911520" cy="451080"/>
          </a:xfrm>
          <a:prstGeom prst="rect">
            <a:avLst/>
          </a:prstGeom>
          <a:ln w="12700">
            <a:noFill/>
          </a:ln>
        </p:spPr>
      </p:pic>
      <p:pic>
        <p:nvPicPr>
          <p:cNvPr id="474" name="1490068894701161.jpg" descr="1490068894701161.jpg"/>
          <p:cNvPicPr/>
          <p:nvPr/>
        </p:nvPicPr>
        <p:blipFill>
          <a:blip r:embed="rId5"/>
          <a:stretch/>
        </p:blipFill>
        <p:spPr>
          <a:xfrm>
            <a:off x="2591640" y="4418640"/>
            <a:ext cx="683640" cy="238680"/>
          </a:xfrm>
          <a:prstGeom prst="rect">
            <a:avLst/>
          </a:prstGeom>
          <a:ln w="12700">
            <a:noFill/>
          </a:ln>
        </p:spPr>
      </p:pic>
      <p:pic>
        <p:nvPicPr>
          <p:cNvPr id="475" name="江苏农信.jpg" descr="江苏农信.jpg"/>
          <p:cNvPicPr/>
          <p:nvPr/>
        </p:nvPicPr>
        <p:blipFill>
          <a:blip r:embed="rId6"/>
          <a:stretch/>
        </p:blipFill>
        <p:spPr>
          <a:xfrm>
            <a:off x="138240" y="1282680"/>
            <a:ext cx="831600" cy="451440"/>
          </a:xfrm>
          <a:prstGeom prst="rect">
            <a:avLst/>
          </a:prstGeom>
          <a:ln w="12700">
            <a:noFill/>
          </a:ln>
        </p:spPr>
      </p:pic>
      <p:pic>
        <p:nvPicPr>
          <p:cNvPr id="476" name="一创.jpg" descr="一创.jpg"/>
          <p:cNvPicPr/>
          <p:nvPr/>
        </p:nvPicPr>
        <p:blipFill>
          <a:blip r:embed="rId7"/>
          <a:stretch/>
        </p:blipFill>
        <p:spPr>
          <a:xfrm>
            <a:off x="6731640" y="1324080"/>
            <a:ext cx="834120" cy="360720"/>
          </a:xfrm>
          <a:prstGeom prst="rect">
            <a:avLst/>
          </a:prstGeom>
          <a:ln w="12700">
            <a:noFill/>
          </a:ln>
        </p:spPr>
      </p:pic>
      <p:pic>
        <p:nvPicPr>
          <p:cNvPr id="477" name="图像" descr="图像"/>
          <p:cNvPicPr/>
          <p:nvPr/>
        </p:nvPicPr>
        <p:blipFill>
          <a:blip r:embed="rId8"/>
          <a:stretch/>
        </p:blipFill>
        <p:spPr>
          <a:xfrm>
            <a:off x="7996320" y="1894320"/>
            <a:ext cx="887760" cy="350640"/>
          </a:xfrm>
          <a:prstGeom prst="rect">
            <a:avLst/>
          </a:prstGeom>
          <a:ln w="12700">
            <a:noFill/>
          </a:ln>
        </p:spPr>
      </p:pic>
      <p:pic>
        <p:nvPicPr>
          <p:cNvPr id="478" name="logo-Shangri-la.jpg" descr="logo-Shangri-la.jpg"/>
          <p:cNvPicPr/>
          <p:nvPr/>
        </p:nvPicPr>
        <p:blipFill>
          <a:blip r:embed="rId9"/>
          <a:stretch/>
        </p:blipFill>
        <p:spPr>
          <a:xfrm>
            <a:off x="7902000" y="3660480"/>
            <a:ext cx="919800" cy="497880"/>
          </a:xfrm>
          <a:prstGeom prst="rect">
            <a:avLst/>
          </a:prstGeom>
          <a:ln w="12700">
            <a:noFill/>
          </a:ln>
        </p:spPr>
      </p:pic>
      <p:pic>
        <p:nvPicPr>
          <p:cNvPr id="479" name="图像" descr="图像"/>
          <p:cNvPicPr/>
          <p:nvPr/>
        </p:nvPicPr>
        <p:blipFill>
          <a:blip r:embed="rId10"/>
          <a:stretch/>
        </p:blipFill>
        <p:spPr>
          <a:xfrm>
            <a:off x="2343960" y="3650040"/>
            <a:ext cx="752040" cy="482760"/>
          </a:xfrm>
          <a:prstGeom prst="rect">
            <a:avLst/>
          </a:prstGeom>
          <a:ln w="12700">
            <a:noFill/>
          </a:ln>
        </p:spPr>
      </p:pic>
      <p:pic>
        <p:nvPicPr>
          <p:cNvPr id="480" name="图像" descr="图像"/>
          <p:cNvPicPr/>
          <p:nvPr/>
        </p:nvPicPr>
        <p:blipFill>
          <a:blip r:embed="rId11"/>
          <a:stretch/>
        </p:blipFill>
        <p:spPr>
          <a:xfrm>
            <a:off x="4247280" y="2608560"/>
            <a:ext cx="807120" cy="248760"/>
          </a:xfrm>
          <a:prstGeom prst="rect">
            <a:avLst/>
          </a:prstGeom>
          <a:ln w="12700">
            <a:noFill/>
          </a:ln>
        </p:spPr>
      </p:pic>
      <p:pic>
        <p:nvPicPr>
          <p:cNvPr id="481" name="图像" descr="图像"/>
          <p:cNvPicPr/>
          <p:nvPr/>
        </p:nvPicPr>
        <p:blipFill>
          <a:blip r:embed="rId12"/>
          <a:stretch/>
        </p:blipFill>
        <p:spPr>
          <a:xfrm>
            <a:off x="135000" y="4396320"/>
            <a:ext cx="838080" cy="327960"/>
          </a:xfrm>
          <a:prstGeom prst="rect">
            <a:avLst/>
          </a:prstGeom>
          <a:ln w="12700">
            <a:noFill/>
          </a:ln>
        </p:spPr>
      </p:pic>
      <p:pic>
        <p:nvPicPr>
          <p:cNvPr id="482" name="图像" descr="图像"/>
          <p:cNvPicPr/>
          <p:nvPr/>
        </p:nvPicPr>
        <p:blipFill>
          <a:blip r:embed="rId13"/>
          <a:stretch/>
        </p:blipFill>
        <p:spPr>
          <a:xfrm>
            <a:off x="1861560" y="2505960"/>
            <a:ext cx="752040" cy="488880"/>
          </a:xfrm>
          <a:prstGeom prst="rect">
            <a:avLst/>
          </a:prstGeom>
          <a:ln w="12700">
            <a:noFill/>
          </a:ln>
        </p:spPr>
      </p:pic>
      <p:pic>
        <p:nvPicPr>
          <p:cNvPr id="483" name="图像" descr="图像"/>
          <p:cNvPicPr/>
          <p:nvPr/>
        </p:nvPicPr>
        <p:blipFill>
          <a:blip r:embed="rId14"/>
          <a:stretch/>
        </p:blipFill>
        <p:spPr>
          <a:xfrm>
            <a:off x="6810840" y="3740400"/>
            <a:ext cx="1052640" cy="344880"/>
          </a:xfrm>
          <a:prstGeom prst="rect">
            <a:avLst/>
          </a:prstGeom>
          <a:ln w="12700">
            <a:noFill/>
          </a:ln>
        </p:spPr>
      </p:pic>
      <p:pic>
        <p:nvPicPr>
          <p:cNvPr id="484" name="logo-02.jpg" descr="logo-02.jpg"/>
          <p:cNvPicPr/>
          <p:nvPr/>
        </p:nvPicPr>
        <p:blipFill>
          <a:blip r:embed="rId15"/>
          <a:stretch/>
        </p:blipFill>
        <p:spPr>
          <a:xfrm>
            <a:off x="3276000" y="1265400"/>
            <a:ext cx="1064160" cy="527760"/>
          </a:xfrm>
          <a:prstGeom prst="rect">
            <a:avLst/>
          </a:prstGeom>
          <a:ln w="12700">
            <a:noFill/>
          </a:ln>
        </p:spPr>
      </p:pic>
      <p:pic>
        <p:nvPicPr>
          <p:cNvPr id="485" name="图像" descr="图像"/>
          <p:cNvPicPr/>
          <p:nvPr/>
        </p:nvPicPr>
        <p:blipFill>
          <a:blip r:embed="rId16"/>
          <a:stretch/>
        </p:blipFill>
        <p:spPr>
          <a:xfrm>
            <a:off x="5561280" y="1378080"/>
            <a:ext cx="1052640" cy="306720"/>
          </a:xfrm>
          <a:prstGeom prst="rect">
            <a:avLst/>
          </a:prstGeom>
          <a:ln w="12700">
            <a:noFill/>
          </a:ln>
        </p:spPr>
      </p:pic>
      <p:pic>
        <p:nvPicPr>
          <p:cNvPr id="486" name="图像" descr="图像"/>
          <p:cNvPicPr/>
          <p:nvPr/>
        </p:nvPicPr>
        <p:blipFill>
          <a:blip r:embed="rId17"/>
          <a:stretch/>
        </p:blipFill>
        <p:spPr>
          <a:xfrm>
            <a:off x="7044120" y="2619360"/>
            <a:ext cx="1176840" cy="210600"/>
          </a:xfrm>
          <a:prstGeom prst="rect">
            <a:avLst/>
          </a:prstGeom>
          <a:ln w="12700">
            <a:noFill/>
          </a:ln>
        </p:spPr>
      </p:pic>
      <p:pic>
        <p:nvPicPr>
          <p:cNvPr id="487" name="图像" descr="图像"/>
          <p:cNvPicPr/>
          <p:nvPr/>
        </p:nvPicPr>
        <p:blipFill>
          <a:blip r:embed="rId18"/>
          <a:stretch/>
        </p:blipFill>
        <p:spPr>
          <a:xfrm>
            <a:off x="1643040" y="4444920"/>
            <a:ext cx="830880" cy="249120"/>
          </a:xfrm>
          <a:prstGeom prst="rect">
            <a:avLst/>
          </a:prstGeom>
          <a:ln w="12700">
            <a:noFill/>
          </a:ln>
        </p:spPr>
      </p:pic>
      <p:pic>
        <p:nvPicPr>
          <p:cNvPr id="488" name="图像" descr="图像"/>
          <p:cNvPicPr/>
          <p:nvPr/>
        </p:nvPicPr>
        <p:blipFill>
          <a:blip r:embed="rId19"/>
          <a:stretch/>
        </p:blipFill>
        <p:spPr>
          <a:xfrm>
            <a:off x="5753520" y="2588400"/>
            <a:ext cx="1175760" cy="283680"/>
          </a:xfrm>
          <a:prstGeom prst="rect">
            <a:avLst/>
          </a:prstGeom>
          <a:ln w="12700">
            <a:noFill/>
          </a:ln>
        </p:spPr>
      </p:pic>
      <p:pic>
        <p:nvPicPr>
          <p:cNvPr id="489" name="图像" descr="图像"/>
          <p:cNvPicPr/>
          <p:nvPr/>
        </p:nvPicPr>
        <p:blipFill>
          <a:blip r:embed="rId20"/>
          <a:stretch/>
        </p:blipFill>
        <p:spPr>
          <a:xfrm>
            <a:off x="3317400" y="4348800"/>
            <a:ext cx="667440" cy="350640"/>
          </a:xfrm>
          <a:prstGeom prst="rect">
            <a:avLst/>
          </a:prstGeom>
          <a:ln w="12700">
            <a:noFill/>
          </a:ln>
        </p:spPr>
      </p:pic>
      <p:pic>
        <p:nvPicPr>
          <p:cNvPr id="490" name="图像" descr="图像"/>
          <p:cNvPicPr/>
          <p:nvPr/>
        </p:nvPicPr>
        <p:blipFill>
          <a:blip r:embed="rId21"/>
          <a:stretch/>
        </p:blipFill>
        <p:spPr>
          <a:xfrm>
            <a:off x="7567200" y="4287960"/>
            <a:ext cx="710640" cy="454320"/>
          </a:xfrm>
          <a:prstGeom prst="rect">
            <a:avLst/>
          </a:prstGeom>
          <a:ln w="12700">
            <a:noFill/>
          </a:ln>
        </p:spPr>
      </p:pic>
      <p:pic>
        <p:nvPicPr>
          <p:cNvPr id="491" name="2020011313443647330.png" descr="2020011313443647330.png"/>
          <p:cNvPicPr/>
          <p:nvPr/>
        </p:nvPicPr>
        <p:blipFill>
          <a:blip r:embed="rId22"/>
          <a:stretch/>
        </p:blipFill>
        <p:spPr>
          <a:xfrm>
            <a:off x="1090800" y="4345560"/>
            <a:ext cx="434880" cy="434880"/>
          </a:xfrm>
          <a:prstGeom prst="rect">
            <a:avLst/>
          </a:prstGeom>
          <a:ln w="12700">
            <a:noFill/>
          </a:ln>
        </p:spPr>
      </p:pic>
      <p:pic>
        <p:nvPicPr>
          <p:cNvPr id="492" name="图像" descr="图像"/>
          <p:cNvPicPr/>
          <p:nvPr/>
        </p:nvPicPr>
        <p:blipFill>
          <a:blip r:embed="rId23"/>
          <a:stretch/>
        </p:blipFill>
        <p:spPr>
          <a:xfrm>
            <a:off x="5001840" y="3692160"/>
            <a:ext cx="794160" cy="434520"/>
          </a:xfrm>
          <a:prstGeom prst="rect">
            <a:avLst/>
          </a:prstGeom>
          <a:ln w="12700">
            <a:noFill/>
          </a:ln>
        </p:spPr>
      </p:pic>
      <p:pic>
        <p:nvPicPr>
          <p:cNvPr id="493" name="图像" descr="图像"/>
          <p:cNvPicPr/>
          <p:nvPr/>
        </p:nvPicPr>
        <p:blipFill>
          <a:blip r:embed="rId24"/>
          <a:stretch/>
        </p:blipFill>
        <p:spPr>
          <a:xfrm>
            <a:off x="4417200" y="1378080"/>
            <a:ext cx="1026720" cy="302040"/>
          </a:xfrm>
          <a:prstGeom prst="rect">
            <a:avLst/>
          </a:prstGeom>
          <a:ln w="12700">
            <a:noFill/>
          </a:ln>
        </p:spPr>
      </p:pic>
      <p:pic>
        <p:nvPicPr>
          <p:cNvPr id="494" name="图像" descr="图像"/>
          <p:cNvPicPr/>
          <p:nvPr/>
        </p:nvPicPr>
        <p:blipFill>
          <a:blip r:embed="rId25"/>
          <a:stretch/>
        </p:blipFill>
        <p:spPr>
          <a:xfrm>
            <a:off x="8370000" y="4217760"/>
            <a:ext cx="624960" cy="553320"/>
          </a:xfrm>
          <a:prstGeom prst="rect">
            <a:avLst/>
          </a:prstGeom>
          <a:ln w="12700">
            <a:noFill/>
          </a:ln>
        </p:spPr>
      </p:pic>
      <p:pic>
        <p:nvPicPr>
          <p:cNvPr id="495" name="图像" descr="图像"/>
          <p:cNvPicPr/>
          <p:nvPr/>
        </p:nvPicPr>
        <p:blipFill>
          <a:blip r:embed="rId26"/>
          <a:stretch/>
        </p:blipFill>
        <p:spPr>
          <a:xfrm>
            <a:off x="63360" y="2472480"/>
            <a:ext cx="986040" cy="555840"/>
          </a:xfrm>
          <a:prstGeom prst="rect">
            <a:avLst/>
          </a:prstGeom>
          <a:ln w="12700">
            <a:noFill/>
          </a:ln>
        </p:spPr>
      </p:pic>
      <p:pic>
        <p:nvPicPr>
          <p:cNvPr id="496" name="图像" descr="图像"/>
          <p:cNvPicPr/>
          <p:nvPr/>
        </p:nvPicPr>
        <p:blipFill>
          <a:blip r:embed="rId27"/>
          <a:stretch/>
        </p:blipFill>
        <p:spPr>
          <a:xfrm>
            <a:off x="6286320" y="1997640"/>
            <a:ext cx="911520" cy="192240"/>
          </a:xfrm>
          <a:prstGeom prst="rect">
            <a:avLst/>
          </a:prstGeom>
          <a:ln w="12700">
            <a:noFill/>
          </a:ln>
        </p:spPr>
      </p:pic>
      <p:pic>
        <p:nvPicPr>
          <p:cNvPr id="497" name="图像" descr="图像"/>
          <p:cNvPicPr/>
          <p:nvPr/>
        </p:nvPicPr>
        <p:blipFill>
          <a:blip r:embed="rId28"/>
          <a:stretch/>
        </p:blipFill>
        <p:spPr>
          <a:xfrm>
            <a:off x="8338320" y="2488680"/>
            <a:ext cx="624600" cy="488520"/>
          </a:xfrm>
          <a:prstGeom prst="rect">
            <a:avLst/>
          </a:prstGeom>
          <a:ln w="12700">
            <a:noFill/>
          </a:ln>
        </p:spPr>
      </p:pic>
      <p:pic>
        <p:nvPicPr>
          <p:cNvPr id="498" name="图像" descr="图像"/>
          <p:cNvPicPr/>
          <p:nvPr/>
        </p:nvPicPr>
        <p:blipFill>
          <a:blip r:embed="rId29"/>
          <a:stretch/>
        </p:blipFill>
        <p:spPr>
          <a:xfrm>
            <a:off x="2145960" y="3156840"/>
            <a:ext cx="622800" cy="336600"/>
          </a:xfrm>
          <a:prstGeom prst="rect">
            <a:avLst/>
          </a:prstGeom>
          <a:ln w="12700">
            <a:noFill/>
          </a:ln>
        </p:spPr>
      </p:pic>
      <p:pic>
        <p:nvPicPr>
          <p:cNvPr id="499" name="图像" descr="图像"/>
          <p:cNvPicPr/>
          <p:nvPr/>
        </p:nvPicPr>
        <p:blipFill>
          <a:blip r:embed="rId30"/>
          <a:stretch/>
        </p:blipFill>
        <p:spPr>
          <a:xfrm>
            <a:off x="3591720" y="3198960"/>
            <a:ext cx="1019160" cy="210240"/>
          </a:xfrm>
          <a:prstGeom prst="rect">
            <a:avLst/>
          </a:prstGeom>
          <a:ln w="12700">
            <a:noFill/>
          </a:ln>
        </p:spPr>
      </p:pic>
      <p:pic>
        <p:nvPicPr>
          <p:cNvPr id="500" name="图像" descr="图像"/>
          <p:cNvPicPr/>
          <p:nvPr/>
        </p:nvPicPr>
        <p:blipFill>
          <a:blip r:embed="rId31"/>
          <a:stretch/>
        </p:blipFill>
        <p:spPr>
          <a:xfrm>
            <a:off x="1319040" y="3685680"/>
            <a:ext cx="950760" cy="411120"/>
          </a:xfrm>
          <a:prstGeom prst="rect">
            <a:avLst/>
          </a:prstGeom>
          <a:ln w="12700">
            <a:noFill/>
          </a:ln>
        </p:spPr>
      </p:pic>
      <p:pic>
        <p:nvPicPr>
          <p:cNvPr id="501" name="图像" descr="图像"/>
          <p:cNvPicPr/>
          <p:nvPr/>
        </p:nvPicPr>
        <p:blipFill>
          <a:blip r:embed="rId32"/>
          <a:stretch/>
        </p:blipFill>
        <p:spPr>
          <a:xfrm>
            <a:off x="5835960" y="3692160"/>
            <a:ext cx="934920" cy="459360"/>
          </a:xfrm>
          <a:prstGeom prst="rect">
            <a:avLst/>
          </a:prstGeom>
          <a:ln w="12700">
            <a:noFill/>
          </a:ln>
        </p:spPr>
      </p:pic>
      <p:pic>
        <p:nvPicPr>
          <p:cNvPr id="502" name="图像" descr="图像"/>
          <p:cNvPicPr/>
          <p:nvPr/>
        </p:nvPicPr>
        <p:blipFill>
          <a:blip r:embed="rId33"/>
          <a:stretch/>
        </p:blipFill>
        <p:spPr>
          <a:xfrm>
            <a:off x="7591320" y="1162080"/>
            <a:ext cx="525600" cy="525600"/>
          </a:xfrm>
          <a:prstGeom prst="rect">
            <a:avLst/>
          </a:prstGeom>
          <a:ln w="12700">
            <a:noFill/>
          </a:ln>
        </p:spPr>
      </p:pic>
      <p:pic>
        <p:nvPicPr>
          <p:cNvPr id="503" name="图像" descr="图像"/>
          <p:cNvPicPr/>
          <p:nvPr/>
        </p:nvPicPr>
        <p:blipFill>
          <a:blip r:embed="rId34"/>
          <a:stretch/>
        </p:blipFill>
        <p:spPr>
          <a:xfrm>
            <a:off x="2672640" y="2532960"/>
            <a:ext cx="434880" cy="434880"/>
          </a:xfrm>
          <a:prstGeom prst="rect">
            <a:avLst/>
          </a:prstGeom>
          <a:ln w="12700">
            <a:noFill/>
          </a:ln>
        </p:spPr>
      </p:pic>
      <p:pic>
        <p:nvPicPr>
          <p:cNvPr id="504" name="图像" descr="图像"/>
          <p:cNvPicPr/>
          <p:nvPr/>
        </p:nvPicPr>
        <p:blipFill>
          <a:blip r:embed="rId35"/>
          <a:stretch/>
        </p:blipFill>
        <p:spPr>
          <a:xfrm>
            <a:off x="3210120" y="2563200"/>
            <a:ext cx="934920" cy="350640"/>
          </a:xfrm>
          <a:prstGeom prst="rect">
            <a:avLst/>
          </a:prstGeom>
          <a:ln w="12700">
            <a:noFill/>
          </a:ln>
        </p:spPr>
      </p:pic>
      <p:pic>
        <p:nvPicPr>
          <p:cNvPr id="505" name="c35.png" descr="c35.png"/>
          <p:cNvPicPr/>
          <p:nvPr/>
        </p:nvPicPr>
        <p:blipFill>
          <a:blip r:embed="rId36"/>
          <a:stretch/>
        </p:blipFill>
        <p:spPr>
          <a:xfrm>
            <a:off x="118080" y="3766680"/>
            <a:ext cx="1126800" cy="251280"/>
          </a:xfrm>
          <a:prstGeom prst="rect">
            <a:avLst/>
          </a:prstGeom>
          <a:ln w="12700">
            <a:noFill/>
          </a:ln>
        </p:spPr>
      </p:pic>
      <p:pic>
        <p:nvPicPr>
          <p:cNvPr id="506" name="图像" descr="图像"/>
          <p:cNvPicPr/>
          <p:nvPr/>
        </p:nvPicPr>
        <p:blipFill>
          <a:blip r:embed="rId37"/>
          <a:stretch/>
        </p:blipFill>
        <p:spPr>
          <a:xfrm>
            <a:off x="8118720" y="1328760"/>
            <a:ext cx="919800" cy="336600"/>
          </a:xfrm>
          <a:prstGeom prst="rect">
            <a:avLst/>
          </a:prstGeom>
          <a:ln w="12700">
            <a:noFill/>
          </a:ln>
        </p:spPr>
      </p:pic>
      <p:pic>
        <p:nvPicPr>
          <p:cNvPr id="507" name="图像" descr="图像"/>
          <p:cNvPicPr/>
          <p:nvPr/>
        </p:nvPicPr>
        <p:blipFill>
          <a:blip r:embed="rId38"/>
          <a:stretch/>
        </p:blipFill>
        <p:spPr>
          <a:xfrm>
            <a:off x="6399720" y="3156840"/>
            <a:ext cx="615600" cy="234720"/>
          </a:xfrm>
          <a:prstGeom prst="rect">
            <a:avLst/>
          </a:prstGeom>
          <a:ln w="12700">
            <a:noFill/>
          </a:ln>
        </p:spPr>
      </p:pic>
      <p:pic>
        <p:nvPicPr>
          <p:cNvPr id="508" name="图像" descr="图像"/>
          <p:cNvPicPr/>
          <p:nvPr/>
        </p:nvPicPr>
        <p:blipFill>
          <a:blip r:embed="rId39"/>
          <a:stretch/>
        </p:blipFill>
        <p:spPr>
          <a:xfrm>
            <a:off x="7232400" y="1927440"/>
            <a:ext cx="688320" cy="392040"/>
          </a:xfrm>
          <a:prstGeom prst="rect">
            <a:avLst/>
          </a:prstGeom>
          <a:ln w="12700">
            <a:noFill/>
          </a:ln>
        </p:spPr>
      </p:pic>
      <p:pic>
        <p:nvPicPr>
          <p:cNvPr id="509" name="图像" descr="图像"/>
          <p:cNvPicPr/>
          <p:nvPr/>
        </p:nvPicPr>
        <p:blipFill>
          <a:blip r:embed="rId40"/>
          <a:stretch/>
        </p:blipFill>
        <p:spPr>
          <a:xfrm>
            <a:off x="4024800" y="4364640"/>
            <a:ext cx="622440" cy="319320"/>
          </a:xfrm>
          <a:prstGeom prst="rect">
            <a:avLst/>
          </a:prstGeom>
          <a:ln w="12700">
            <a:noFill/>
          </a:ln>
        </p:spPr>
      </p:pic>
      <p:pic>
        <p:nvPicPr>
          <p:cNvPr id="510" name="图像" descr="图像"/>
          <p:cNvPicPr/>
          <p:nvPr/>
        </p:nvPicPr>
        <p:blipFill>
          <a:blip r:embed="rId41"/>
          <a:stretch/>
        </p:blipFill>
        <p:spPr>
          <a:xfrm>
            <a:off x="1431000" y="3214080"/>
            <a:ext cx="682560" cy="177480"/>
          </a:xfrm>
          <a:prstGeom prst="rect">
            <a:avLst/>
          </a:prstGeom>
          <a:ln w="12700">
            <a:noFill/>
          </a:ln>
        </p:spPr>
      </p:pic>
      <p:pic>
        <p:nvPicPr>
          <p:cNvPr id="511" name="图像" descr="图像"/>
          <p:cNvPicPr/>
          <p:nvPr/>
        </p:nvPicPr>
        <p:blipFill>
          <a:blip r:embed="rId42"/>
          <a:stretch/>
        </p:blipFill>
        <p:spPr>
          <a:xfrm>
            <a:off x="7015680" y="3133440"/>
            <a:ext cx="1052640" cy="279360"/>
          </a:xfrm>
          <a:prstGeom prst="rect">
            <a:avLst/>
          </a:prstGeom>
          <a:ln w="12700">
            <a:noFill/>
          </a:ln>
        </p:spPr>
      </p:pic>
      <p:pic>
        <p:nvPicPr>
          <p:cNvPr id="512" name="图像" descr="图像"/>
          <p:cNvPicPr/>
          <p:nvPr/>
        </p:nvPicPr>
        <p:blipFill>
          <a:blip r:embed="rId43"/>
          <a:stretch/>
        </p:blipFill>
        <p:spPr>
          <a:xfrm>
            <a:off x="8118720" y="3133440"/>
            <a:ext cx="868680" cy="186120"/>
          </a:xfrm>
          <a:prstGeom prst="rect">
            <a:avLst/>
          </a:prstGeom>
          <a:ln w="12700">
            <a:noFill/>
          </a:ln>
        </p:spPr>
      </p:pic>
      <p:pic>
        <p:nvPicPr>
          <p:cNvPr id="513" name="图像" descr="图像"/>
          <p:cNvPicPr/>
          <p:nvPr/>
        </p:nvPicPr>
        <p:blipFill>
          <a:blip r:embed="rId44"/>
          <a:stretch/>
        </p:blipFill>
        <p:spPr>
          <a:xfrm>
            <a:off x="4686840" y="4258800"/>
            <a:ext cx="925200" cy="451800"/>
          </a:xfrm>
          <a:prstGeom prst="rect">
            <a:avLst/>
          </a:prstGeom>
          <a:ln w="12700">
            <a:noFill/>
          </a:ln>
        </p:spPr>
      </p:pic>
      <p:pic>
        <p:nvPicPr>
          <p:cNvPr id="514" name="图像" descr="图像"/>
          <p:cNvPicPr/>
          <p:nvPr/>
        </p:nvPicPr>
        <p:blipFill>
          <a:blip r:embed="rId45"/>
          <a:stretch/>
        </p:blipFill>
        <p:spPr>
          <a:xfrm>
            <a:off x="5539320" y="4289760"/>
            <a:ext cx="1191600" cy="451080"/>
          </a:xfrm>
          <a:prstGeom prst="rect">
            <a:avLst/>
          </a:prstGeom>
          <a:ln w="12700">
            <a:noFill/>
          </a:ln>
        </p:spPr>
      </p:pic>
      <p:pic>
        <p:nvPicPr>
          <p:cNvPr id="515" name="图像" descr="图像"/>
          <p:cNvPicPr/>
          <p:nvPr/>
        </p:nvPicPr>
        <p:blipFill>
          <a:blip r:embed="rId46"/>
          <a:stretch/>
        </p:blipFill>
        <p:spPr>
          <a:xfrm>
            <a:off x="1004040" y="1403640"/>
            <a:ext cx="965160" cy="283680"/>
          </a:xfrm>
          <a:prstGeom prst="rect">
            <a:avLst/>
          </a:prstGeom>
          <a:ln w="12700">
            <a:noFill/>
          </a:ln>
        </p:spPr>
      </p:pic>
      <p:pic>
        <p:nvPicPr>
          <p:cNvPr id="516" name="图像" descr="图像"/>
          <p:cNvPicPr/>
          <p:nvPr/>
        </p:nvPicPr>
        <p:blipFill>
          <a:blip r:embed="rId47"/>
          <a:stretch/>
        </p:blipFill>
        <p:spPr>
          <a:xfrm>
            <a:off x="5157000" y="2370600"/>
            <a:ext cx="516960" cy="626400"/>
          </a:xfrm>
          <a:prstGeom prst="rect">
            <a:avLst/>
          </a:prstGeom>
          <a:ln w="12700">
            <a:noFill/>
          </a:ln>
        </p:spPr>
      </p:pic>
      <p:pic>
        <p:nvPicPr>
          <p:cNvPr id="517" name="图像" descr="图像"/>
          <p:cNvPicPr/>
          <p:nvPr/>
        </p:nvPicPr>
        <p:blipFill>
          <a:blip r:embed="rId48"/>
          <a:stretch/>
        </p:blipFill>
        <p:spPr>
          <a:xfrm>
            <a:off x="6665760" y="4302720"/>
            <a:ext cx="918000" cy="443160"/>
          </a:xfrm>
          <a:prstGeom prst="rect">
            <a:avLst/>
          </a:prstGeom>
          <a:ln w="12700">
            <a:noFill/>
          </a:ln>
        </p:spPr>
      </p:pic>
      <p:pic>
        <p:nvPicPr>
          <p:cNvPr id="518" name="图像" descr="图像"/>
          <p:cNvPicPr/>
          <p:nvPr/>
        </p:nvPicPr>
        <p:blipFill>
          <a:blip r:embed="rId49"/>
          <a:stretch/>
        </p:blipFill>
        <p:spPr>
          <a:xfrm>
            <a:off x="2010960" y="1464480"/>
            <a:ext cx="1244160" cy="130680"/>
          </a:xfrm>
          <a:prstGeom prst="rect">
            <a:avLst/>
          </a:prstGeom>
          <a:ln w="12700">
            <a:noFill/>
          </a:ln>
        </p:spPr>
      </p:pic>
      <p:pic>
        <p:nvPicPr>
          <p:cNvPr id="519" name="景顺长城.jpeg" descr="景顺长城.jpeg"/>
          <p:cNvPicPr/>
          <p:nvPr/>
        </p:nvPicPr>
        <p:blipFill>
          <a:blip r:embed="rId50"/>
          <a:stretch/>
        </p:blipFill>
        <p:spPr>
          <a:xfrm>
            <a:off x="154800" y="1820880"/>
            <a:ext cx="581040" cy="559800"/>
          </a:xfrm>
          <a:prstGeom prst="rect">
            <a:avLst/>
          </a:prstGeom>
          <a:ln w="12700">
            <a:noFill/>
          </a:ln>
        </p:spPr>
      </p:pic>
      <p:pic>
        <p:nvPicPr>
          <p:cNvPr id="520" name="0228 博时基金.png" descr="0228 博时基金.png"/>
          <p:cNvPicPr/>
          <p:nvPr/>
        </p:nvPicPr>
        <p:blipFill>
          <a:blip r:embed="rId51"/>
          <a:stretch/>
        </p:blipFill>
        <p:spPr>
          <a:xfrm>
            <a:off x="1790640" y="1962360"/>
            <a:ext cx="1036440" cy="297720"/>
          </a:xfrm>
          <a:prstGeom prst="rect">
            <a:avLst/>
          </a:prstGeom>
          <a:ln w="12700">
            <a:noFill/>
          </a:ln>
        </p:spPr>
      </p:pic>
      <p:pic>
        <p:nvPicPr>
          <p:cNvPr id="521" name="图像" descr="图像"/>
          <p:cNvPicPr/>
          <p:nvPr/>
        </p:nvPicPr>
        <p:blipFill>
          <a:blip r:embed="rId52"/>
          <a:stretch/>
        </p:blipFill>
        <p:spPr>
          <a:xfrm>
            <a:off x="2842560" y="1993320"/>
            <a:ext cx="1059840" cy="235440"/>
          </a:xfrm>
          <a:prstGeom prst="rect">
            <a:avLst/>
          </a:prstGeom>
          <a:ln w="12700">
            <a:noFill/>
          </a:ln>
        </p:spPr>
      </p:pic>
      <p:pic>
        <p:nvPicPr>
          <p:cNvPr id="522" name="图像" descr="图像"/>
          <p:cNvPicPr/>
          <p:nvPr/>
        </p:nvPicPr>
        <p:blipFill>
          <a:blip r:embed="rId53"/>
          <a:stretch/>
        </p:blipFill>
        <p:spPr>
          <a:xfrm>
            <a:off x="735840" y="2001960"/>
            <a:ext cx="1087560" cy="218160"/>
          </a:xfrm>
          <a:prstGeom prst="rect">
            <a:avLst/>
          </a:prstGeom>
          <a:ln w="12700">
            <a:noFill/>
          </a:ln>
        </p:spPr>
      </p:pic>
      <p:pic>
        <p:nvPicPr>
          <p:cNvPr id="523" name="图像" descr="图像"/>
          <p:cNvPicPr/>
          <p:nvPr/>
        </p:nvPicPr>
        <p:blipFill>
          <a:blip r:embed="rId54"/>
          <a:stretch/>
        </p:blipFill>
        <p:spPr>
          <a:xfrm>
            <a:off x="3927240" y="1975680"/>
            <a:ext cx="1085760" cy="253800"/>
          </a:xfrm>
          <a:prstGeom prst="rect">
            <a:avLst/>
          </a:prstGeom>
          <a:ln w="12700">
            <a:noFill/>
          </a:ln>
        </p:spPr>
      </p:pic>
      <p:pic>
        <p:nvPicPr>
          <p:cNvPr id="524" name="图像" descr="图像"/>
          <p:cNvPicPr/>
          <p:nvPr/>
        </p:nvPicPr>
        <p:blipFill>
          <a:blip r:embed="rId55"/>
          <a:stretch/>
        </p:blipFill>
        <p:spPr>
          <a:xfrm>
            <a:off x="5049360" y="1967040"/>
            <a:ext cx="1197000" cy="291240"/>
          </a:xfrm>
          <a:prstGeom prst="rect">
            <a:avLst/>
          </a:prstGeom>
          <a:ln w="12700">
            <a:noFill/>
          </a:ln>
        </p:spPr>
      </p:pic>
      <p:pic>
        <p:nvPicPr>
          <p:cNvPr id="525" name="图像" descr="图像"/>
          <p:cNvPicPr/>
          <p:nvPr/>
        </p:nvPicPr>
        <p:blipFill>
          <a:blip r:embed="rId56"/>
          <a:stretch/>
        </p:blipFill>
        <p:spPr>
          <a:xfrm>
            <a:off x="5564880" y="3117960"/>
            <a:ext cx="828000" cy="372960"/>
          </a:xfrm>
          <a:prstGeom prst="rect">
            <a:avLst/>
          </a:prstGeom>
          <a:ln w="12700">
            <a:noFill/>
          </a:ln>
        </p:spPr>
      </p:pic>
      <p:pic>
        <p:nvPicPr>
          <p:cNvPr id="526" name="图像" descr="图像"/>
          <p:cNvPicPr/>
          <p:nvPr/>
        </p:nvPicPr>
        <p:blipFill>
          <a:blip r:embed="rId57"/>
          <a:stretch/>
        </p:blipFill>
        <p:spPr>
          <a:xfrm>
            <a:off x="4593960" y="3106440"/>
            <a:ext cx="1015560" cy="346320"/>
          </a:xfrm>
          <a:prstGeom prst="rect">
            <a:avLst/>
          </a:prstGeom>
          <a:ln w="12700">
            <a:noFill/>
          </a:ln>
        </p:spPr>
      </p:pic>
      <p:pic>
        <p:nvPicPr>
          <p:cNvPr id="527" name="src=http___img.phb123.com_uploads_allimg_200602_58-200602114240-51.png&amp;refer=http___img.phb123.jpeg" descr="src=http___img.phb123.com_uploads_allimg_200602_58-200602114240-51.png&amp;refer=http___img.phb123.jpeg"/>
          <p:cNvPicPr/>
          <p:nvPr/>
        </p:nvPicPr>
        <p:blipFill>
          <a:blip r:embed="rId58"/>
          <a:stretch/>
        </p:blipFill>
        <p:spPr>
          <a:xfrm>
            <a:off x="2808000" y="3055320"/>
            <a:ext cx="744120" cy="495360"/>
          </a:xfrm>
          <a:prstGeom prst="rect">
            <a:avLst/>
          </a:prstGeom>
          <a:ln w="12700">
            <a:noFill/>
          </a:ln>
        </p:spPr>
      </p:pic>
      <p:pic>
        <p:nvPicPr>
          <p:cNvPr id="528" name="图像" descr="图像"/>
          <p:cNvPicPr/>
          <p:nvPr/>
        </p:nvPicPr>
        <p:blipFill>
          <a:blip r:embed="rId59"/>
          <a:stretch/>
        </p:blipFill>
        <p:spPr>
          <a:xfrm>
            <a:off x="695160" y="3243960"/>
            <a:ext cx="727560" cy="189360"/>
          </a:xfrm>
          <a:prstGeom prst="rect">
            <a:avLst/>
          </a:prstGeom>
          <a:ln w="1270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9" name="开源产品组合"/>
          <p:cNvSpPr/>
          <p:nvPr/>
        </p:nvSpPr>
        <p:spPr>
          <a:xfrm>
            <a:off x="2562480" y="428760"/>
            <a:ext cx="4523040" cy="4338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2400" spc="-1" strike="noStrike">
                <a:solidFill>
                  <a:srgbClr val="5e5e5e"/>
                </a:solidFill>
                <a:latin typeface="Arial"/>
                <a:ea typeface="Arial"/>
              </a:rPr>
              <a:t>Портфель продуктов </a:t>
            </a:r>
            <a:r>
              <a:rPr b="0" lang="en-US" sz="2400" spc="-1" strike="noStrike">
                <a:solidFill>
                  <a:srgbClr val="5e5e5e"/>
                </a:solidFill>
                <a:latin typeface="Arial"/>
                <a:ea typeface="Arial"/>
              </a:rPr>
              <a:t>Fit2Cloud</a:t>
            </a:r>
            <a:endParaRPr b="0" lang="ru-RU" sz="2400" spc="-1" strike="noStrike">
              <a:solidFill>
                <a:srgbClr val="000000"/>
              </a:solidFill>
              <a:latin typeface="Arial"/>
            </a:endParaRPr>
          </a:p>
        </p:txBody>
      </p:sp>
      <p:sp>
        <p:nvSpPr>
          <p:cNvPr id="530" name="- 向企业级用户交付被广泛验证、可信赖的通用工具软件 -"/>
          <p:cNvSpPr/>
          <p:nvPr/>
        </p:nvSpPr>
        <p:spPr>
          <a:xfrm>
            <a:off x="0" y="952560"/>
            <a:ext cx="9142200" cy="27360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0" lang="ru-RU" sz="1350" spc="-1" strike="noStrike">
                <a:solidFill>
                  <a:srgbClr val="5e5e5e"/>
                </a:solidFill>
                <a:latin typeface="Trebuchet MS"/>
                <a:ea typeface="Trebuchet MS"/>
              </a:rPr>
              <a:t>Линейка ПО для корпоративных пользователей, хорошо зарекомендовавшая себя на китайском рынке</a:t>
            </a:r>
            <a:endParaRPr b="0" lang="ru-RU" sz="1350" spc="-1" strike="noStrike">
              <a:solidFill>
                <a:srgbClr val="000000"/>
              </a:solidFill>
              <a:latin typeface="Arial"/>
            </a:endParaRPr>
          </a:p>
        </p:txBody>
      </p:sp>
      <p:sp>
        <p:nvSpPr>
          <p:cNvPr id="531" name="线条"/>
          <p:cNvSpPr/>
          <p:nvPr/>
        </p:nvSpPr>
        <p:spPr>
          <a:xfrm>
            <a:off x="365040" y="1950480"/>
            <a:ext cx="8413560" cy="360"/>
          </a:xfrm>
          <a:prstGeom prst="line">
            <a:avLst/>
          </a:prstGeom>
          <a:ln cap="rnd" w="76200">
            <a:solidFill>
              <a:srgbClr val="929292"/>
            </a:solidFill>
            <a:custDash>
              <a:ds d="100000" sp="200000"/>
            </a:custDash>
            <a:round/>
            <a:headEnd len="med" type="oval" w="med"/>
            <a:tailEnd len="med" type="oval" w="med"/>
          </a:ln>
        </p:spPr>
        <p:style>
          <a:lnRef idx="0"/>
          <a:fillRef idx="0"/>
          <a:effectRef idx="0"/>
          <a:fontRef idx="minor"/>
        </p:style>
        <p:txBody>
          <a:bodyPr lIns="26640" rIns="26640" tIns="0" bIns="0" anchor="ctr" anchorCtr="1">
            <a:noAutofit/>
          </a:bodyPr>
          <a:p>
            <a:endParaRPr b="0" lang="ru-RU" sz="1130" spc="-1" strike="noStrike">
              <a:solidFill>
                <a:srgbClr val="ffffff"/>
              </a:solidFill>
              <a:latin typeface="Segoe UI"/>
              <a:ea typeface="DejaVu Sans"/>
            </a:endParaRPr>
          </a:p>
        </p:txBody>
      </p:sp>
      <p:sp>
        <p:nvSpPr>
          <p:cNvPr id="532" name="保护"/>
          <p:cNvSpPr/>
          <p:nvPr/>
        </p:nvSpPr>
        <p:spPr>
          <a:xfrm>
            <a:off x="830160" y="1803600"/>
            <a:ext cx="712440" cy="292680"/>
          </a:xfrm>
          <a:prstGeom prst="roundRect">
            <a:avLst>
              <a:gd name="adj" fmla="val 50000"/>
            </a:avLst>
          </a:prstGeom>
          <a:solidFill>
            <a:schemeClr val="accent1"/>
          </a:solidFill>
          <a:ln w="12700">
            <a:noFill/>
          </a:ln>
        </p:spPr>
        <p:style>
          <a:lnRef idx="0"/>
          <a:fillRef idx="0"/>
          <a:effectRef idx="0"/>
          <a:fontRef idx="minor"/>
        </p:style>
        <p:txBody>
          <a:bodyPr lIns="17280" rIns="17280" tIns="45000" bIns="45000" anchor="ctr">
            <a:noAutofit/>
          </a:bodyPr>
          <a:p>
            <a:pPr algn="ctr">
              <a:lnSpc>
                <a:spcPct val="100000"/>
              </a:lnSpc>
            </a:pPr>
            <a:r>
              <a:rPr b="0" lang="en-US" sz="1200" spc="-1" strike="noStrike">
                <a:solidFill>
                  <a:srgbClr val="ffffff"/>
                </a:solidFill>
                <a:latin typeface="Calibri"/>
                <a:ea typeface="Calibri"/>
              </a:rPr>
              <a:t>Security</a:t>
            </a:r>
            <a:endParaRPr b="0" lang="ru-RU" sz="1200" spc="-1" strike="noStrike">
              <a:solidFill>
                <a:srgbClr val="000000"/>
              </a:solidFill>
              <a:latin typeface="Arial"/>
            </a:endParaRPr>
          </a:p>
        </p:txBody>
      </p:sp>
      <p:sp>
        <p:nvSpPr>
          <p:cNvPr id="533" name="运行"/>
          <p:cNvSpPr/>
          <p:nvPr/>
        </p:nvSpPr>
        <p:spPr>
          <a:xfrm>
            <a:off x="2472840" y="1803600"/>
            <a:ext cx="828000" cy="292680"/>
          </a:xfrm>
          <a:prstGeom prst="roundRect">
            <a:avLst>
              <a:gd name="adj" fmla="val 50000"/>
            </a:avLst>
          </a:prstGeom>
          <a:solidFill>
            <a:schemeClr val="accent1"/>
          </a:solidFill>
          <a:ln w="12700">
            <a:noFill/>
          </a:ln>
        </p:spPr>
        <p:style>
          <a:lnRef idx="0"/>
          <a:fillRef idx="0"/>
          <a:effectRef idx="0"/>
          <a:fontRef idx="minor"/>
        </p:style>
        <p:txBody>
          <a:bodyPr lIns="17280" rIns="17280" tIns="45000" bIns="45000" anchor="ctr">
            <a:noAutofit/>
          </a:bodyPr>
          <a:p>
            <a:pPr algn="ctr">
              <a:lnSpc>
                <a:spcPct val="100000"/>
              </a:lnSpc>
            </a:pPr>
            <a:r>
              <a:rPr b="0" lang="en-US" sz="1200" spc="-1" strike="noStrike">
                <a:solidFill>
                  <a:srgbClr val="ffffff"/>
                </a:solidFill>
                <a:latin typeface="Calibri"/>
                <a:ea typeface="Calibri"/>
              </a:rPr>
              <a:t>Operation</a:t>
            </a:r>
            <a:endParaRPr b="0" lang="ru-RU" sz="1200" spc="-1" strike="noStrike">
              <a:solidFill>
                <a:srgbClr val="000000"/>
              </a:solidFill>
              <a:latin typeface="Arial"/>
            </a:endParaRPr>
          </a:p>
        </p:txBody>
      </p:sp>
      <p:sp>
        <p:nvSpPr>
          <p:cNvPr id="534" name="测试"/>
          <p:cNvSpPr/>
          <p:nvPr/>
        </p:nvSpPr>
        <p:spPr>
          <a:xfrm>
            <a:off x="4252320" y="1803600"/>
            <a:ext cx="712440" cy="292680"/>
          </a:xfrm>
          <a:prstGeom prst="roundRect">
            <a:avLst>
              <a:gd name="adj" fmla="val 50000"/>
            </a:avLst>
          </a:prstGeom>
          <a:solidFill>
            <a:schemeClr val="accent1"/>
          </a:solidFill>
          <a:ln w="12700">
            <a:noFill/>
          </a:ln>
        </p:spPr>
        <p:style>
          <a:lnRef idx="0"/>
          <a:fillRef idx="0"/>
          <a:effectRef idx="0"/>
          <a:fontRef idx="minor"/>
        </p:style>
        <p:txBody>
          <a:bodyPr lIns="17280" rIns="17280" tIns="45000" bIns="45000" anchor="ctr">
            <a:noAutofit/>
          </a:bodyPr>
          <a:p>
            <a:pPr algn="ctr">
              <a:lnSpc>
                <a:spcPct val="100000"/>
              </a:lnSpc>
            </a:pPr>
            <a:r>
              <a:rPr b="0" lang="en-US" sz="1200" spc="-1" strike="noStrike">
                <a:solidFill>
                  <a:srgbClr val="ffffff"/>
                </a:solidFill>
                <a:latin typeface="Calibri"/>
                <a:ea typeface="Calibri"/>
              </a:rPr>
              <a:t>Test</a:t>
            </a:r>
            <a:endParaRPr b="0" lang="ru-RU" sz="1200" spc="-1" strike="noStrike">
              <a:solidFill>
                <a:srgbClr val="000000"/>
              </a:solidFill>
              <a:latin typeface="Arial"/>
            </a:endParaRPr>
          </a:p>
        </p:txBody>
      </p:sp>
      <p:sp>
        <p:nvSpPr>
          <p:cNvPr id="535" name="分析"/>
          <p:cNvSpPr/>
          <p:nvPr/>
        </p:nvSpPr>
        <p:spPr>
          <a:xfrm>
            <a:off x="5937120" y="1803600"/>
            <a:ext cx="712440" cy="292680"/>
          </a:xfrm>
          <a:prstGeom prst="roundRect">
            <a:avLst>
              <a:gd name="adj" fmla="val 50000"/>
            </a:avLst>
          </a:prstGeom>
          <a:solidFill>
            <a:schemeClr val="accent1"/>
          </a:solidFill>
          <a:ln w="12700">
            <a:noFill/>
          </a:ln>
        </p:spPr>
        <p:style>
          <a:lnRef idx="0"/>
          <a:fillRef idx="0"/>
          <a:effectRef idx="0"/>
          <a:fontRef idx="minor"/>
        </p:style>
        <p:txBody>
          <a:bodyPr lIns="17280" rIns="17280" tIns="45000" bIns="45000" anchor="ctr">
            <a:noAutofit/>
          </a:bodyPr>
          <a:p>
            <a:pPr algn="ctr">
              <a:lnSpc>
                <a:spcPct val="100000"/>
              </a:lnSpc>
            </a:pPr>
            <a:r>
              <a:rPr b="0" lang="en-US" sz="1200" spc="-1" strike="noStrike">
                <a:solidFill>
                  <a:srgbClr val="ffffff"/>
                </a:solidFill>
                <a:latin typeface="Calibri"/>
                <a:ea typeface="Calibri"/>
              </a:rPr>
              <a:t>Analysis</a:t>
            </a:r>
            <a:endParaRPr b="0" lang="ru-RU" sz="1200" spc="-1" strike="noStrike">
              <a:solidFill>
                <a:srgbClr val="000000"/>
              </a:solidFill>
              <a:latin typeface="Arial"/>
            </a:endParaRPr>
          </a:p>
        </p:txBody>
      </p:sp>
      <p:sp>
        <p:nvSpPr>
          <p:cNvPr id="536" name="建站"/>
          <p:cNvSpPr/>
          <p:nvPr/>
        </p:nvSpPr>
        <p:spPr>
          <a:xfrm>
            <a:off x="7684560" y="1803600"/>
            <a:ext cx="712440" cy="292680"/>
          </a:xfrm>
          <a:prstGeom prst="roundRect">
            <a:avLst>
              <a:gd name="adj" fmla="val 50000"/>
            </a:avLst>
          </a:prstGeom>
          <a:solidFill>
            <a:schemeClr val="accent1"/>
          </a:solidFill>
          <a:ln w="12700">
            <a:noFill/>
          </a:ln>
        </p:spPr>
        <p:style>
          <a:lnRef idx="0"/>
          <a:fillRef idx="0"/>
          <a:effectRef idx="0"/>
          <a:fontRef idx="minor"/>
        </p:style>
        <p:txBody>
          <a:bodyPr lIns="17280" rIns="17280" tIns="45000" bIns="45000" anchor="ctr">
            <a:noAutofit/>
          </a:bodyPr>
          <a:p>
            <a:pPr algn="ctr">
              <a:lnSpc>
                <a:spcPct val="100000"/>
              </a:lnSpc>
            </a:pPr>
            <a:r>
              <a:rPr b="0" lang="en-US" sz="1200" spc="-1" strike="noStrike">
                <a:solidFill>
                  <a:srgbClr val="ffffff"/>
                </a:solidFill>
                <a:latin typeface="Calibri"/>
                <a:ea typeface="Calibri"/>
              </a:rPr>
              <a:t>CMS</a:t>
            </a:r>
            <a:endParaRPr b="0" lang="ru-RU" sz="1200" spc="-1" strike="noStrike">
              <a:solidFill>
                <a:srgbClr val="000000"/>
              </a:solidFill>
              <a:latin typeface="Arial"/>
            </a:endParaRPr>
          </a:p>
        </p:txBody>
      </p:sp>
      <p:graphicFrame>
        <p:nvGraphicFramePr>
          <p:cNvPr id="537" name="表格"/>
          <p:cNvGraphicFramePr/>
          <p:nvPr/>
        </p:nvGraphicFramePr>
        <p:xfrm>
          <a:off x="241200" y="2275560"/>
          <a:ext cx="8661240" cy="2033640"/>
        </p:xfrm>
        <a:graphic>
          <a:graphicData uri="http://schemas.openxmlformats.org/drawingml/2006/table">
            <a:tbl>
              <a:tblPr/>
              <a:tblGrid>
                <a:gridCol w="1732320"/>
                <a:gridCol w="1732320"/>
                <a:gridCol w="1732320"/>
                <a:gridCol w="1732320"/>
                <a:gridCol w="1732320"/>
              </a:tblGrid>
              <a:tr h="326880">
                <a:tc>
                  <a:txBody>
                    <a:bodyPr lIns="18720" rIns="18720" anchor="ctr">
                      <a:noAutofit/>
                    </a:bodyPr>
                    <a:p>
                      <a:pPr algn="ctr">
                        <a:lnSpc>
                          <a:spcPct val="100000"/>
                        </a:lnSpc>
                      </a:pPr>
                      <a:r>
                        <a:rPr b="0" lang="ru-RU" sz="1100" spc="-1" strike="noStrike">
                          <a:solidFill>
                            <a:srgbClr val="5e5e5e"/>
                          </a:solidFill>
                          <a:latin typeface="Segoe UI"/>
                        </a:rPr>
                        <a:t>Локальная установка</a:t>
                      </a:r>
                      <a:endParaRPr b="0" lang="ru-RU" sz="1100" spc="-1" strike="noStrike">
                        <a:solidFill>
                          <a:srgbClr val="000000"/>
                        </a:solidFill>
                        <a:latin typeface="Arial"/>
                      </a:endParaRPr>
                    </a:p>
                  </a:txBody>
                  <a:tcPr anchor="ctr" marL="18720" marR="18720">
                    <a:lnL w="12240">
                      <a:solidFill>
                        <a:srgbClr val="d6d5d5"/>
                      </a:solidFill>
                    </a:lnL>
                    <a:lnR w="12240">
                      <a:solidFill>
                        <a:srgbClr val="b8b8b8"/>
                      </a:solidFill>
                    </a:lnR>
                    <a:lnT w="12240">
                      <a:solidFill>
                        <a:srgbClr val="d6d5d5"/>
                      </a:solidFill>
                    </a:lnT>
                    <a:lnB w="12240">
                      <a:solidFill>
                        <a:srgbClr val="b8b8b8"/>
                      </a:solidFill>
                    </a:lnB>
                    <a:noFill/>
                  </a:tcPr>
                </a:tc>
                <a:tc>
                  <a:txBody>
                    <a:bodyPr lIns="18720" rIns="18720" anchor="ctr">
                      <a:noAutofit/>
                    </a:bodyPr>
                    <a:p>
                      <a:pPr algn="ctr">
                        <a:lnSpc>
                          <a:spcPct val="100000"/>
                        </a:lnSpc>
                        <a:tabLst>
                          <a:tab algn="l" pos="0"/>
                        </a:tabLst>
                      </a:pPr>
                      <a:r>
                        <a:rPr b="0" lang="ru-RU" sz="1100" spc="-1" strike="noStrike">
                          <a:solidFill>
                            <a:srgbClr val="5e5e5e"/>
                          </a:solidFill>
                          <a:latin typeface="Segoe UI"/>
                        </a:rPr>
                        <a:t>Локальная установка</a:t>
                      </a:r>
                      <a:endParaRPr b="0" lang="ru-RU" sz="1100" spc="-1" strike="noStrike">
                        <a:solidFill>
                          <a:srgbClr val="000000"/>
                        </a:solidFill>
                        <a:latin typeface="Arial"/>
                      </a:endParaRPr>
                    </a:p>
                  </a:txBody>
                  <a:tcPr anchor="ctr" marL="18720" marR="18720">
                    <a:lnL w="12240">
                      <a:solidFill>
                        <a:srgbClr val="b8b8b8"/>
                      </a:solidFill>
                    </a:lnL>
                    <a:lnR w="12240">
                      <a:solidFill>
                        <a:srgbClr val="b8b8b8"/>
                      </a:solidFill>
                    </a:lnR>
                    <a:lnT w="12240">
                      <a:solidFill>
                        <a:srgbClr val="d6d5d5"/>
                      </a:solidFill>
                    </a:lnT>
                    <a:lnB w="12240">
                      <a:solidFill>
                        <a:srgbClr val="b8b8b8"/>
                      </a:solidFill>
                    </a:lnB>
                    <a:noFill/>
                  </a:tcPr>
                </a:tc>
                <a:tc>
                  <a:txBody>
                    <a:bodyPr lIns="18720" rIns="18720" anchor="ctr">
                      <a:noAutofit/>
                    </a:bodyPr>
                    <a:p>
                      <a:pPr algn="ctr">
                        <a:lnSpc>
                          <a:spcPct val="100000"/>
                        </a:lnSpc>
                        <a:tabLst>
                          <a:tab algn="l" pos="0"/>
                        </a:tabLst>
                      </a:pPr>
                      <a:r>
                        <a:rPr b="0" lang="ru-RU" sz="1100" spc="-1" strike="noStrike">
                          <a:solidFill>
                            <a:srgbClr val="5e5e5e"/>
                          </a:solidFill>
                          <a:latin typeface="Segoe UI"/>
                        </a:rPr>
                        <a:t>Локальная установка + Облако</a:t>
                      </a:r>
                      <a:endParaRPr b="0" lang="ru-RU" sz="1100" spc="-1" strike="noStrike">
                        <a:solidFill>
                          <a:srgbClr val="000000"/>
                        </a:solidFill>
                        <a:latin typeface="Arial"/>
                      </a:endParaRPr>
                    </a:p>
                  </a:txBody>
                  <a:tcPr anchor="ctr" marL="18720" marR="18720">
                    <a:lnL w="12240">
                      <a:solidFill>
                        <a:srgbClr val="b8b8b8"/>
                      </a:solidFill>
                    </a:lnL>
                    <a:lnR w="12240">
                      <a:solidFill>
                        <a:srgbClr val="b8b8b8"/>
                      </a:solidFill>
                    </a:lnR>
                    <a:lnT w="12240">
                      <a:solidFill>
                        <a:srgbClr val="d6d5d5"/>
                      </a:solidFill>
                    </a:lnT>
                    <a:lnB w="12240">
                      <a:solidFill>
                        <a:srgbClr val="b8b8b8"/>
                      </a:solidFill>
                    </a:lnB>
                    <a:noFill/>
                  </a:tcPr>
                </a:tc>
                <a:tc>
                  <a:txBody>
                    <a:bodyPr lIns="18720" rIns="18720" anchor="ctr">
                      <a:noAutofit/>
                    </a:bodyPr>
                    <a:p>
                      <a:pPr algn="ctr">
                        <a:lnSpc>
                          <a:spcPct val="100000"/>
                        </a:lnSpc>
                        <a:tabLst>
                          <a:tab algn="l" pos="0"/>
                        </a:tabLst>
                      </a:pPr>
                      <a:r>
                        <a:rPr b="0" lang="ru-RU" sz="1100" spc="-1" strike="noStrike">
                          <a:solidFill>
                            <a:srgbClr val="5e5e5e"/>
                          </a:solidFill>
                          <a:latin typeface="Segoe UI"/>
                        </a:rPr>
                        <a:t>Локальная установка</a:t>
                      </a:r>
                      <a:endParaRPr b="0" lang="ru-RU" sz="1100" spc="-1" strike="noStrike">
                        <a:solidFill>
                          <a:srgbClr val="000000"/>
                        </a:solidFill>
                        <a:latin typeface="Arial"/>
                      </a:endParaRPr>
                    </a:p>
                  </a:txBody>
                  <a:tcPr anchor="ctr" marL="18720" marR="18720">
                    <a:lnL w="12240">
                      <a:solidFill>
                        <a:srgbClr val="b8b8b8"/>
                      </a:solidFill>
                    </a:lnL>
                    <a:lnR w="12240">
                      <a:solidFill>
                        <a:srgbClr val="b8b8b8"/>
                      </a:solidFill>
                    </a:lnR>
                    <a:lnT w="12240">
                      <a:solidFill>
                        <a:srgbClr val="d6d5d5"/>
                      </a:solidFill>
                    </a:lnT>
                    <a:lnB w="12240">
                      <a:solidFill>
                        <a:srgbClr val="b8b8b8"/>
                      </a:solidFill>
                    </a:lnB>
                    <a:noFill/>
                  </a:tcPr>
                </a:tc>
                <a:tc>
                  <a:txBody>
                    <a:bodyPr lIns="18720" rIns="18720" anchor="ctr">
                      <a:noAutofit/>
                    </a:bodyPr>
                    <a:p>
                      <a:pPr algn="ctr">
                        <a:lnSpc>
                          <a:spcPct val="100000"/>
                        </a:lnSpc>
                      </a:pPr>
                      <a:r>
                        <a:rPr b="0" lang="ru-RU" sz="1100" spc="-1" strike="noStrike">
                          <a:solidFill>
                            <a:srgbClr val="5e5e5e"/>
                          </a:solidFill>
                          <a:latin typeface="Segoe UI"/>
                        </a:rPr>
                        <a:t>Облако</a:t>
                      </a:r>
                      <a:endParaRPr b="0" lang="ru-RU" sz="1100" spc="-1" strike="noStrike">
                        <a:solidFill>
                          <a:srgbClr val="000000"/>
                        </a:solidFill>
                        <a:latin typeface="Arial"/>
                      </a:endParaRPr>
                    </a:p>
                  </a:txBody>
                  <a:tcPr anchor="ctr" marL="18720" marR="18720">
                    <a:lnL w="12240">
                      <a:solidFill>
                        <a:srgbClr val="b8b8b8"/>
                      </a:solidFill>
                    </a:lnL>
                    <a:lnR w="12240">
                      <a:solidFill>
                        <a:srgbClr val="d6d5d5"/>
                      </a:solidFill>
                    </a:lnR>
                    <a:lnT w="12240">
                      <a:solidFill>
                        <a:srgbClr val="d6d5d5"/>
                      </a:solidFill>
                    </a:lnT>
                    <a:lnB w="12240">
                      <a:solidFill>
                        <a:srgbClr val="b8b8b8"/>
                      </a:solidFill>
                    </a:lnB>
                    <a:noFill/>
                  </a:tcPr>
                </a:tc>
              </a:tr>
              <a:tr h="1607040">
                <a:tc>
                  <a:txBody>
                    <a:bodyPr lIns="18720" rIns="18720" anchor="ctr">
                      <a:noAutofit/>
                    </a:bodyPr>
                    <a:p>
                      <a:pPr>
                        <a:lnSpc>
                          <a:spcPct val="100000"/>
                        </a:lnSpc>
                      </a:pPr>
                      <a:endParaRPr b="0" lang="en-US" sz="1100" spc="-1" strike="noStrike" u="sng">
                        <a:solidFill>
                          <a:srgbClr val="282828"/>
                        </a:solidFill>
                        <a:uFillTx/>
                        <a:latin typeface="Segoe UI"/>
                      </a:endParaRPr>
                    </a:p>
                  </a:txBody>
                  <a:tcPr anchor="ctr" marL="18720" marR="18720">
                    <a:lnL w="12240">
                      <a:solidFill>
                        <a:srgbClr val="d6d5d5"/>
                      </a:solidFill>
                    </a:lnL>
                    <a:lnR w="12240">
                      <a:solidFill>
                        <a:srgbClr val="b8b8b8"/>
                      </a:solidFill>
                    </a:lnR>
                    <a:lnT w="12240">
                      <a:solidFill>
                        <a:srgbClr val="b8b8b8"/>
                      </a:solidFill>
                    </a:lnT>
                    <a:lnB w="12240">
                      <a:solidFill>
                        <a:srgbClr val="d6d5d5"/>
                      </a:solidFill>
                    </a:lnB>
                    <a:noFill/>
                  </a:tcPr>
                </a:tc>
                <a:tc>
                  <a:txBody>
                    <a:bodyPr lIns="18720" rIns="18720" anchor="ctr">
                      <a:noAutofit/>
                    </a:bodyPr>
                    <a:p>
                      <a:pPr>
                        <a:lnSpc>
                          <a:spcPct val="100000"/>
                        </a:lnSpc>
                      </a:pPr>
                      <a:endParaRPr b="0" lang="en-US" sz="1100" spc="-1" strike="noStrike" u="sng">
                        <a:solidFill>
                          <a:srgbClr val="282828"/>
                        </a:solidFill>
                        <a:uFillTx/>
                        <a:latin typeface="Segoe UI"/>
                      </a:endParaRPr>
                    </a:p>
                  </a:txBody>
                  <a:tcPr anchor="ctr" marL="18720" marR="18720">
                    <a:lnL w="12240">
                      <a:solidFill>
                        <a:srgbClr val="b8b8b8"/>
                      </a:solidFill>
                    </a:lnL>
                    <a:lnR w="12240">
                      <a:solidFill>
                        <a:srgbClr val="b8b8b8"/>
                      </a:solidFill>
                    </a:lnR>
                    <a:lnT w="12240">
                      <a:solidFill>
                        <a:srgbClr val="b8b8b8"/>
                      </a:solidFill>
                    </a:lnT>
                    <a:lnB w="12240">
                      <a:solidFill>
                        <a:srgbClr val="d6d5d5"/>
                      </a:solidFill>
                    </a:lnB>
                    <a:noFill/>
                  </a:tcPr>
                </a:tc>
                <a:tc>
                  <a:txBody>
                    <a:bodyPr lIns="18720" rIns="18720" anchor="ctr">
                      <a:noAutofit/>
                    </a:bodyPr>
                    <a:p>
                      <a:pPr>
                        <a:lnSpc>
                          <a:spcPct val="100000"/>
                        </a:lnSpc>
                      </a:pPr>
                      <a:endParaRPr b="0" lang="en-US" sz="1100" spc="-1" strike="noStrike">
                        <a:solidFill>
                          <a:srgbClr val="5e5e5e"/>
                        </a:solidFill>
                        <a:latin typeface="Segoe UI"/>
                      </a:endParaRPr>
                    </a:p>
                  </a:txBody>
                  <a:tcPr anchor="ctr" marL="18720" marR="18720">
                    <a:lnL w="12240">
                      <a:solidFill>
                        <a:srgbClr val="b8b8b8"/>
                      </a:solidFill>
                    </a:lnL>
                    <a:lnR w="12240">
                      <a:solidFill>
                        <a:srgbClr val="b8b8b8"/>
                      </a:solidFill>
                    </a:lnR>
                    <a:lnT w="12240">
                      <a:solidFill>
                        <a:srgbClr val="b8b8b8"/>
                      </a:solidFill>
                    </a:lnT>
                    <a:lnB w="12240">
                      <a:solidFill>
                        <a:srgbClr val="d6d5d5"/>
                      </a:solidFill>
                    </a:lnB>
                    <a:noFill/>
                  </a:tcPr>
                </a:tc>
                <a:tc>
                  <a:txBody>
                    <a:bodyPr lIns="18720" rIns="18720" anchor="ctr">
                      <a:noAutofit/>
                    </a:bodyPr>
                    <a:p>
                      <a:pPr>
                        <a:lnSpc>
                          <a:spcPct val="100000"/>
                        </a:lnSpc>
                      </a:pPr>
                      <a:endParaRPr b="0" lang="en-US" sz="1100" spc="-1" strike="noStrike" u="sng">
                        <a:solidFill>
                          <a:srgbClr val="282828"/>
                        </a:solidFill>
                        <a:uFillTx/>
                        <a:latin typeface="Segoe UI"/>
                      </a:endParaRPr>
                    </a:p>
                  </a:txBody>
                  <a:tcPr anchor="ctr" marL="18720" marR="18720">
                    <a:lnL w="12240">
                      <a:solidFill>
                        <a:srgbClr val="b8b8b8"/>
                      </a:solidFill>
                    </a:lnL>
                    <a:lnR w="12240">
                      <a:solidFill>
                        <a:srgbClr val="b8b8b8"/>
                      </a:solidFill>
                    </a:lnR>
                    <a:lnT w="12240">
                      <a:solidFill>
                        <a:srgbClr val="b8b8b8"/>
                      </a:solidFill>
                    </a:lnT>
                    <a:lnB w="12240">
                      <a:solidFill>
                        <a:srgbClr val="d6d5d5"/>
                      </a:solidFill>
                    </a:lnB>
                    <a:noFill/>
                  </a:tcPr>
                </a:tc>
                <a:tc>
                  <a:txBody>
                    <a:bodyPr lIns="18720" rIns="18720" anchor="ctr">
                      <a:noAutofit/>
                    </a:bodyPr>
                    <a:p>
                      <a:pPr>
                        <a:lnSpc>
                          <a:spcPct val="100000"/>
                        </a:lnSpc>
                      </a:pPr>
                      <a:endParaRPr b="0" lang="en-US" sz="1100" spc="-1" strike="noStrike" u="sng">
                        <a:solidFill>
                          <a:srgbClr val="282828"/>
                        </a:solidFill>
                        <a:uFillTx/>
                        <a:latin typeface="Segoe UI"/>
                      </a:endParaRPr>
                    </a:p>
                  </a:txBody>
                  <a:tcPr anchor="ctr" marL="18720" marR="18720">
                    <a:lnL w="12240">
                      <a:solidFill>
                        <a:srgbClr val="b8b8b8"/>
                      </a:solidFill>
                    </a:lnL>
                    <a:lnR w="12240">
                      <a:solidFill>
                        <a:srgbClr val="d6d5d5"/>
                      </a:solidFill>
                    </a:lnR>
                    <a:lnT w="12240">
                      <a:solidFill>
                        <a:srgbClr val="b8b8b8"/>
                      </a:solidFill>
                    </a:lnT>
                    <a:lnB w="12240">
                      <a:solidFill>
                        <a:srgbClr val="d6d5d5"/>
                      </a:solidFill>
                    </a:lnB>
                    <a:noFill/>
                  </a:tcPr>
                </a:tc>
              </a:tr>
            </a:tbl>
          </a:graphicData>
        </a:graphic>
      </p:graphicFrame>
      <p:pic>
        <p:nvPicPr>
          <p:cNvPr id="538" name="JumpServer-绿色.png" descr="JumpServer-绿色.png"/>
          <p:cNvPicPr/>
          <p:nvPr/>
        </p:nvPicPr>
        <p:blipFill>
          <a:blip r:embed="rId1"/>
          <a:stretch/>
        </p:blipFill>
        <p:spPr>
          <a:xfrm>
            <a:off x="395280" y="2862000"/>
            <a:ext cx="1412280" cy="283320"/>
          </a:xfrm>
          <a:prstGeom prst="rect">
            <a:avLst/>
          </a:prstGeom>
          <a:ln w="12700">
            <a:noFill/>
          </a:ln>
        </p:spPr>
      </p:pic>
      <p:pic>
        <p:nvPicPr>
          <p:cNvPr id="539" name="KubeOperator-红色.png" descr="/Users/limin/Downloads/logo-blue.pnglogo-blue"/>
          <p:cNvPicPr/>
          <p:nvPr/>
        </p:nvPicPr>
        <p:blipFill>
          <a:blip r:embed="rId2"/>
          <a:stretch/>
        </p:blipFill>
        <p:spPr>
          <a:xfrm>
            <a:off x="2293920" y="2861640"/>
            <a:ext cx="1033200" cy="283680"/>
          </a:xfrm>
          <a:prstGeom prst="rect">
            <a:avLst/>
          </a:prstGeom>
          <a:ln w="12700">
            <a:noFill/>
          </a:ln>
        </p:spPr>
      </p:pic>
      <p:pic>
        <p:nvPicPr>
          <p:cNvPr id="540" name="MeterSphere-紫色.png" descr="MeterSphere-紫色.png"/>
          <p:cNvPicPr/>
          <p:nvPr/>
        </p:nvPicPr>
        <p:blipFill>
          <a:blip r:embed="rId3"/>
          <a:stretch/>
        </p:blipFill>
        <p:spPr>
          <a:xfrm>
            <a:off x="3813840" y="2861640"/>
            <a:ext cx="1514880" cy="284040"/>
          </a:xfrm>
          <a:prstGeom prst="rect">
            <a:avLst/>
          </a:prstGeom>
          <a:ln w="12700">
            <a:noFill/>
          </a:ln>
        </p:spPr>
      </p:pic>
      <p:sp>
        <p:nvSpPr>
          <p:cNvPr id="541" name="开源堡垒机"/>
          <p:cNvSpPr/>
          <p:nvPr/>
        </p:nvSpPr>
        <p:spPr>
          <a:xfrm>
            <a:off x="573840" y="3258720"/>
            <a:ext cx="1234080" cy="224640"/>
          </a:xfrm>
          <a:prstGeom prst="rect">
            <a:avLst/>
          </a:prstGeom>
          <a:noFill/>
          <a:ln w="12700">
            <a:noFill/>
          </a:ln>
        </p:spPr>
        <p:style>
          <a:lnRef idx="0"/>
          <a:fillRef idx="0"/>
          <a:effectRef idx="0"/>
          <a:fontRef idx="minor"/>
        </p:style>
        <p:txBody>
          <a:bodyPr wrap="none" lIns="26640" rIns="26640" tIns="26640" bIns="26640" anchor="ctr">
            <a:spAutoFit/>
          </a:bodyPr>
          <a:p>
            <a:pPr>
              <a:lnSpc>
                <a:spcPct val="100000"/>
              </a:lnSpc>
            </a:pPr>
            <a:r>
              <a:rPr b="0" lang="en-US" sz="1130" spc="-1" strike="noStrike">
                <a:solidFill>
                  <a:srgbClr val="5e5e5e"/>
                </a:solidFill>
                <a:latin typeface="Arial"/>
                <a:ea typeface="Arial"/>
              </a:rPr>
              <a:t>Open Source PAM</a:t>
            </a:r>
            <a:endParaRPr b="0" lang="ru-RU" sz="1130" spc="-1" strike="noStrike">
              <a:solidFill>
                <a:srgbClr val="000000"/>
              </a:solidFill>
              <a:latin typeface="Arial"/>
            </a:endParaRPr>
          </a:p>
        </p:txBody>
      </p:sp>
      <p:sp>
        <p:nvSpPr>
          <p:cNvPr id="542" name="星形"/>
          <p:cNvSpPr/>
          <p:nvPr/>
        </p:nvSpPr>
        <p:spPr>
          <a:xfrm>
            <a:off x="320760" y="3677040"/>
            <a:ext cx="297360" cy="282600"/>
          </a:xfrm>
          <a:prstGeom prst="star5">
            <a:avLst>
              <a:gd name="adj" fmla="val 19100"/>
              <a:gd name="hf" fmla="val 105146"/>
              <a:gd name="vf" fmla="val 110557"/>
            </a:avLst>
          </a:prstGeom>
          <a:solidFill>
            <a:srgbClr val="5e5e5e"/>
          </a:solidFill>
          <a:ln w="12700">
            <a:noFill/>
          </a:ln>
        </p:spPr>
        <p:style>
          <a:lnRef idx="0"/>
          <a:fillRef idx="0"/>
          <a:effectRef idx="0"/>
          <a:fontRef idx="minor"/>
        </p:style>
        <p:txBody>
          <a:bodyPr lIns="90000" rIns="90000" tIns="34200" bIns="34200" anchor="ctr">
            <a:noAutofit/>
          </a:bodyPr>
          <a:p>
            <a:pPr>
              <a:lnSpc>
                <a:spcPct val="100000"/>
              </a:lnSpc>
            </a:pPr>
            <a:endParaRPr b="0" lang="ru-RU" sz="1350" spc="-1" strike="noStrike">
              <a:solidFill>
                <a:srgbClr val="000000"/>
              </a:solidFill>
              <a:latin typeface="Calibri"/>
              <a:ea typeface="Calibri"/>
            </a:endParaRPr>
          </a:p>
        </p:txBody>
      </p:sp>
      <p:sp>
        <p:nvSpPr>
          <p:cNvPr id="543" name="Star"/>
          <p:cNvSpPr/>
          <p:nvPr/>
        </p:nvSpPr>
        <p:spPr>
          <a:xfrm>
            <a:off x="665640" y="3684600"/>
            <a:ext cx="453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Star</a:t>
            </a:r>
            <a:endParaRPr b="0" lang="ru-RU" sz="1350" spc="-1" strike="noStrike">
              <a:solidFill>
                <a:srgbClr val="000000"/>
              </a:solidFill>
              <a:latin typeface="Arial"/>
            </a:endParaRPr>
          </a:p>
        </p:txBody>
      </p:sp>
      <p:sp>
        <p:nvSpPr>
          <p:cNvPr id="544" name="线条"/>
          <p:cNvSpPr/>
          <p:nvPr/>
        </p:nvSpPr>
        <p:spPr>
          <a:xfrm flipV="1">
            <a:off x="1099080" y="3684600"/>
            <a:ext cx="360" cy="268560"/>
          </a:xfrm>
          <a:prstGeom prst="line">
            <a:avLst/>
          </a:prstGeom>
          <a:ln w="25400">
            <a:solidFill>
              <a:srgbClr val="5e5e5e"/>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545" name="17,700+"/>
          <p:cNvSpPr/>
          <p:nvPr/>
        </p:nvSpPr>
        <p:spPr>
          <a:xfrm>
            <a:off x="1150560" y="3684600"/>
            <a:ext cx="741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en-US" sz="1350" spc="-1" strike="noStrike">
                <a:solidFill>
                  <a:srgbClr val="5e5e5e"/>
                </a:solidFill>
                <a:latin typeface="Calibri"/>
                <a:ea typeface="Calibri"/>
              </a:rPr>
              <a:t>22,000+</a:t>
            </a:r>
            <a:endParaRPr b="0" lang="ru-RU" sz="1350" spc="-1" strike="noStrike">
              <a:solidFill>
                <a:srgbClr val="000000"/>
              </a:solidFill>
              <a:latin typeface="Arial"/>
            </a:endParaRPr>
          </a:p>
        </p:txBody>
      </p:sp>
      <p:sp>
        <p:nvSpPr>
          <p:cNvPr id="546" name="开源持续测试平台"/>
          <p:cNvSpPr/>
          <p:nvPr/>
        </p:nvSpPr>
        <p:spPr>
          <a:xfrm>
            <a:off x="3760560" y="3172680"/>
            <a:ext cx="1695960" cy="396720"/>
          </a:xfrm>
          <a:prstGeom prst="rect">
            <a:avLst/>
          </a:prstGeom>
          <a:noFill/>
          <a:ln w="12700">
            <a:noFill/>
          </a:ln>
        </p:spPr>
        <p:style>
          <a:lnRef idx="0"/>
          <a:fillRef idx="0"/>
          <a:effectRef idx="0"/>
          <a:fontRef idx="minor"/>
        </p:style>
        <p:txBody>
          <a:bodyPr wrap="none" lIns="26640" rIns="26640" tIns="26640" bIns="26640" anchor="ctr">
            <a:spAutoFit/>
          </a:bodyPr>
          <a:p>
            <a:pPr algn="ctr">
              <a:lnSpc>
                <a:spcPct val="100000"/>
              </a:lnSpc>
            </a:pPr>
            <a:r>
              <a:rPr b="0" lang="ru-RU" sz="1130" spc="-1" strike="noStrike">
                <a:solidFill>
                  <a:srgbClr val="5e5e5e"/>
                </a:solidFill>
                <a:latin typeface="Arial"/>
                <a:ea typeface="Arial"/>
              </a:rPr>
              <a:t>Open </a:t>
            </a:r>
            <a:r>
              <a:rPr b="0" lang="en-US" sz="1130" spc="-1" strike="noStrike">
                <a:solidFill>
                  <a:srgbClr val="5e5e5e"/>
                </a:solidFill>
                <a:latin typeface="Arial"/>
                <a:ea typeface="Arial"/>
              </a:rPr>
              <a:t>Source Continuous </a:t>
            </a:r>
            <a:endParaRPr b="0" lang="ru-RU" sz="1130" spc="-1" strike="noStrike">
              <a:solidFill>
                <a:srgbClr val="000000"/>
              </a:solidFill>
              <a:latin typeface="Arial"/>
            </a:endParaRPr>
          </a:p>
          <a:p>
            <a:pPr algn="ctr">
              <a:lnSpc>
                <a:spcPct val="100000"/>
              </a:lnSpc>
            </a:pPr>
            <a:r>
              <a:rPr b="0" lang="en-US" sz="1130" spc="-1" strike="noStrike">
                <a:solidFill>
                  <a:srgbClr val="5e5e5e"/>
                </a:solidFill>
                <a:latin typeface="Arial"/>
                <a:ea typeface="Arial"/>
              </a:rPr>
              <a:t>Testing Platform</a:t>
            </a:r>
            <a:endParaRPr b="0" lang="ru-RU" sz="1130" spc="-1" strike="noStrike">
              <a:solidFill>
                <a:srgbClr val="000000"/>
              </a:solidFill>
              <a:latin typeface="Arial"/>
            </a:endParaRPr>
          </a:p>
        </p:txBody>
      </p:sp>
      <p:sp>
        <p:nvSpPr>
          <p:cNvPr id="547" name="开源容器平台"/>
          <p:cNvSpPr/>
          <p:nvPr/>
        </p:nvSpPr>
        <p:spPr>
          <a:xfrm>
            <a:off x="1998000" y="3114000"/>
            <a:ext cx="1656360" cy="568800"/>
          </a:xfrm>
          <a:prstGeom prst="rect">
            <a:avLst/>
          </a:prstGeom>
          <a:noFill/>
          <a:ln w="12700">
            <a:noFill/>
          </a:ln>
        </p:spPr>
        <p:style>
          <a:lnRef idx="0"/>
          <a:fillRef idx="0"/>
          <a:effectRef idx="0"/>
          <a:fontRef idx="minor"/>
        </p:style>
        <p:txBody>
          <a:bodyPr wrap="none" lIns="26640" rIns="26640" tIns="26640" bIns="26640" anchor="ctr">
            <a:spAutoFit/>
          </a:bodyPr>
          <a:p>
            <a:pPr algn="ctr">
              <a:lnSpc>
                <a:spcPct val="100000"/>
              </a:lnSpc>
            </a:pPr>
            <a:r>
              <a:rPr b="0" lang="ru-RU" sz="1130" spc="-1" strike="noStrike">
                <a:solidFill>
                  <a:srgbClr val="5e5e5e"/>
                </a:solidFill>
                <a:latin typeface="Arial"/>
                <a:ea typeface="Arial"/>
              </a:rPr>
              <a:t>Open </a:t>
            </a:r>
            <a:r>
              <a:rPr b="0" lang="en-US" sz="1130" spc="-1" strike="noStrike">
                <a:solidFill>
                  <a:srgbClr val="5e5e5e"/>
                </a:solidFill>
                <a:latin typeface="Arial"/>
                <a:ea typeface="Arial"/>
              </a:rPr>
              <a:t>Source Automated </a:t>
            </a:r>
            <a:endParaRPr b="0" lang="ru-RU" sz="1130" spc="-1" strike="noStrike">
              <a:solidFill>
                <a:srgbClr val="000000"/>
              </a:solidFill>
              <a:latin typeface="Arial"/>
            </a:endParaRPr>
          </a:p>
          <a:p>
            <a:pPr algn="ctr">
              <a:lnSpc>
                <a:spcPct val="100000"/>
              </a:lnSpc>
            </a:pPr>
            <a:r>
              <a:rPr b="0" lang="en-US" sz="1130" spc="-1" strike="noStrike">
                <a:solidFill>
                  <a:srgbClr val="5e5e5e"/>
                </a:solidFill>
                <a:latin typeface="Arial"/>
                <a:ea typeface="Arial"/>
              </a:rPr>
              <a:t>Operation and </a:t>
            </a:r>
            <a:endParaRPr b="0" lang="ru-RU" sz="1130" spc="-1" strike="noStrike">
              <a:solidFill>
                <a:srgbClr val="000000"/>
              </a:solidFill>
              <a:latin typeface="Arial"/>
            </a:endParaRPr>
          </a:p>
          <a:p>
            <a:pPr algn="ctr">
              <a:lnSpc>
                <a:spcPct val="100000"/>
              </a:lnSpc>
            </a:pPr>
            <a:r>
              <a:rPr b="0" lang="en-US" sz="1130" spc="-1" strike="noStrike">
                <a:solidFill>
                  <a:srgbClr val="5e5e5e"/>
                </a:solidFill>
                <a:latin typeface="Arial"/>
                <a:ea typeface="Arial"/>
              </a:rPr>
              <a:t>Management Platform</a:t>
            </a:r>
            <a:endParaRPr b="0" lang="ru-RU" sz="1130" spc="-1" strike="noStrike">
              <a:solidFill>
                <a:srgbClr val="000000"/>
              </a:solidFill>
              <a:latin typeface="Arial"/>
            </a:endParaRPr>
          </a:p>
        </p:txBody>
      </p:sp>
      <p:sp>
        <p:nvSpPr>
          <p:cNvPr id="548" name="星形"/>
          <p:cNvSpPr/>
          <p:nvPr/>
        </p:nvSpPr>
        <p:spPr>
          <a:xfrm>
            <a:off x="2080080" y="3677040"/>
            <a:ext cx="297360" cy="282600"/>
          </a:xfrm>
          <a:prstGeom prst="star5">
            <a:avLst>
              <a:gd name="adj" fmla="val 19100"/>
              <a:gd name="hf" fmla="val 105146"/>
              <a:gd name="vf" fmla="val 110557"/>
            </a:avLst>
          </a:prstGeom>
          <a:solidFill>
            <a:srgbClr val="5e5e5e"/>
          </a:solidFill>
          <a:ln w="12700">
            <a:noFill/>
          </a:ln>
        </p:spPr>
        <p:style>
          <a:lnRef idx="0"/>
          <a:fillRef idx="0"/>
          <a:effectRef idx="0"/>
          <a:fontRef idx="minor"/>
        </p:style>
        <p:txBody>
          <a:bodyPr lIns="90000" rIns="90000" tIns="34200" bIns="34200" anchor="ctr">
            <a:noAutofit/>
          </a:bodyPr>
          <a:p>
            <a:pPr>
              <a:lnSpc>
                <a:spcPct val="100000"/>
              </a:lnSpc>
            </a:pPr>
            <a:endParaRPr b="0" lang="ru-RU" sz="1350" spc="-1" strike="noStrike">
              <a:solidFill>
                <a:srgbClr val="000000"/>
              </a:solidFill>
              <a:latin typeface="Calibri"/>
              <a:ea typeface="Calibri"/>
            </a:endParaRPr>
          </a:p>
        </p:txBody>
      </p:sp>
      <p:sp>
        <p:nvSpPr>
          <p:cNvPr id="549" name="Star"/>
          <p:cNvSpPr/>
          <p:nvPr/>
        </p:nvSpPr>
        <p:spPr>
          <a:xfrm>
            <a:off x="2425320" y="3684600"/>
            <a:ext cx="453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Star</a:t>
            </a:r>
            <a:endParaRPr b="0" lang="ru-RU" sz="1350" spc="-1" strike="noStrike">
              <a:solidFill>
                <a:srgbClr val="000000"/>
              </a:solidFill>
              <a:latin typeface="Arial"/>
            </a:endParaRPr>
          </a:p>
        </p:txBody>
      </p:sp>
      <p:sp>
        <p:nvSpPr>
          <p:cNvPr id="550" name="线条"/>
          <p:cNvSpPr/>
          <p:nvPr/>
        </p:nvSpPr>
        <p:spPr>
          <a:xfrm flipV="1">
            <a:off x="2883960" y="3684600"/>
            <a:ext cx="360" cy="268560"/>
          </a:xfrm>
          <a:prstGeom prst="line">
            <a:avLst/>
          </a:prstGeom>
          <a:ln w="25400">
            <a:solidFill>
              <a:srgbClr val="5e5e5e"/>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551" name="4,100+"/>
          <p:cNvSpPr/>
          <p:nvPr/>
        </p:nvSpPr>
        <p:spPr>
          <a:xfrm>
            <a:off x="2934720" y="3684600"/>
            <a:ext cx="65520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en-US" sz="1350" spc="-1" strike="noStrike">
                <a:solidFill>
                  <a:srgbClr val="5e5e5e"/>
                </a:solidFill>
                <a:latin typeface="Calibri"/>
                <a:ea typeface="Calibri"/>
              </a:rPr>
              <a:t>6,000+</a:t>
            </a:r>
            <a:endParaRPr b="0" lang="ru-RU" sz="1350" spc="-1" strike="noStrike">
              <a:solidFill>
                <a:srgbClr val="000000"/>
              </a:solidFill>
              <a:latin typeface="Arial"/>
            </a:endParaRPr>
          </a:p>
        </p:txBody>
      </p:sp>
      <p:pic>
        <p:nvPicPr>
          <p:cNvPr id="552" name="DataEase-01.png" descr="DataEase-01.png"/>
          <p:cNvPicPr/>
          <p:nvPr/>
        </p:nvPicPr>
        <p:blipFill>
          <a:blip r:embed="rId4"/>
          <a:stretch/>
        </p:blipFill>
        <p:spPr>
          <a:xfrm>
            <a:off x="5692680" y="2861640"/>
            <a:ext cx="1107000" cy="284040"/>
          </a:xfrm>
          <a:prstGeom prst="rect">
            <a:avLst/>
          </a:prstGeom>
          <a:ln w="12700">
            <a:noFill/>
          </a:ln>
        </p:spPr>
      </p:pic>
      <p:sp>
        <p:nvSpPr>
          <p:cNvPr id="553" name="开源数据可视化分析工具"/>
          <p:cNvSpPr/>
          <p:nvPr/>
        </p:nvSpPr>
        <p:spPr>
          <a:xfrm>
            <a:off x="5434920" y="3172680"/>
            <a:ext cx="1717200" cy="396720"/>
          </a:xfrm>
          <a:prstGeom prst="rect">
            <a:avLst/>
          </a:prstGeom>
          <a:noFill/>
          <a:ln w="12700">
            <a:noFill/>
          </a:ln>
        </p:spPr>
        <p:style>
          <a:lnRef idx="0"/>
          <a:fillRef idx="0"/>
          <a:effectRef idx="0"/>
          <a:fontRef idx="minor"/>
        </p:style>
        <p:txBody>
          <a:bodyPr wrap="none" lIns="26640" rIns="26640" tIns="26640" bIns="26640" anchor="ctr">
            <a:spAutoFit/>
          </a:bodyPr>
          <a:p>
            <a:pPr algn="ctr">
              <a:lnSpc>
                <a:spcPct val="100000"/>
              </a:lnSpc>
            </a:pPr>
            <a:r>
              <a:rPr b="0" lang="ru-RU" sz="1130" spc="-1" strike="noStrike">
                <a:solidFill>
                  <a:srgbClr val="5e5e5e"/>
                </a:solidFill>
                <a:latin typeface="Arial"/>
                <a:ea typeface="Arial"/>
              </a:rPr>
              <a:t>Open </a:t>
            </a:r>
            <a:r>
              <a:rPr b="0" lang="en-US" sz="1130" spc="-1" strike="noStrike">
                <a:solidFill>
                  <a:srgbClr val="5e5e5e"/>
                </a:solidFill>
                <a:latin typeface="Arial"/>
                <a:ea typeface="Arial"/>
              </a:rPr>
              <a:t>Source Data </a:t>
            </a:r>
            <a:endParaRPr b="0" lang="ru-RU" sz="1130" spc="-1" strike="noStrike">
              <a:solidFill>
                <a:srgbClr val="000000"/>
              </a:solidFill>
              <a:latin typeface="Arial"/>
            </a:endParaRPr>
          </a:p>
          <a:p>
            <a:pPr algn="ctr">
              <a:lnSpc>
                <a:spcPct val="100000"/>
              </a:lnSpc>
            </a:pPr>
            <a:r>
              <a:rPr b="0" lang="en-US" sz="1130" spc="-1" strike="noStrike">
                <a:solidFill>
                  <a:srgbClr val="5e5e5e"/>
                </a:solidFill>
                <a:latin typeface="Arial"/>
                <a:ea typeface="Arial"/>
              </a:rPr>
              <a:t>Visualization Analysis Tool</a:t>
            </a:r>
            <a:endParaRPr b="0" lang="ru-RU" sz="1130" spc="-1" strike="noStrike">
              <a:solidFill>
                <a:srgbClr val="000000"/>
              </a:solidFill>
              <a:latin typeface="Arial"/>
            </a:endParaRPr>
          </a:p>
        </p:txBody>
      </p:sp>
      <p:sp>
        <p:nvSpPr>
          <p:cNvPr id="554" name="星形"/>
          <p:cNvSpPr/>
          <p:nvPr/>
        </p:nvSpPr>
        <p:spPr>
          <a:xfrm>
            <a:off x="3833640" y="3677040"/>
            <a:ext cx="297360" cy="282600"/>
          </a:xfrm>
          <a:prstGeom prst="star5">
            <a:avLst>
              <a:gd name="adj" fmla="val 19100"/>
              <a:gd name="hf" fmla="val 105146"/>
              <a:gd name="vf" fmla="val 110557"/>
            </a:avLst>
          </a:prstGeom>
          <a:solidFill>
            <a:srgbClr val="5e5e5e"/>
          </a:solidFill>
          <a:ln w="12700">
            <a:noFill/>
          </a:ln>
        </p:spPr>
        <p:style>
          <a:lnRef idx="0"/>
          <a:fillRef idx="0"/>
          <a:effectRef idx="0"/>
          <a:fontRef idx="minor"/>
        </p:style>
        <p:txBody>
          <a:bodyPr lIns="90000" rIns="90000" tIns="34200" bIns="34200" anchor="ctr">
            <a:noAutofit/>
          </a:bodyPr>
          <a:p>
            <a:pPr>
              <a:lnSpc>
                <a:spcPct val="100000"/>
              </a:lnSpc>
            </a:pPr>
            <a:endParaRPr b="0" lang="ru-RU" sz="1350" spc="-1" strike="noStrike">
              <a:solidFill>
                <a:srgbClr val="000000"/>
              </a:solidFill>
              <a:latin typeface="Calibri"/>
              <a:ea typeface="Calibri"/>
            </a:endParaRPr>
          </a:p>
        </p:txBody>
      </p:sp>
      <p:sp>
        <p:nvSpPr>
          <p:cNvPr id="555" name="Star"/>
          <p:cNvSpPr/>
          <p:nvPr/>
        </p:nvSpPr>
        <p:spPr>
          <a:xfrm>
            <a:off x="4178880" y="3684600"/>
            <a:ext cx="453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Star</a:t>
            </a:r>
            <a:endParaRPr b="0" lang="ru-RU" sz="1350" spc="-1" strike="noStrike">
              <a:solidFill>
                <a:srgbClr val="000000"/>
              </a:solidFill>
              <a:latin typeface="Arial"/>
            </a:endParaRPr>
          </a:p>
        </p:txBody>
      </p:sp>
      <p:sp>
        <p:nvSpPr>
          <p:cNvPr id="556" name="线条"/>
          <p:cNvSpPr/>
          <p:nvPr/>
        </p:nvSpPr>
        <p:spPr>
          <a:xfrm flipV="1">
            <a:off x="4612320" y="3684600"/>
            <a:ext cx="360" cy="268560"/>
          </a:xfrm>
          <a:prstGeom prst="line">
            <a:avLst/>
          </a:prstGeom>
          <a:ln w="25400">
            <a:solidFill>
              <a:srgbClr val="5e5e5e"/>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557" name="6,500+"/>
          <p:cNvSpPr/>
          <p:nvPr/>
        </p:nvSpPr>
        <p:spPr>
          <a:xfrm>
            <a:off x="4662720" y="3684600"/>
            <a:ext cx="65520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en-US" sz="1350" spc="-1" strike="noStrike">
                <a:solidFill>
                  <a:srgbClr val="5e5e5e"/>
                </a:solidFill>
                <a:latin typeface="Calibri"/>
                <a:ea typeface="Calibri"/>
              </a:rPr>
              <a:t>9,900+</a:t>
            </a:r>
            <a:endParaRPr b="0" lang="ru-RU" sz="1350" spc="-1" strike="noStrike">
              <a:solidFill>
                <a:srgbClr val="000000"/>
              </a:solidFill>
              <a:latin typeface="Arial"/>
            </a:endParaRPr>
          </a:p>
        </p:txBody>
      </p:sp>
      <p:sp>
        <p:nvSpPr>
          <p:cNvPr id="558" name="星形"/>
          <p:cNvSpPr/>
          <p:nvPr/>
        </p:nvSpPr>
        <p:spPr>
          <a:xfrm>
            <a:off x="5515920" y="3677040"/>
            <a:ext cx="297360" cy="282600"/>
          </a:xfrm>
          <a:prstGeom prst="star5">
            <a:avLst>
              <a:gd name="adj" fmla="val 19100"/>
              <a:gd name="hf" fmla="val 105146"/>
              <a:gd name="vf" fmla="val 110557"/>
            </a:avLst>
          </a:prstGeom>
          <a:solidFill>
            <a:srgbClr val="5e5e5e"/>
          </a:solidFill>
          <a:ln w="12700">
            <a:noFill/>
          </a:ln>
        </p:spPr>
        <p:style>
          <a:lnRef idx="0"/>
          <a:fillRef idx="0"/>
          <a:effectRef idx="0"/>
          <a:fontRef idx="minor"/>
        </p:style>
        <p:txBody>
          <a:bodyPr lIns="90000" rIns="90000" tIns="34200" bIns="34200" anchor="ctr">
            <a:noAutofit/>
          </a:bodyPr>
          <a:p>
            <a:pPr>
              <a:lnSpc>
                <a:spcPct val="100000"/>
              </a:lnSpc>
            </a:pPr>
            <a:endParaRPr b="0" lang="ru-RU" sz="1350" spc="-1" strike="noStrike">
              <a:solidFill>
                <a:srgbClr val="000000"/>
              </a:solidFill>
              <a:latin typeface="Calibri"/>
              <a:ea typeface="Calibri"/>
            </a:endParaRPr>
          </a:p>
        </p:txBody>
      </p:sp>
      <p:sp>
        <p:nvSpPr>
          <p:cNvPr id="559" name="Star"/>
          <p:cNvSpPr/>
          <p:nvPr/>
        </p:nvSpPr>
        <p:spPr>
          <a:xfrm>
            <a:off x="5860800" y="3684600"/>
            <a:ext cx="453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Star</a:t>
            </a:r>
            <a:endParaRPr b="0" lang="ru-RU" sz="1350" spc="-1" strike="noStrike">
              <a:solidFill>
                <a:srgbClr val="000000"/>
              </a:solidFill>
              <a:latin typeface="Arial"/>
            </a:endParaRPr>
          </a:p>
        </p:txBody>
      </p:sp>
      <p:sp>
        <p:nvSpPr>
          <p:cNvPr id="560" name="线条"/>
          <p:cNvSpPr/>
          <p:nvPr/>
        </p:nvSpPr>
        <p:spPr>
          <a:xfrm flipV="1">
            <a:off x="6294240" y="3684600"/>
            <a:ext cx="360" cy="268560"/>
          </a:xfrm>
          <a:prstGeom prst="line">
            <a:avLst/>
          </a:prstGeom>
          <a:ln w="25400">
            <a:solidFill>
              <a:srgbClr val="5e5e5e"/>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561" name="4,500+"/>
          <p:cNvSpPr/>
          <p:nvPr/>
        </p:nvSpPr>
        <p:spPr>
          <a:xfrm>
            <a:off x="6345720" y="3684600"/>
            <a:ext cx="741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en-US" sz="1350" spc="-1" strike="noStrike">
                <a:solidFill>
                  <a:srgbClr val="5e5e5e"/>
                </a:solidFill>
                <a:latin typeface="Calibri"/>
                <a:ea typeface="Calibri"/>
              </a:rPr>
              <a:t>11,000+</a:t>
            </a:r>
            <a:endParaRPr b="0" lang="ru-RU" sz="1350" spc="-1" strike="noStrike">
              <a:solidFill>
                <a:srgbClr val="000000"/>
              </a:solidFill>
              <a:latin typeface="Arial"/>
            </a:endParaRPr>
          </a:p>
        </p:txBody>
      </p:sp>
      <p:pic>
        <p:nvPicPr>
          <p:cNvPr id="562" name="图像" descr="图像"/>
          <p:cNvPicPr/>
          <p:nvPr/>
        </p:nvPicPr>
        <p:blipFill>
          <a:blip r:embed="rId5"/>
          <a:stretch/>
        </p:blipFill>
        <p:spPr>
          <a:xfrm>
            <a:off x="7756200" y="2861640"/>
            <a:ext cx="569880" cy="284040"/>
          </a:xfrm>
          <a:prstGeom prst="rect">
            <a:avLst/>
          </a:prstGeom>
          <a:ln w="12700">
            <a:noFill/>
          </a:ln>
        </p:spPr>
      </p:pic>
      <p:sp>
        <p:nvSpPr>
          <p:cNvPr id="563" name="开源博客 / CMS 工具"/>
          <p:cNvSpPr/>
          <p:nvPr/>
        </p:nvSpPr>
        <p:spPr>
          <a:xfrm>
            <a:off x="7304400" y="3172680"/>
            <a:ext cx="1473480" cy="396720"/>
          </a:xfrm>
          <a:prstGeom prst="rect">
            <a:avLst/>
          </a:prstGeom>
          <a:noFill/>
          <a:ln w="12700">
            <a:noFill/>
          </a:ln>
        </p:spPr>
        <p:style>
          <a:lnRef idx="0"/>
          <a:fillRef idx="0"/>
          <a:effectRef idx="0"/>
          <a:fontRef idx="minor"/>
        </p:style>
        <p:txBody>
          <a:bodyPr wrap="none" lIns="26640" rIns="26640" tIns="26640" bIns="26640" anchor="ctr">
            <a:spAutoFit/>
          </a:bodyPr>
          <a:p>
            <a:pPr algn="ctr">
              <a:lnSpc>
                <a:spcPct val="100000"/>
              </a:lnSpc>
            </a:pPr>
            <a:r>
              <a:rPr b="0" lang="ru-RU" sz="1130" spc="-1" strike="noStrike">
                <a:solidFill>
                  <a:srgbClr val="5e5e5e"/>
                </a:solidFill>
                <a:latin typeface="Arial"/>
                <a:ea typeface="Arial"/>
              </a:rPr>
              <a:t>Open </a:t>
            </a:r>
            <a:r>
              <a:rPr b="0" lang="en-US" sz="1130" spc="-1" strike="noStrike">
                <a:solidFill>
                  <a:srgbClr val="5e5e5e"/>
                </a:solidFill>
                <a:latin typeface="Arial"/>
                <a:ea typeface="Arial"/>
              </a:rPr>
              <a:t>Source Content </a:t>
            </a:r>
            <a:endParaRPr b="0" lang="ru-RU" sz="1130" spc="-1" strike="noStrike">
              <a:solidFill>
                <a:srgbClr val="000000"/>
              </a:solidFill>
              <a:latin typeface="Arial"/>
            </a:endParaRPr>
          </a:p>
          <a:p>
            <a:pPr algn="ctr">
              <a:lnSpc>
                <a:spcPct val="100000"/>
              </a:lnSpc>
            </a:pPr>
            <a:r>
              <a:rPr b="0" lang="en-US" sz="1130" spc="-1" strike="noStrike">
                <a:solidFill>
                  <a:srgbClr val="5e5e5e"/>
                </a:solidFill>
                <a:latin typeface="Arial"/>
                <a:ea typeface="Arial"/>
              </a:rPr>
              <a:t>Management System</a:t>
            </a:r>
            <a:endParaRPr b="0" lang="ru-RU" sz="1130" spc="-1" strike="noStrike">
              <a:solidFill>
                <a:srgbClr val="000000"/>
              </a:solidFill>
              <a:latin typeface="Arial"/>
            </a:endParaRPr>
          </a:p>
        </p:txBody>
      </p:sp>
      <p:sp>
        <p:nvSpPr>
          <p:cNvPr id="564" name="星形"/>
          <p:cNvSpPr/>
          <p:nvPr/>
        </p:nvSpPr>
        <p:spPr>
          <a:xfrm>
            <a:off x="7260120" y="3677040"/>
            <a:ext cx="297360" cy="282600"/>
          </a:xfrm>
          <a:prstGeom prst="star5">
            <a:avLst>
              <a:gd name="adj" fmla="val 19100"/>
              <a:gd name="hf" fmla="val 105146"/>
              <a:gd name="vf" fmla="val 110557"/>
            </a:avLst>
          </a:prstGeom>
          <a:solidFill>
            <a:srgbClr val="5e5e5e"/>
          </a:solidFill>
          <a:ln w="12700">
            <a:noFill/>
          </a:ln>
        </p:spPr>
        <p:style>
          <a:lnRef idx="0"/>
          <a:fillRef idx="0"/>
          <a:effectRef idx="0"/>
          <a:fontRef idx="minor"/>
        </p:style>
        <p:txBody>
          <a:bodyPr lIns="90000" rIns="90000" tIns="34200" bIns="34200" anchor="ctr">
            <a:noAutofit/>
          </a:bodyPr>
          <a:p>
            <a:pPr>
              <a:lnSpc>
                <a:spcPct val="100000"/>
              </a:lnSpc>
            </a:pPr>
            <a:endParaRPr b="0" lang="ru-RU" sz="1350" spc="-1" strike="noStrike">
              <a:solidFill>
                <a:srgbClr val="000000"/>
              </a:solidFill>
              <a:latin typeface="Calibri"/>
              <a:ea typeface="Calibri"/>
            </a:endParaRPr>
          </a:p>
        </p:txBody>
      </p:sp>
      <p:sp>
        <p:nvSpPr>
          <p:cNvPr id="565" name="Star"/>
          <p:cNvSpPr/>
          <p:nvPr/>
        </p:nvSpPr>
        <p:spPr>
          <a:xfrm>
            <a:off x="7605360" y="3684600"/>
            <a:ext cx="453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Star</a:t>
            </a:r>
            <a:endParaRPr b="0" lang="ru-RU" sz="1350" spc="-1" strike="noStrike">
              <a:solidFill>
                <a:srgbClr val="000000"/>
              </a:solidFill>
              <a:latin typeface="Arial"/>
            </a:endParaRPr>
          </a:p>
        </p:txBody>
      </p:sp>
      <p:sp>
        <p:nvSpPr>
          <p:cNvPr id="566" name="线条"/>
          <p:cNvSpPr/>
          <p:nvPr/>
        </p:nvSpPr>
        <p:spPr>
          <a:xfrm flipV="1">
            <a:off x="8038800" y="3684600"/>
            <a:ext cx="360" cy="268560"/>
          </a:xfrm>
          <a:prstGeom prst="line">
            <a:avLst/>
          </a:prstGeom>
          <a:ln w="25400">
            <a:solidFill>
              <a:srgbClr val="5e5e5e"/>
            </a:solidFill>
            <a:miter/>
          </a:ln>
        </p:spPr>
        <p:style>
          <a:lnRef idx="0"/>
          <a:fillRef idx="0"/>
          <a:effectRef idx="0"/>
          <a:fontRef idx="minor"/>
        </p:style>
        <p:txBody>
          <a:bodyPr lIns="90000" rIns="90000" tIns="34200" bIns="34200" anchor="t" anchorCtr="1">
            <a:noAutofit/>
          </a:bodyPr>
          <a:p>
            <a:endParaRPr b="0" lang="ru-RU" sz="1350" spc="-1" strike="noStrike">
              <a:solidFill>
                <a:srgbClr val="000000"/>
              </a:solidFill>
              <a:latin typeface="Calibri"/>
              <a:ea typeface="Calibri"/>
            </a:endParaRPr>
          </a:p>
        </p:txBody>
      </p:sp>
      <p:sp>
        <p:nvSpPr>
          <p:cNvPr id="567" name="20,700+"/>
          <p:cNvSpPr/>
          <p:nvPr/>
        </p:nvSpPr>
        <p:spPr>
          <a:xfrm>
            <a:off x="8089920" y="3684600"/>
            <a:ext cx="741960" cy="273600"/>
          </a:xfrm>
          <a:prstGeom prst="rect">
            <a:avLst/>
          </a:prstGeom>
          <a:noFill/>
          <a:ln w="12700">
            <a:noFill/>
          </a:ln>
        </p:spPr>
        <p:style>
          <a:lnRef idx="0"/>
          <a:fillRef idx="0"/>
          <a:effectRef idx="0"/>
          <a:fontRef idx="minor"/>
        </p:style>
        <p:txBody>
          <a:bodyPr wrap="none" lIns="90000" rIns="90000" tIns="34200" bIns="34200" anchor="t">
            <a:spAutoFit/>
          </a:bodyPr>
          <a:p>
            <a:pPr>
              <a:lnSpc>
                <a:spcPct val="100000"/>
              </a:lnSpc>
            </a:pPr>
            <a:r>
              <a:rPr b="0" lang="ru-RU" sz="1350" spc="-1" strike="noStrike">
                <a:solidFill>
                  <a:srgbClr val="5e5e5e"/>
                </a:solidFill>
                <a:latin typeface="Calibri"/>
                <a:ea typeface="Calibri"/>
              </a:rPr>
              <a:t>2</a:t>
            </a:r>
            <a:r>
              <a:rPr b="0" lang="en-US" sz="1350" spc="-1" strike="noStrike">
                <a:solidFill>
                  <a:srgbClr val="5e5e5e"/>
                </a:solidFill>
                <a:latin typeface="Calibri"/>
                <a:ea typeface="Calibri"/>
              </a:rPr>
              <a:t>8,000+</a:t>
            </a:r>
            <a:endParaRPr b="0" lang="ru-RU" sz="13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568" name=""/>
          <p:cNvGrpSpPr/>
          <p:nvPr/>
        </p:nvGrpSpPr>
        <p:grpSpPr>
          <a:xfrm>
            <a:off x="2276280" y="1278720"/>
            <a:ext cx="4651560" cy="2585880"/>
            <a:chOff x="2276280" y="1278720"/>
            <a:chExt cx="4651560" cy="2585880"/>
          </a:xfrm>
        </p:grpSpPr>
        <p:grpSp>
          <p:nvGrpSpPr>
            <p:cNvPr id="569" name=""/>
            <p:cNvGrpSpPr/>
            <p:nvPr/>
          </p:nvGrpSpPr>
          <p:grpSpPr>
            <a:xfrm>
              <a:off x="2296800" y="1278720"/>
              <a:ext cx="4631040" cy="1957680"/>
              <a:chOff x="2296800" y="1278720"/>
              <a:chExt cx="4631040" cy="1957680"/>
            </a:xfrm>
          </p:grpSpPr>
          <p:sp>
            <p:nvSpPr>
              <p:cNvPr id="570" name="Google Shape;1130;p59"/>
              <p:cNvSpPr/>
              <p:nvPr/>
            </p:nvSpPr>
            <p:spPr>
              <a:xfrm>
                <a:off x="2296800" y="1278720"/>
                <a:ext cx="4631040" cy="463680"/>
              </a:xfrm>
              <a:prstGeom prst="rect">
                <a:avLst/>
              </a:prstGeom>
              <a:noFill/>
              <a:ln w="0">
                <a:noFill/>
              </a:ln>
            </p:spPr>
            <p:style>
              <a:lnRef idx="0"/>
              <a:fillRef idx="0"/>
              <a:effectRef idx="0"/>
              <a:fontRef idx="minor"/>
            </p:style>
            <p:txBody>
              <a:bodyPr lIns="68400" rIns="68400" tIns="34200" bIns="34200" anchor="b">
                <a:normAutofit fontScale="90000"/>
              </a:bodyPr>
              <a:p>
                <a:pPr>
                  <a:lnSpc>
                    <a:spcPct val="90000"/>
                  </a:lnSpc>
                </a:pPr>
                <a:r>
                  <a:rPr b="1" lang="ru-RU" sz="3200" spc="-1" strike="noStrike">
                    <a:solidFill>
                      <a:srgbClr val="076466"/>
                    </a:solidFill>
                    <a:latin typeface="Calibri"/>
                    <a:ea typeface="Titillium Web"/>
                  </a:rPr>
                  <a:t>СОХРАНИТЕ КОНТАКТЫ</a:t>
                </a:r>
                <a:endParaRPr b="0" lang="ru-RU" sz="3200" spc="-1" strike="noStrike">
                  <a:solidFill>
                    <a:srgbClr val="000000"/>
                  </a:solidFill>
                  <a:latin typeface="Arial"/>
                </a:endParaRPr>
              </a:p>
            </p:txBody>
          </p:sp>
          <p:sp>
            <p:nvSpPr>
              <p:cNvPr id="571" name="Google Shape;1131;p59"/>
              <p:cNvSpPr/>
              <p:nvPr/>
            </p:nvSpPr>
            <p:spPr>
              <a:xfrm>
                <a:off x="3712320" y="1883160"/>
                <a:ext cx="2958480" cy="1301400"/>
              </a:xfrm>
              <a:prstGeom prst="rect">
                <a:avLst/>
              </a:prstGeom>
              <a:noFill/>
              <a:ln w="0">
                <a:noFill/>
              </a:ln>
            </p:spPr>
            <p:style>
              <a:lnRef idx="0"/>
              <a:fillRef idx="0"/>
              <a:effectRef idx="0"/>
              <a:fontRef idx="minor"/>
            </p:style>
            <p:txBody>
              <a:bodyPr lIns="68400" rIns="68400" tIns="34200" bIns="34200" anchor="t">
                <a:normAutofit/>
              </a:bodyPr>
              <a:p>
                <a:pPr>
                  <a:lnSpc>
                    <a:spcPct val="100000"/>
                  </a:lnSpc>
                </a:pPr>
                <a:r>
                  <a:rPr b="1" lang="ru-RU" sz="1100" spc="-1" strike="noStrike">
                    <a:solidFill>
                      <a:srgbClr val="000000"/>
                    </a:solidFill>
                    <a:latin typeface="Segoe UI"/>
                    <a:ea typeface="Arial"/>
                  </a:rPr>
                  <a:t>Попцов Сергей</a:t>
                </a:r>
                <a:br>
                  <a:rPr sz="1100"/>
                </a:br>
                <a:r>
                  <a:rPr b="0" lang="ru-RU" sz="1100" spc="-1" strike="noStrike">
                    <a:solidFill>
                      <a:srgbClr val="000000"/>
                    </a:solidFill>
                    <a:latin typeface="Segoe UI"/>
                    <a:ea typeface="Arial"/>
                  </a:rPr>
                  <a:t>технический директор AFI Distribution</a:t>
                </a:r>
                <a:br>
                  <a:rPr sz="1100"/>
                </a:br>
                <a:r>
                  <a:rPr b="0" lang="ru-RU" sz="1100" spc="-1" strike="noStrike" u="sng">
                    <a:solidFill>
                      <a:srgbClr val="2998e3"/>
                    </a:solidFill>
                    <a:uFillTx/>
                    <a:latin typeface="Segoe UI"/>
                    <a:ea typeface="Arial"/>
                    <a:hlinkClick r:id="rId1"/>
                  </a:rPr>
                  <a:t>www.afi-d.ru</a:t>
                </a:r>
                <a:r>
                  <a:rPr b="0" lang="ru-RU" sz="1100" spc="-1" strike="noStrike">
                    <a:solidFill>
                      <a:srgbClr val="000000"/>
                    </a:solidFill>
                    <a:latin typeface="Segoe UI"/>
                    <a:ea typeface="Arial"/>
                  </a:rPr>
                  <a:t> | </a:t>
                </a:r>
                <a:r>
                  <a:rPr b="0" lang="ru-RU" sz="1100" spc="-1" strike="noStrike" u="sng">
                    <a:solidFill>
                      <a:srgbClr val="2998e3"/>
                    </a:solidFill>
                    <a:uFillTx/>
                    <a:latin typeface="Segoe UI"/>
                    <a:ea typeface="Arial"/>
                    <a:hlinkClick r:id="rId2"/>
                  </a:rPr>
                  <a:t>sp@afi-d.ru</a:t>
                </a:r>
                <a:br>
                  <a:rPr sz="1100"/>
                </a:br>
                <a:r>
                  <a:rPr b="0" lang="en-US" sz="1100" spc="-1" strike="noStrike">
                    <a:solidFill>
                      <a:srgbClr val="000000"/>
                    </a:solidFill>
                    <a:latin typeface="Segoe UI"/>
                    <a:ea typeface="Arial"/>
                  </a:rPr>
                  <a:t>Telegram: @mapceaheh</a:t>
                </a:r>
                <a:endParaRPr b="0" lang="ru-RU" sz="1100" spc="-1" strike="noStrike">
                  <a:solidFill>
                    <a:srgbClr val="000000"/>
                  </a:solidFill>
                  <a:latin typeface="Arial"/>
                </a:endParaRPr>
              </a:p>
              <a:p>
                <a:pPr>
                  <a:lnSpc>
                    <a:spcPct val="100000"/>
                  </a:lnSpc>
                </a:pPr>
                <a:endParaRPr b="0" lang="ru-RU" sz="1100" spc="-1" strike="noStrike">
                  <a:solidFill>
                    <a:srgbClr val="000000"/>
                  </a:solidFill>
                  <a:latin typeface="Arial"/>
                </a:endParaRPr>
              </a:p>
              <a:p>
                <a:pPr>
                  <a:lnSpc>
                    <a:spcPct val="100000"/>
                  </a:lnSpc>
                </a:pPr>
                <a:r>
                  <a:rPr b="0" lang="en-US" sz="1100" spc="-1" strike="noStrike">
                    <a:solidFill>
                      <a:srgbClr val="000000"/>
                    </a:solidFill>
                    <a:latin typeface="Segoe UI"/>
                    <a:ea typeface="Arial"/>
                  </a:rPr>
                  <a:t>FAQ по JumpServer в Телеграм:</a:t>
                </a:r>
                <a:br>
                  <a:rPr sz="1100"/>
                </a:br>
                <a:r>
                  <a:rPr b="0" lang="en-US" sz="1100" spc="-1" strike="noStrike" u="sng">
                    <a:solidFill>
                      <a:srgbClr val="1e90ff"/>
                    </a:solidFill>
                    <a:uFillTx/>
                    <a:latin typeface="Segoe UI"/>
                    <a:ea typeface="Arial"/>
                  </a:rPr>
                  <a:t>https://t.me/JumpServerPAM</a:t>
                </a:r>
                <a:endParaRPr b="0" lang="ru-RU" sz="1100" spc="-1" strike="noStrike">
                  <a:solidFill>
                    <a:srgbClr val="000000"/>
                  </a:solidFill>
                  <a:latin typeface="Arial"/>
                </a:endParaRPr>
              </a:p>
            </p:txBody>
          </p:sp>
          <p:pic>
            <p:nvPicPr>
              <p:cNvPr id="572" name="" descr=""/>
              <p:cNvPicPr/>
              <p:nvPr/>
            </p:nvPicPr>
            <p:blipFill>
              <a:blip r:embed="rId3"/>
              <a:stretch/>
            </p:blipFill>
            <p:spPr>
              <a:xfrm>
                <a:off x="2371680" y="1853640"/>
                <a:ext cx="1317600" cy="1382760"/>
              </a:xfrm>
              <a:prstGeom prst="rect">
                <a:avLst/>
              </a:prstGeom>
              <a:ln w="0">
                <a:noFill/>
              </a:ln>
            </p:spPr>
          </p:pic>
        </p:grpSp>
        <p:sp>
          <p:nvSpPr>
            <p:cNvPr id="573" name=""/>
            <p:cNvSpPr/>
            <p:nvPr/>
          </p:nvSpPr>
          <p:spPr>
            <a:xfrm>
              <a:off x="2276280" y="3308040"/>
              <a:ext cx="4023360" cy="55656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ru-RU" sz="1100" spc="-1" strike="noStrike">
                  <a:solidFill>
                    <a:srgbClr val="000000"/>
                  </a:solidFill>
                  <a:latin typeface="Arial"/>
                </a:rPr>
                <a:t>Помощь в проведении пилотов</a:t>
              </a:r>
              <a:endParaRPr b="0" lang="ru-RU" sz="11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ru-RU" sz="1100" spc="-1" strike="noStrike">
                  <a:solidFill>
                    <a:srgbClr val="000000"/>
                  </a:solidFill>
                  <a:latin typeface="Arial"/>
                </a:rPr>
                <a:t>Обучение ваших специалистов по работе с JumpServer</a:t>
              </a:r>
              <a:endParaRPr b="0" lang="ru-RU" sz="1100" spc="-1" strike="noStrike">
                <a:solidFill>
                  <a:srgbClr val="000000"/>
                </a:solidFill>
                <a:latin typeface="Arial"/>
              </a:endParaRPr>
            </a:p>
            <a:p>
              <a:pPr marL="216000" indent="-216000">
                <a:lnSpc>
                  <a:spcPct val="100000"/>
                </a:lnSpc>
                <a:buClr>
                  <a:srgbClr val="000000"/>
                </a:buClr>
                <a:buSzPct val="45000"/>
                <a:buFont typeface="Wingdings" charset="2"/>
                <a:buChar char=""/>
              </a:pPr>
              <a:r>
                <a:rPr b="0" lang="ru-RU" sz="1100" spc="-1" strike="noStrike">
                  <a:solidFill>
                    <a:srgbClr val="000000"/>
                  </a:solidFill>
                  <a:latin typeface="Arial"/>
                </a:rPr>
                <a:t>Техническая поддержка на русском языке</a:t>
              </a:r>
              <a:endParaRPr b="0" lang="ru-RU" sz="1100" spc="-1" strike="noStrike">
                <a:solidFill>
                  <a:srgbClr val="000000"/>
                </a:solidFill>
                <a:latin typeface="Arial"/>
              </a:endParaRPr>
            </a:p>
          </p:txBody>
        </p:sp>
      </p:gr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63"/>
          <p:cNvSpPr/>
          <p:nvPr/>
        </p:nvSpPr>
        <p:spPr>
          <a:xfrm>
            <a:off x="607320" y="1119600"/>
            <a:ext cx="2376000" cy="3587760"/>
          </a:xfrm>
          <a:prstGeom prst="rect">
            <a:avLst/>
          </a:prstGeom>
          <a:solidFill>
            <a:srgbClr val="f0f4f4"/>
          </a:solidFill>
          <a:ln w="11113">
            <a:noFill/>
          </a:ln>
        </p:spPr>
        <p:style>
          <a:lnRef idx="0"/>
          <a:fillRef idx="0"/>
          <a:effectRef idx="0"/>
          <a:fontRef idx="minor"/>
        </p:style>
        <p:txBody>
          <a:bodyPr numCol="1" spcCol="0" lIns="90000" rIns="90000" tIns="45000" bIns="45000" anchor="t">
            <a:noAutofit/>
          </a:bodyPr>
          <a:p>
            <a:pPr>
              <a:lnSpc>
                <a:spcPct val="100000"/>
              </a:lnSpc>
            </a:pPr>
            <a:endParaRPr b="0" lang="en-US" sz="1800" spc="-1" strike="noStrike">
              <a:solidFill>
                <a:srgbClr val="595959"/>
              </a:solidFill>
              <a:latin typeface="Calibri"/>
              <a:ea typeface="DejaVu Sans"/>
            </a:endParaRPr>
          </a:p>
        </p:txBody>
      </p:sp>
      <p:grpSp>
        <p:nvGrpSpPr>
          <p:cNvPr id="147" name="Group 3"/>
          <p:cNvGrpSpPr/>
          <p:nvPr/>
        </p:nvGrpSpPr>
        <p:grpSpPr>
          <a:xfrm>
            <a:off x="607320" y="769320"/>
            <a:ext cx="2376000" cy="1409400"/>
            <a:chOff x="607320" y="769320"/>
            <a:chExt cx="2376000" cy="1409400"/>
          </a:xfrm>
        </p:grpSpPr>
        <p:sp>
          <p:nvSpPr>
            <p:cNvPr id="148" name="Freeform 51"/>
            <p:cNvSpPr/>
            <p:nvPr/>
          </p:nvSpPr>
          <p:spPr>
            <a:xfrm>
              <a:off x="607320" y="769320"/>
              <a:ext cx="2376000" cy="1409400"/>
            </a:xfrm>
            <a:custGeom>
              <a:avLst/>
              <a:gdLst>
                <a:gd name="textAreaLeft" fmla="*/ 0 w 2376000"/>
                <a:gd name="textAreaRight" fmla="*/ 2377080 w 2376000"/>
                <a:gd name="textAreaTop" fmla="*/ 0 h 1409400"/>
                <a:gd name="textAreaBottom" fmla="*/ 1410480 h 1409400"/>
              </a:gdLst>
              <a:ahLst/>
              <a:rect l="textAreaLeft" t="textAreaTop" r="textAreaRight" b="textAreaBottom"/>
              <a:pathLst>
                <a:path w="2656808" h="1576476">
                  <a:moveTo>
                    <a:pt x="0" y="0"/>
                  </a:moveTo>
                  <a:lnTo>
                    <a:pt x="2265479" y="0"/>
                  </a:lnTo>
                  <a:lnTo>
                    <a:pt x="2656808" y="391329"/>
                  </a:lnTo>
                  <a:lnTo>
                    <a:pt x="2656808" y="1576476"/>
                  </a:lnTo>
                  <a:lnTo>
                    <a:pt x="0" y="1576476"/>
                  </a:lnTo>
                  <a:close/>
                </a:path>
              </a:pathLst>
            </a:cu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149" name="Right Triangle 52"/>
            <p:cNvSpPr/>
            <p:nvPr/>
          </p:nvSpPr>
          <p:spPr>
            <a:xfrm>
              <a:off x="2634120" y="769320"/>
              <a:ext cx="349200" cy="349200"/>
            </a:xfrm>
            <a:prstGeom prst="rtTriangle">
              <a:avLst/>
            </a:pr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grpSp>
      <p:sp>
        <p:nvSpPr>
          <p:cNvPr id="150" name="TextBox 18"/>
          <p:cNvSpPr/>
          <p:nvPr/>
        </p:nvSpPr>
        <p:spPr>
          <a:xfrm>
            <a:off x="777240" y="731160"/>
            <a:ext cx="87516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5400" spc="-1" strike="noStrike">
                <a:solidFill>
                  <a:srgbClr val="ffffff"/>
                </a:solidFill>
                <a:latin typeface="Calibri"/>
                <a:ea typeface="DejaVu Sans"/>
              </a:rPr>
              <a:t>01</a:t>
            </a:r>
            <a:endParaRPr b="0" lang="ru-RU" sz="5400" spc="-1" strike="noStrike">
              <a:solidFill>
                <a:srgbClr val="000000"/>
              </a:solidFill>
              <a:latin typeface="Arial"/>
            </a:endParaRPr>
          </a:p>
        </p:txBody>
      </p:sp>
      <p:sp>
        <p:nvSpPr>
          <p:cNvPr id="151" name="TextBox 22"/>
          <p:cNvSpPr/>
          <p:nvPr/>
        </p:nvSpPr>
        <p:spPr>
          <a:xfrm>
            <a:off x="777240" y="1438920"/>
            <a:ext cx="19184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ru-RU" sz="1800" spc="-1" strike="noStrike">
                <a:solidFill>
                  <a:srgbClr val="ffffff"/>
                </a:solidFill>
                <a:latin typeface="Calibri"/>
                <a:ea typeface="DejaVu Sans"/>
              </a:rPr>
              <a:t>Порядок в сети и учетных записях</a:t>
            </a:r>
            <a:endParaRPr b="0" lang="ru-RU" sz="1800" spc="-1" strike="noStrike">
              <a:solidFill>
                <a:srgbClr val="000000"/>
              </a:solidFill>
              <a:latin typeface="Arial"/>
            </a:endParaRPr>
          </a:p>
        </p:txBody>
      </p:sp>
      <p:sp>
        <p:nvSpPr>
          <p:cNvPr id="152" name="Rectangle 80"/>
          <p:cNvSpPr/>
          <p:nvPr/>
        </p:nvSpPr>
        <p:spPr>
          <a:xfrm>
            <a:off x="605880" y="2171160"/>
            <a:ext cx="2376000" cy="24332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Автоматическое обнаружение устройств и учетных записей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Понятная система назначения ролей и прав для доступа к целевым системам</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Автоматическая ротация сохраненных паролей</a:t>
            </a:r>
            <a:endParaRPr b="0" lang="ru-RU" sz="1100" spc="-1" strike="noStrike">
              <a:solidFill>
                <a:srgbClr val="000000"/>
              </a:solidFill>
              <a:latin typeface="Arial"/>
            </a:endParaRPr>
          </a:p>
          <a:p>
            <a:pPr>
              <a:lnSpc>
                <a:spcPct val="100000"/>
              </a:lnSpc>
            </a:pP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Резервное копирование </a:t>
            </a:r>
            <a:br>
              <a:rPr sz="1100"/>
            </a:br>
            <a:r>
              <a:rPr b="0" lang="ru-RU" sz="1100" spc="-1" strike="noStrike">
                <a:solidFill>
                  <a:srgbClr val="595959"/>
                </a:solidFill>
                <a:latin typeface="Calibri"/>
                <a:ea typeface="DejaVu Sans"/>
              </a:rPr>
              <a:t>учетных записей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Аудит изменений</a:t>
            </a:r>
            <a:endParaRPr b="0" lang="ru-RU" sz="1100" spc="-1" strike="noStrike">
              <a:solidFill>
                <a:srgbClr val="000000"/>
              </a:solidFill>
              <a:latin typeface="Arial"/>
            </a:endParaRPr>
          </a:p>
        </p:txBody>
      </p:sp>
      <p:sp>
        <p:nvSpPr>
          <p:cNvPr id="153" name="X-Pack 增强包（已上线功能） 4"/>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Зачем нужен JumpServer?</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5"/>
          <p:cNvSpPr/>
          <p:nvPr/>
        </p:nvSpPr>
        <p:spPr>
          <a:xfrm>
            <a:off x="607320" y="1119600"/>
            <a:ext cx="2376000" cy="3587760"/>
          </a:xfrm>
          <a:prstGeom prst="rect">
            <a:avLst/>
          </a:prstGeom>
          <a:solidFill>
            <a:srgbClr val="f0f4f4"/>
          </a:solidFill>
          <a:ln w="11113">
            <a:noFill/>
          </a:ln>
        </p:spPr>
        <p:style>
          <a:lnRef idx="0"/>
          <a:fillRef idx="0"/>
          <a:effectRef idx="0"/>
          <a:fontRef idx="minor"/>
        </p:style>
        <p:txBody>
          <a:bodyPr numCol="1" spcCol="0" lIns="90000" rIns="90000" tIns="45000" bIns="45000" anchor="t">
            <a:noAutofit/>
          </a:bodyPr>
          <a:p>
            <a:pPr>
              <a:lnSpc>
                <a:spcPct val="100000"/>
              </a:lnSpc>
            </a:pPr>
            <a:endParaRPr b="0" lang="en-US" sz="1800" spc="-1" strike="noStrike">
              <a:solidFill>
                <a:srgbClr val="595959"/>
              </a:solidFill>
              <a:latin typeface="Calibri"/>
              <a:ea typeface="DejaVu Sans"/>
            </a:endParaRPr>
          </a:p>
        </p:txBody>
      </p:sp>
      <p:grpSp>
        <p:nvGrpSpPr>
          <p:cNvPr id="155" name="Group 7"/>
          <p:cNvGrpSpPr/>
          <p:nvPr/>
        </p:nvGrpSpPr>
        <p:grpSpPr>
          <a:xfrm>
            <a:off x="607320" y="769320"/>
            <a:ext cx="2376000" cy="1409400"/>
            <a:chOff x="607320" y="769320"/>
            <a:chExt cx="2376000" cy="1409400"/>
          </a:xfrm>
        </p:grpSpPr>
        <p:sp>
          <p:nvSpPr>
            <p:cNvPr id="156" name="Freeform 7"/>
            <p:cNvSpPr/>
            <p:nvPr/>
          </p:nvSpPr>
          <p:spPr>
            <a:xfrm>
              <a:off x="607320" y="769320"/>
              <a:ext cx="2376000" cy="1409400"/>
            </a:xfrm>
            <a:custGeom>
              <a:avLst/>
              <a:gdLst>
                <a:gd name="textAreaLeft" fmla="*/ 0 w 2376000"/>
                <a:gd name="textAreaRight" fmla="*/ 2377080 w 2376000"/>
                <a:gd name="textAreaTop" fmla="*/ 0 h 1409400"/>
                <a:gd name="textAreaBottom" fmla="*/ 1410480 h 1409400"/>
              </a:gdLst>
              <a:ahLst/>
              <a:rect l="textAreaLeft" t="textAreaTop" r="textAreaRight" b="textAreaBottom"/>
              <a:pathLst>
                <a:path w="2656808" h="1576476">
                  <a:moveTo>
                    <a:pt x="0" y="0"/>
                  </a:moveTo>
                  <a:lnTo>
                    <a:pt x="2265479" y="0"/>
                  </a:lnTo>
                  <a:lnTo>
                    <a:pt x="2656808" y="391329"/>
                  </a:lnTo>
                  <a:lnTo>
                    <a:pt x="2656808" y="1576476"/>
                  </a:lnTo>
                  <a:lnTo>
                    <a:pt x="0" y="1576476"/>
                  </a:lnTo>
                  <a:close/>
                </a:path>
              </a:pathLst>
            </a:cu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157" name="Right Triangle 6"/>
            <p:cNvSpPr/>
            <p:nvPr/>
          </p:nvSpPr>
          <p:spPr>
            <a:xfrm>
              <a:off x="2634120" y="769320"/>
              <a:ext cx="349200" cy="349200"/>
            </a:xfrm>
            <a:prstGeom prst="rtTriangle">
              <a:avLst/>
            </a:pr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grpSp>
      <p:sp>
        <p:nvSpPr>
          <p:cNvPr id="158" name="TextBox 37"/>
          <p:cNvSpPr/>
          <p:nvPr/>
        </p:nvSpPr>
        <p:spPr>
          <a:xfrm>
            <a:off x="777240" y="731160"/>
            <a:ext cx="87516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5400" spc="-1" strike="noStrike">
                <a:solidFill>
                  <a:srgbClr val="ffffff"/>
                </a:solidFill>
                <a:latin typeface="Calibri"/>
                <a:ea typeface="DejaVu Sans"/>
              </a:rPr>
              <a:t>01</a:t>
            </a:r>
            <a:endParaRPr b="0" lang="ru-RU" sz="5400" spc="-1" strike="noStrike">
              <a:solidFill>
                <a:srgbClr val="000000"/>
              </a:solidFill>
              <a:latin typeface="Arial"/>
            </a:endParaRPr>
          </a:p>
        </p:txBody>
      </p:sp>
      <p:sp>
        <p:nvSpPr>
          <p:cNvPr id="159" name="TextBox 38"/>
          <p:cNvSpPr/>
          <p:nvPr/>
        </p:nvSpPr>
        <p:spPr>
          <a:xfrm>
            <a:off x="777240" y="1438920"/>
            <a:ext cx="19184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ru-RU" sz="1800" spc="-1" strike="noStrike">
                <a:solidFill>
                  <a:srgbClr val="ffffff"/>
                </a:solidFill>
                <a:latin typeface="Calibri"/>
                <a:ea typeface="DejaVu Sans"/>
              </a:rPr>
              <a:t>Порядок в сети и учетных записях</a:t>
            </a:r>
            <a:endParaRPr b="0" lang="ru-RU" sz="1800" spc="-1" strike="noStrike">
              <a:solidFill>
                <a:srgbClr val="000000"/>
              </a:solidFill>
              <a:latin typeface="Arial"/>
            </a:endParaRPr>
          </a:p>
        </p:txBody>
      </p:sp>
      <p:sp>
        <p:nvSpPr>
          <p:cNvPr id="160" name="Rectangle 16"/>
          <p:cNvSpPr/>
          <p:nvPr/>
        </p:nvSpPr>
        <p:spPr>
          <a:xfrm>
            <a:off x="605880" y="2171160"/>
            <a:ext cx="2376000" cy="24332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Автоматическое обнаружение устройств и учетных записей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Понятная система назначения ролей и прав для доступа к целевым системам</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Автоматическая ротация сохраненных паролей</a:t>
            </a:r>
            <a:endParaRPr b="0" lang="ru-RU" sz="1100" spc="-1" strike="noStrike">
              <a:solidFill>
                <a:srgbClr val="000000"/>
              </a:solidFill>
              <a:latin typeface="Arial"/>
            </a:endParaRPr>
          </a:p>
          <a:p>
            <a:pPr>
              <a:lnSpc>
                <a:spcPct val="100000"/>
              </a:lnSpc>
            </a:pP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Резервное копирование </a:t>
            </a:r>
            <a:br>
              <a:rPr sz="1100"/>
            </a:br>
            <a:r>
              <a:rPr b="0" lang="ru-RU" sz="1100" spc="-1" strike="noStrike">
                <a:solidFill>
                  <a:srgbClr val="595959"/>
                </a:solidFill>
                <a:latin typeface="Calibri"/>
                <a:ea typeface="DejaVu Sans"/>
              </a:rPr>
              <a:t>учетных записей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Аудит изменений</a:t>
            </a:r>
            <a:endParaRPr b="0" lang="ru-RU" sz="1100" spc="-1" strike="noStrike">
              <a:solidFill>
                <a:srgbClr val="000000"/>
              </a:solidFill>
              <a:latin typeface="Arial"/>
            </a:endParaRPr>
          </a:p>
        </p:txBody>
      </p:sp>
      <p:sp>
        <p:nvSpPr>
          <p:cNvPr id="161" name="X-Pack 增强包（已上线功能） 14"/>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Зачем нужен JumpServer?</a:t>
            </a:r>
            <a:endParaRPr b="0" lang="ru-RU" sz="2250" spc="-1" strike="noStrike">
              <a:solidFill>
                <a:srgbClr val="000000"/>
              </a:solidFill>
              <a:latin typeface="Arial"/>
            </a:endParaRPr>
          </a:p>
        </p:txBody>
      </p:sp>
      <p:sp>
        <p:nvSpPr>
          <p:cNvPr id="162" name="Rectangle 17"/>
          <p:cNvSpPr/>
          <p:nvPr/>
        </p:nvSpPr>
        <p:spPr>
          <a:xfrm>
            <a:off x="3487680" y="1119600"/>
            <a:ext cx="2376000" cy="3587760"/>
          </a:xfrm>
          <a:prstGeom prst="rect">
            <a:avLst/>
          </a:prstGeom>
          <a:solidFill>
            <a:srgbClr val="f0f4f4"/>
          </a:solidFill>
          <a:ln w="11113">
            <a:noFill/>
          </a:ln>
        </p:spPr>
        <p:style>
          <a:lnRef idx="0"/>
          <a:fillRef idx="0"/>
          <a:effectRef idx="0"/>
          <a:fontRef idx="minor"/>
        </p:style>
        <p:txBody>
          <a:bodyPr numCol="1" spcCol="0" lIns="90000" rIns="90000" tIns="45000" bIns="45000" anchor="t">
            <a:noAutofit/>
          </a:bodyPr>
          <a:p>
            <a:pPr>
              <a:lnSpc>
                <a:spcPct val="100000"/>
              </a:lnSpc>
            </a:pPr>
            <a:endParaRPr b="0" lang="en-US" sz="1800" spc="-1" strike="noStrike">
              <a:solidFill>
                <a:srgbClr val="595959"/>
              </a:solidFill>
              <a:latin typeface="Calibri"/>
              <a:ea typeface="DejaVu Sans"/>
            </a:endParaRPr>
          </a:p>
        </p:txBody>
      </p:sp>
      <p:grpSp>
        <p:nvGrpSpPr>
          <p:cNvPr id="163" name="Group 8"/>
          <p:cNvGrpSpPr/>
          <p:nvPr/>
        </p:nvGrpSpPr>
        <p:grpSpPr>
          <a:xfrm>
            <a:off x="3487680" y="769320"/>
            <a:ext cx="2376000" cy="1409400"/>
            <a:chOff x="3487680" y="769320"/>
            <a:chExt cx="2376000" cy="1409400"/>
          </a:xfrm>
        </p:grpSpPr>
        <p:sp>
          <p:nvSpPr>
            <p:cNvPr id="164" name="Freeform 8"/>
            <p:cNvSpPr/>
            <p:nvPr/>
          </p:nvSpPr>
          <p:spPr>
            <a:xfrm>
              <a:off x="3487680" y="769320"/>
              <a:ext cx="2376000" cy="1409400"/>
            </a:xfrm>
            <a:custGeom>
              <a:avLst/>
              <a:gdLst>
                <a:gd name="textAreaLeft" fmla="*/ 0 w 2376000"/>
                <a:gd name="textAreaRight" fmla="*/ 2377080 w 2376000"/>
                <a:gd name="textAreaTop" fmla="*/ 0 h 1409400"/>
                <a:gd name="textAreaBottom" fmla="*/ 1410480 h 1409400"/>
              </a:gdLst>
              <a:ahLst/>
              <a:rect l="textAreaLeft" t="textAreaTop" r="textAreaRight" b="textAreaBottom"/>
              <a:pathLst>
                <a:path w="2656808" h="1576476">
                  <a:moveTo>
                    <a:pt x="0" y="0"/>
                  </a:moveTo>
                  <a:lnTo>
                    <a:pt x="2265479" y="0"/>
                  </a:lnTo>
                  <a:lnTo>
                    <a:pt x="2656808" y="391329"/>
                  </a:lnTo>
                  <a:lnTo>
                    <a:pt x="2656808" y="1576476"/>
                  </a:lnTo>
                  <a:lnTo>
                    <a:pt x="0" y="1576476"/>
                  </a:lnTo>
                  <a:close/>
                </a:path>
              </a:pathLst>
            </a:cu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165" name="Right Triangle 7"/>
            <p:cNvSpPr/>
            <p:nvPr/>
          </p:nvSpPr>
          <p:spPr>
            <a:xfrm>
              <a:off x="5514480" y="769320"/>
              <a:ext cx="349200" cy="349200"/>
            </a:xfrm>
            <a:prstGeom prst="rtTriangle">
              <a:avLst/>
            </a:pr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grpSp>
      <p:sp>
        <p:nvSpPr>
          <p:cNvPr id="166" name="TextBox 39"/>
          <p:cNvSpPr/>
          <p:nvPr/>
        </p:nvSpPr>
        <p:spPr>
          <a:xfrm>
            <a:off x="3658320" y="731160"/>
            <a:ext cx="87444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5400" spc="-1" strike="noStrike">
                <a:solidFill>
                  <a:srgbClr val="ffffff"/>
                </a:solidFill>
                <a:latin typeface="Calibri"/>
                <a:ea typeface="DejaVu Sans"/>
              </a:rPr>
              <a:t>02</a:t>
            </a:r>
            <a:endParaRPr b="0" lang="ru-RU" sz="5400" spc="-1" strike="noStrike">
              <a:solidFill>
                <a:srgbClr val="000000"/>
              </a:solidFill>
              <a:latin typeface="Arial"/>
            </a:endParaRPr>
          </a:p>
        </p:txBody>
      </p:sp>
      <p:sp>
        <p:nvSpPr>
          <p:cNvPr id="167" name="TextBox 40"/>
          <p:cNvSpPr/>
          <p:nvPr/>
        </p:nvSpPr>
        <p:spPr>
          <a:xfrm>
            <a:off x="3657600" y="1438920"/>
            <a:ext cx="19184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ru-RU" sz="1800" spc="-1" strike="noStrike">
                <a:solidFill>
                  <a:srgbClr val="ffffff"/>
                </a:solidFill>
                <a:latin typeface="Calibri"/>
                <a:ea typeface="DejaVu Sans"/>
              </a:rPr>
              <a:t>Безопасность подключений</a:t>
            </a:r>
            <a:endParaRPr b="0" lang="ru-RU" sz="1800" spc="-1" strike="noStrike">
              <a:solidFill>
                <a:srgbClr val="000000"/>
              </a:solidFill>
              <a:latin typeface="Arial"/>
            </a:endParaRPr>
          </a:p>
        </p:txBody>
      </p:sp>
      <p:sp>
        <p:nvSpPr>
          <p:cNvPr id="168" name="Rectangle 18"/>
          <p:cNvSpPr/>
          <p:nvPr/>
        </p:nvSpPr>
        <p:spPr>
          <a:xfrm>
            <a:off x="3486240" y="2171160"/>
            <a:ext cx="2376000" cy="2098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Простой контроль подключений подрядчиков через веб или привычные клиенты</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Удобная настройка ограничений: </a:t>
            </a:r>
            <a:br>
              <a:rPr sz="1100"/>
            </a:br>
            <a:r>
              <a:rPr b="0" lang="ru-RU" sz="1100" spc="-1" strike="noStrike">
                <a:solidFill>
                  <a:srgbClr val="595959"/>
                </a:solidFill>
                <a:latin typeface="Calibri"/>
                <a:ea typeface="DejaVu Sans"/>
              </a:rPr>
              <a:t>по заявкам,</a:t>
            </a:r>
            <a:br>
              <a:rPr sz="1100"/>
            </a:br>
            <a:r>
              <a:rPr b="0" lang="ru-RU" sz="1100" spc="-1" strike="noStrike">
                <a:solidFill>
                  <a:srgbClr val="595959"/>
                </a:solidFill>
                <a:latin typeface="Calibri"/>
                <a:ea typeface="DejaVu Sans"/>
              </a:rPr>
              <a:t>по времени, по IP, </a:t>
            </a:r>
            <a:br>
              <a:rPr sz="1100"/>
            </a:br>
            <a:r>
              <a:rPr b="0" lang="ru-RU" sz="1100" spc="-1" strike="noStrike">
                <a:solidFill>
                  <a:srgbClr val="595959"/>
                </a:solidFill>
                <a:latin typeface="Calibri"/>
                <a:ea typeface="DejaVu Sans"/>
              </a:rPr>
              <a:t>с/без передачи файлов</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Подключения без раскрытия пароля</a:t>
            </a:r>
            <a:endParaRPr b="0" lang="ru-RU"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8"/>
          <p:cNvSpPr/>
          <p:nvPr/>
        </p:nvSpPr>
        <p:spPr>
          <a:xfrm>
            <a:off x="607320" y="1119600"/>
            <a:ext cx="2376000" cy="3587760"/>
          </a:xfrm>
          <a:prstGeom prst="rect">
            <a:avLst/>
          </a:prstGeom>
          <a:solidFill>
            <a:srgbClr val="f0f4f4"/>
          </a:solidFill>
          <a:ln w="11113">
            <a:noFill/>
          </a:ln>
        </p:spPr>
        <p:style>
          <a:lnRef idx="0"/>
          <a:fillRef idx="0"/>
          <a:effectRef idx="0"/>
          <a:fontRef idx="minor"/>
        </p:style>
        <p:txBody>
          <a:bodyPr numCol="1" spcCol="0" lIns="90000" rIns="90000" tIns="45000" bIns="45000" anchor="t">
            <a:noAutofit/>
          </a:bodyPr>
          <a:p>
            <a:pPr>
              <a:lnSpc>
                <a:spcPct val="100000"/>
              </a:lnSpc>
            </a:pPr>
            <a:endParaRPr b="0" lang="en-US" sz="1800" spc="-1" strike="noStrike">
              <a:solidFill>
                <a:srgbClr val="595959"/>
              </a:solidFill>
              <a:latin typeface="Calibri"/>
              <a:ea typeface="DejaVu Sans"/>
            </a:endParaRPr>
          </a:p>
        </p:txBody>
      </p:sp>
      <p:grpSp>
        <p:nvGrpSpPr>
          <p:cNvPr id="170" name="Group 4"/>
          <p:cNvGrpSpPr/>
          <p:nvPr/>
        </p:nvGrpSpPr>
        <p:grpSpPr>
          <a:xfrm>
            <a:off x="607320" y="769320"/>
            <a:ext cx="2376000" cy="1409400"/>
            <a:chOff x="607320" y="769320"/>
            <a:chExt cx="2376000" cy="1409400"/>
          </a:xfrm>
        </p:grpSpPr>
        <p:sp>
          <p:nvSpPr>
            <p:cNvPr id="171" name="Freeform 3"/>
            <p:cNvSpPr/>
            <p:nvPr/>
          </p:nvSpPr>
          <p:spPr>
            <a:xfrm>
              <a:off x="607320" y="769320"/>
              <a:ext cx="2376000" cy="1409400"/>
            </a:xfrm>
            <a:custGeom>
              <a:avLst/>
              <a:gdLst>
                <a:gd name="textAreaLeft" fmla="*/ 0 w 2376000"/>
                <a:gd name="textAreaRight" fmla="*/ 2377080 w 2376000"/>
                <a:gd name="textAreaTop" fmla="*/ 0 h 1409400"/>
                <a:gd name="textAreaBottom" fmla="*/ 1410480 h 1409400"/>
              </a:gdLst>
              <a:ahLst/>
              <a:rect l="textAreaLeft" t="textAreaTop" r="textAreaRight" b="textAreaBottom"/>
              <a:pathLst>
                <a:path w="2656808" h="1576476">
                  <a:moveTo>
                    <a:pt x="0" y="0"/>
                  </a:moveTo>
                  <a:lnTo>
                    <a:pt x="2265479" y="0"/>
                  </a:lnTo>
                  <a:lnTo>
                    <a:pt x="2656808" y="391329"/>
                  </a:lnTo>
                  <a:lnTo>
                    <a:pt x="2656808" y="1576476"/>
                  </a:lnTo>
                  <a:lnTo>
                    <a:pt x="0" y="1576476"/>
                  </a:lnTo>
                  <a:close/>
                </a:path>
              </a:pathLst>
            </a:cu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172" name="Right Triangle 3"/>
            <p:cNvSpPr/>
            <p:nvPr/>
          </p:nvSpPr>
          <p:spPr>
            <a:xfrm>
              <a:off x="2634120" y="769320"/>
              <a:ext cx="349200" cy="349200"/>
            </a:xfrm>
            <a:prstGeom prst="rtTriangle">
              <a:avLst/>
            </a:pr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grpSp>
      <p:sp>
        <p:nvSpPr>
          <p:cNvPr id="173" name="TextBox 31"/>
          <p:cNvSpPr/>
          <p:nvPr/>
        </p:nvSpPr>
        <p:spPr>
          <a:xfrm>
            <a:off x="777240" y="731160"/>
            <a:ext cx="87516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5400" spc="-1" strike="noStrike">
                <a:solidFill>
                  <a:srgbClr val="ffffff"/>
                </a:solidFill>
                <a:latin typeface="Calibri"/>
                <a:ea typeface="DejaVu Sans"/>
              </a:rPr>
              <a:t>01</a:t>
            </a:r>
            <a:endParaRPr b="0" lang="ru-RU" sz="5400" spc="-1" strike="noStrike">
              <a:solidFill>
                <a:srgbClr val="000000"/>
              </a:solidFill>
              <a:latin typeface="Arial"/>
            </a:endParaRPr>
          </a:p>
        </p:txBody>
      </p:sp>
      <p:sp>
        <p:nvSpPr>
          <p:cNvPr id="174" name="TextBox 32"/>
          <p:cNvSpPr/>
          <p:nvPr/>
        </p:nvSpPr>
        <p:spPr>
          <a:xfrm>
            <a:off x="777240" y="1438920"/>
            <a:ext cx="19184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ru-RU" sz="1800" spc="-1" strike="noStrike">
                <a:solidFill>
                  <a:srgbClr val="ffffff"/>
                </a:solidFill>
                <a:latin typeface="Calibri"/>
                <a:ea typeface="DejaVu Sans"/>
              </a:rPr>
              <a:t>Порядок в сети и учетных записях</a:t>
            </a:r>
            <a:endParaRPr b="0" lang="ru-RU" sz="1800" spc="-1" strike="noStrike">
              <a:solidFill>
                <a:srgbClr val="000000"/>
              </a:solidFill>
              <a:latin typeface="Arial"/>
            </a:endParaRPr>
          </a:p>
        </p:txBody>
      </p:sp>
      <p:sp>
        <p:nvSpPr>
          <p:cNvPr id="175" name="Rectangle 9"/>
          <p:cNvSpPr/>
          <p:nvPr/>
        </p:nvSpPr>
        <p:spPr>
          <a:xfrm>
            <a:off x="605880" y="2171160"/>
            <a:ext cx="2376000" cy="24332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Автоматическое обнаружение устройств и учетных записей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Понятная система назначения ролей и прав для доступа к целевым системам</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Автоматическая ротация сохраненных паролей</a:t>
            </a:r>
            <a:endParaRPr b="0" lang="ru-RU" sz="1100" spc="-1" strike="noStrike">
              <a:solidFill>
                <a:srgbClr val="000000"/>
              </a:solidFill>
              <a:latin typeface="Arial"/>
            </a:endParaRPr>
          </a:p>
          <a:p>
            <a:pPr>
              <a:lnSpc>
                <a:spcPct val="100000"/>
              </a:lnSpc>
            </a:pP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Резервное копирование </a:t>
            </a:r>
            <a:br>
              <a:rPr sz="1100"/>
            </a:br>
            <a:r>
              <a:rPr b="0" lang="ru-RU" sz="1100" spc="-1" strike="noStrike">
                <a:solidFill>
                  <a:srgbClr val="595959"/>
                </a:solidFill>
                <a:latin typeface="Calibri"/>
                <a:ea typeface="DejaVu Sans"/>
              </a:rPr>
              <a:t>учетных записей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Аудит изменений</a:t>
            </a:r>
            <a:endParaRPr b="0" lang="ru-RU" sz="1100" spc="-1" strike="noStrike">
              <a:solidFill>
                <a:srgbClr val="000000"/>
              </a:solidFill>
              <a:latin typeface="Arial"/>
            </a:endParaRPr>
          </a:p>
        </p:txBody>
      </p:sp>
      <p:sp>
        <p:nvSpPr>
          <p:cNvPr id="176" name="X-Pack 增强包（已上线功能） 13"/>
          <p:cNvSpPr/>
          <p:nvPr/>
        </p:nvSpPr>
        <p:spPr>
          <a:xfrm>
            <a:off x="0" y="170280"/>
            <a:ext cx="914220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Зачем нужен JumpServer?</a:t>
            </a:r>
            <a:endParaRPr b="0" lang="ru-RU" sz="2250" spc="-1" strike="noStrike">
              <a:solidFill>
                <a:srgbClr val="000000"/>
              </a:solidFill>
              <a:latin typeface="Arial"/>
            </a:endParaRPr>
          </a:p>
        </p:txBody>
      </p:sp>
      <p:sp>
        <p:nvSpPr>
          <p:cNvPr id="177" name="Rectangle 11"/>
          <p:cNvSpPr/>
          <p:nvPr/>
        </p:nvSpPr>
        <p:spPr>
          <a:xfrm>
            <a:off x="3487680" y="1119600"/>
            <a:ext cx="2376000" cy="3587760"/>
          </a:xfrm>
          <a:prstGeom prst="rect">
            <a:avLst/>
          </a:prstGeom>
          <a:solidFill>
            <a:srgbClr val="f0f4f4"/>
          </a:solidFill>
          <a:ln w="11113">
            <a:noFill/>
          </a:ln>
        </p:spPr>
        <p:style>
          <a:lnRef idx="0"/>
          <a:fillRef idx="0"/>
          <a:effectRef idx="0"/>
          <a:fontRef idx="minor"/>
        </p:style>
        <p:txBody>
          <a:bodyPr numCol="1" spcCol="0" lIns="90000" rIns="90000" tIns="45000" bIns="45000" anchor="t">
            <a:noAutofit/>
          </a:bodyPr>
          <a:p>
            <a:pPr>
              <a:lnSpc>
                <a:spcPct val="100000"/>
              </a:lnSpc>
            </a:pPr>
            <a:endParaRPr b="0" lang="en-US" sz="1800" spc="-1" strike="noStrike">
              <a:solidFill>
                <a:srgbClr val="595959"/>
              </a:solidFill>
              <a:latin typeface="Calibri"/>
              <a:ea typeface="DejaVu Sans"/>
            </a:endParaRPr>
          </a:p>
        </p:txBody>
      </p:sp>
      <p:grpSp>
        <p:nvGrpSpPr>
          <p:cNvPr id="178" name="Group 5"/>
          <p:cNvGrpSpPr/>
          <p:nvPr/>
        </p:nvGrpSpPr>
        <p:grpSpPr>
          <a:xfrm>
            <a:off x="3487680" y="769320"/>
            <a:ext cx="2376000" cy="1409400"/>
            <a:chOff x="3487680" y="769320"/>
            <a:chExt cx="2376000" cy="1409400"/>
          </a:xfrm>
        </p:grpSpPr>
        <p:sp>
          <p:nvSpPr>
            <p:cNvPr id="179" name="Freeform 4"/>
            <p:cNvSpPr/>
            <p:nvPr/>
          </p:nvSpPr>
          <p:spPr>
            <a:xfrm>
              <a:off x="3487680" y="769320"/>
              <a:ext cx="2376000" cy="1409400"/>
            </a:xfrm>
            <a:custGeom>
              <a:avLst/>
              <a:gdLst>
                <a:gd name="textAreaLeft" fmla="*/ 0 w 2376000"/>
                <a:gd name="textAreaRight" fmla="*/ 2377080 w 2376000"/>
                <a:gd name="textAreaTop" fmla="*/ 0 h 1409400"/>
                <a:gd name="textAreaBottom" fmla="*/ 1410480 h 1409400"/>
              </a:gdLst>
              <a:ahLst/>
              <a:rect l="textAreaLeft" t="textAreaTop" r="textAreaRight" b="textAreaBottom"/>
              <a:pathLst>
                <a:path w="2656808" h="1576476">
                  <a:moveTo>
                    <a:pt x="0" y="0"/>
                  </a:moveTo>
                  <a:lnTo>
                    <a:pt x="2265479" y="0"/>
                  </a:lnTo>
                  <a:lnTo>
                    <a:pt x="2656808" y="391329"/>
                  </a:lnTo>
                  <a:lnTo>
                    <a:pt x="2656808" y="1576476"/>
                  </a:lnTo>
                  <a:lnTo>
                    <a:pt x="0" y="1576476"/>
                  </a:lnTo>
                  <a:close/>
                </a:path>
              </a:pathLst>
            </a:cu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180" name="Right Triangle 4"/>
            <p:cNvSpPr/>
            <p:nvPr/>
          </p:nvSpPr>
          <p:spPr>
            <a:xfrm>
              <a:off x="5514480" y="769320"/>
              <a:ext cx="349200" cy="349200"/>
            </a:xfrm>
            <a:prstGeom prst="rtTriangle">
              <a:avLst/>
            </a:pr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grpSp>
      <p:sp>
        <p:nvSpPr>
          <p:cNvPr id="181" name="TextBox 33"/>
          <p:cNvSpPr/>
          <p:nvPr/>
        </p:nvSpPr>
        <p:spPr>
          <a:xfrm>
            <a:off x="3658320" y="731160"/>
            <a:ext cx="87444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5400" spc="-1" strike="noStrike">
                <a:solidFill>
                  <a:srgbClr val="ffffff"/>
                </a:solidFill>
                <a:latin typeface="Calibri"/>
                <a:ea typeface="DejaVu Sans"/>
              </a:rPr>
              <a:t>02</a:t>
            </a:r>
            <a:endParaRPr b="0" lang="ru-RU" sz="5400" spc="-1" strike="noStrike">
              <a:solidFill>
                <a:srgbClr val="000000"/>
              </a:solidFill>
              <a:latin typeface="Arial"/>
            </a:endParaRPr>
          </a:p>
        </p:txBody>
      </p:sp>
      <p:sp>
        <p:nvSpPr>
          <p:cNvPr id="182" name="TextBox 34"/>
          <p:cNvSpPr/>
          <p:nvPr/>
        </p:nvSpPr>
        <p:spPr>
          <a:xfrm>
            <a:off x="3657600" y="1438920"/>
            <a:ext cx="19184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ru-RU" sz="1800" spc="-1" strike="noStrike">
                <a:solidFill>
                  <a:srgbClr val="ffffff"/>
                </a:solidFill>
                <a:latin typeface="Calibri"/>
                <a:ea typeface="DejaVu Sans"/>
              </a:rPr>
              <a:t>Безопасность подключений</a:t>
            </a:r>
            <a:endParaRPr b="0" lang="ru-RU" sz="1800" spc="-1" strike="noStrike">
              <a:solidFill>
                <a:srgbClr val="000000"/>
              </a:solidFill>
              <a:latin typeface="Arial"/>
            </a:endParaRPr>
          </a:p>
        </p:txBody>
      </p:sp>
      <p:sp>
        <p:nvSpPr>
          <p:cNvPr id="183" name="Rectangle 12"/>
          <p:cNvSpPr/>
          <p:nvPr/>
        </p:nvSpPr>
        <p:spPr>
          <a:xfrm>
            <a:off x="3486240" y="2171160"/>
            <a:ext cx="2376000" cy="2098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Простой контроль подключений подрядчиков через веб или привычные клиенты</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Удобная настройка ограничений: </a:t>
            </a:r>
            <a:br>
              <a:rPr sz="1100"/>
            </a:br>
            <a:r>
              <a:rPr b="0" lang="ru-RU" sz="1100" spc="-1" strike="noStrike">
                <a:solidFill>
                  <a:srgbClr val="595959"/>
                </a:solidFill>
                <a:latin typeface="Calibri"/>
                <a:ea typeface="DejaVu Sans"/>
              </a:rPr>
              <a:t>по заявкам,</a:t>
            </a:r>
            <a:br>
              <a:rPr sz="1100"/>
            </a:br>
            <a:r>
              <a:rPr b="0" lang="ru-RU" sz="1100" spc="-1" strike="noStrike">
                <a:solidFill>
                  <a:srgbClr val="595959"/>
                </a:solidFill>
                <a:latin typeface="Calibri"/>
                <a:ea typeface="DejaVu Sans"/>
              </a:rPr>
              <a:t>по времени, по IP, </a:t>
            </a:r>
            <a:br>
              <a:rPr sz="1100"/>
            </a:br>
            <a:r>
              <a:rPr b="0" lang="ru-RU" sz="1100" spc="-1" strike="noStrike">
                <a:solidFill>
                  <a:srgbClr val="595959"/>
                </a:solidFill>
                <a:latin typeface="Calibri"/>
                <a:ea typeface="DejaVu Sans"/>
              </a:rPr>
              <a:t>с/без передачи файлов</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Подключения без раскрытия пароля</a:t>
            </a:r>
            <a:endParaRPr b="0" lang="ru-RU" sz="1100" spc="-1" strike="noStrike">
              <a:solidFill>
                <a:srgbClr val="000000"/>
              </a:solidFill>
              <a:latin typeface="Arial"/>
            </a:endParaRPr>
          </a:p>
        </p:txBody>
      </p:sp>
      <p:sp>
        <p:nvSpPr>
          <p:cNvPr id="184" name="Rectangle 13"/>
          <p:cNvSpPr/>
          <p:nvPr/>
        </p:nvSpPr>
        <p:spPr>
          <a:xfrm>
            <a:off x="6368040" y="1119600"/>
            <a:ext cx="2376000" cy="3587760"/>
          </a:xfrm>
          <a:prstGeom prst="rect">
            <a:avLst/>
          </a:prstGeom>
          <a:solidFill>
            <a:srgbClr val="f0f4f4"/>
          </a:solidFill>
          <a:ln w="11113">
            <a:noFill/>
          </a:ln>
        </p:spPr>
        <p:style>
          <a:lnRef idx="0"/>
          <a:fillRef idx="0"/>
          <a:effectRef idx="0"/>
          <a:fontRef idx="minor"/>
        </p:style>
        <p:txBody>
          <a:bodyPr numCol="1" spcCol="0" lIns="90000" rIns="90000" tIns="45000" bIns="45000" anchor="t">
            <a:noAutofit/>
          </a:bodyPr>
          <a:p>
            <a:pPr>
              <a:lnSpc>
                <a:spcPct val="100000"/>
              </a:lnSpc>
            </a:pPr>
            <a:endParaRPr b="0" lang="en-US" sz="1800" spc="-1" strike="noStrike">
              <a:solidFill>
                <a:srgbClr val="595959"/>
              </a:solidFill>
              <a:latin typeface="Calibri"/>
              <a:ea typeface="DejaVu Sans"/>
            </a:endParaRPr>
          </a:p>
        </p:txBody>
      </p:sp>
      <p:grpSp>
        <p:nvGrpSpPr>
          <p:cNvPr id="185" name="Group 6"/>
          <p:cNvGrpSpPr/>
          <p:nvPr/>
        </p:nvGrpSpPr>
        <p:grpSpPr>
          <a:xfrm>
            <a:off x="6368040" y="769320"/>
            <a:ext cx="2376000" cy="1409400"/>
            <a:chOff x="6368040" y="769320"/>
            <a:chExt cx="2376000" cy="1409400"/>
          </a:xfrm>
        </p:grpSpPr>
        <p:sp>
          <p:nvSpPr>
            <p:cNvPr id="186" name="Freeform 6"/>
            <p:cNvSpPr/>
            <p:nvPr/>
          </p:nvSpPr>
          <p:spPr>
            <a:xfrm>
              <a:off x="6368040" y="769320"/>
              <a:ext cx="2376000" cy="1409400"/>
            </a:xfrm>
            <a:custGeom>
              <a:avLst/>
              <a:gdLst>
                <a:gd name="textAreaLeft" fmla="*/ 0 w 2376000"/>
                <a:gd name="textAreaRight" fmla="*/ 2377080 w 2376000"/>
                <a:gd name="textAreaTop" fmla="*/ 0 h 1409400"/>
                <a:gd name="textAreaBottom" fmla="*/ 1410480 h 1409400"/>
              </a:gdLst>
              <a:ahLst/>
              <a:rect l="textAreaLeft" t="textAreaTop" r="textAreaRight" b="textAreaBottom"/>
              <a:pathLst>
                <a:path w="2656808" h="1576476">
                  <a:moveTo>
                    <a:pt x="0" y="0"/>
                  </a:moveTo>
                  <a:lnTo>
                    <a:pt x="2265479" y="0"/>
                  </a:lnTo>
                  <a:lnTo>
                    <a:pt x="2656808" y="391329"/>
                  </a:lnTo>
                  <a:lnTo>
                    <a:pt x="2656808" y="1576476"/>
                  </a:lnTo>
                  <a:lnTo>
                    <a:pt x="0" y="1576476"/>
                  </a:lnTo>
                  <a:close/>
                </a:path>
              </a:pathLst>
            </a:cu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sp>
          <p:nvSpPr>
            <p:cNvPr id="187" name="Right Triangle 5"/>
            <p:cNvSpPr/>
            <p:nvPr/>
          </p:nvSpPr>
          <p:spPr>
            <a:xfrm>
              <a:off x="8394840" y="769320"/>
              <a:ext cx="349200" cy="349200"/>
            </a:xfrm>
            <a:prstGeom prst="rtTriangle">
              <a:avLst/>
            </a:prstGeom>
            <a:solidFill>
              <a:srgbClr val="2b937c"/>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nSpc>
                  <a:spcPct val="100000"/>
                </a:lnSpc>
              </a:pPr>
              <a:endParaRPr b="0" lang="en-US" sz="1800" spc="-1" strike="noStrike">
                <a:solidFill>
                  <a:srgbClr val="ffffff"/>
                </a:solidFill>
                <a:latin typeface="Calibri"/>
                <a:ea typeface="DejaVu Sans"/>
              </a:endParaRPr>
            </a:p>
          </p:txBody>
        </p:sp>
      </p:grpSp>
      <p:sp>
        <p:nvSpPr>
          <p:cNvPr id="188" name="TextBox 35"/>
          <p:cNvSpPr/>
          <p:nvPr/>
        </p:nvSpPr>
        <p:spPr>
          <a:xfrm>
            <a:off x="6538680" y="731160"/>
            <a:ext cx="874440" cy="91260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5400" spc="-1" strike="noStrike">
                <a:solidFill>
                  <a:srgbClr val="ffffff"/>
                </a:solidFill>
                <a:latin typeface="Calibri"/>
                <a:ea typeface="DejaVu Sans"/>
              </a:rPr>
              <a:t>03</a:t>
            </a:r>
            <a:endParaRPr b="0" lang="ru-RU" sz="5400" spc="-1" strike="noStrike">
              <a:solidFill>
                <a:srgbClr val="000000"/>
              </a:solidFill>
              <a:latin typeface="Arial"/>
            </a:endParaRPr>
          </a:p>
        </p:txBody>
      </p:sp>
      <p:sp>
        <p:nvSpPr>
          <p:cNvPr id="189" name="TextBox 36"/>
          <p:cNvSpPr/>
          <p:nvPr/>
        </p:nvSpPr>
        <p:spPr>
          <a:xfrm>
            <a:off x="6537960" y="1438920"/>
            <a:ext cx="1918440" cy="638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ru-RU" sz="1800" spc="-1" strike="noStrike">
                <a:solidFill>
                  <a:srgbClr val="ffffff"/>
                </a:solidFill>
                <a:latin typeface="Calibri"/>
                <a:ea typeface="DejaVu Sans"/>
              </a:rPr>
              <a:t>Мониторинг и аудит</a:t>
            </a:r>
            <a:endParaRPr b="0" lang="ru-RU" sz="1800" spc="-1" strike="noStrike">
              <a:solidFill>
                <a:srgbClr val="000000"/>
              </a:solidFill>
              <a:latin typeface="Arial"/>
            </a:endParaRPr>
          </a:p>
        </p:txBody>
      </p:sp>
      <p:sp>
        <p:nvSpPr>
          <p:cNvPr id="190" name="Rectangle 14"/>
          <p:cNvSpPr/>
          <p:nvPr/>
        </p:nvSpPr>
        <p:spPr>
          <a:xfrm>
            <a:off x="6366600" y="2171160"/>
            <a:ext cx="2376000" cy="2098440"/>
          </a:xfrm>
          <a:prstGeom prst="rect">
            <a:avLst/>
          </a:prstGeom>
          <a:noFill/>
          <a:ln w="0">
            <a:noFill/>
          </a:ln>
        </p:spPr>
        <p:style>
          <a:lnRef idx="0"/>
          <a:fillRef idx="0"/>
          <a:effectRef idx="0"/>
          <a:fontRef idx="minor"/>
        </p:style>
        <p:txBody>
          <a:bodyPr lIns="90000" rIns="90000" tIns="45000" bIns="45000" anchor="t">
            <a:spAutoFit/>
          </a:bodyPr>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Запись видео и клавиш </a:t>
            </a:r>
            <a:br>
              <a:rPr sz="1100"/>
            </a:br>
            <a:r>
              <a:rPr b="0" lang="ru-RU" sz="1100" spc="-1" strike="noStrike">
                <a:solidFill>
                  <a:srgbClr val="595959"/>
                </a:solidFill>
                <a:latin typeface="Calibri"/>
                <a:ea typeface="DejaVu Sans"/>
              </a:rPr>
              <a:t>во время подключений</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Мониторинг подключений в режиме реального времени с возможностью прерывания</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Аудит и фильтрация команд SSH,</a:t>
            </a:r>
            <a:br>
              <a:rPr sz="1100"/>
            </a:br>
            <a:r>
              <a:rPr b="0" lang="ru-RU" sz="1100" spc="-1" strike="noStrike">
                <a:solidFill>
                  <a:srgbClr val="595959"/>
                </a:solidFill>
                <a:latin typeface="Calibri"/>
                <a:ea typeface="DejaVu Sans"/>
              </a:rPr>
              <a:t>SQL-запросов, переданных файлов</a:t>
            </a:r>
            <a:br>
              <a:rPr sz="1100"/>
            </a:br>
            <a:r>
              <a:rPr b="0" lang="ru-RU" sz="1100" spc="-1" strike="noStrike">
                <a:solidFill>
                  <a:srgbClr val="595959"/>
                </a:solidFill>
                <a:latin typeface="Calibri"/>
                <a:ea typeface="DejaVu Sans"/>
              </a:rPr>
              <a:t> </a:t>
            </a:r>
            <a:endParaRPr b="0" lang="ru-RU" sz="1100" spc="-1" strike="noStrike">
              <a:solidFill>
                <a:srgbClr val="000000"/>
              </a:solidFill>
              <a:latin typeface="Arial"/>
            </a:endParaRPr>
          </a:p>
          <a:p>
            <a:pPr marL="216000" indent="-216000">
              <a:lnSpc>
                <a:spcPct val="100000"/>
              </a:lnSpc>
              <a:buClr>
                <a:srgbClr val="595959"/>
              </a:buClr>
              <a:buSzPct val="50000"/>
              <a:buFont typeface="Wingdings" charset="2"/>
              <a:buChar char=""/>
            </a:pPr>
            <a:r>
              <a:rPr b="0" lang="ru-RU" sz="1100" spc="-1" strike="noStrike">
                <a:solidFill>
                  <a:srgbClr val="595959"/>
                </a:solidFill>
                <a:latin typeface="Calibri"/>
                <a:ea typeface="DejaVu Sans"/>
              </a:rPr>
              <a:t>Интеграция с SIEM</a:t>
            </a:r>
            <a:endParaRPr b="0" lang="ru-RU" sz="11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192"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193"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194"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195"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196"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197"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198"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199"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00"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01" name="X-Pack 增强包（已上线功能） 1"/>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03"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04"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205"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206" name=""/>
          <p:cNvSpPr/>
          <p:nvPr/>
        </p:nvSpPr>
        <p:spPr>
          <a:xfrm>
            <a:off x="415800" y="690120"/>
            <a:ext cx="2777040" cy="1857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персональной учетной записью и 2FA</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без раскрытия пароля</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запросу</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в разрешенные часы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к разрешенным системам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разрешенным протоколам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буфера обмена</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передачи файлов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не требуется установка доп. ПО</a:t>
            </a:r>
            <a:endParaRPr b="0" lang="ru-RU" sz="1050" spc="-1" strike="noStrike">
              <a:solidFill>
                <a:srgbClr val="000000"/>
              </a:solidFill>
              <a:latin typeface="Arial"/>
            </a:endParaRPr>
          </a:p>
        </p:txBody>
      </p:sp>
      <p:sp>
        <p:nvSpPr>
          <p:cNvPr id="207"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08"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09"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10"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11"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12"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13" name="X-Pack 增强包（已上线功能） 7"/>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15"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16"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217"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218" name=""/>
          <p:cNvSpPr/>
          <p:nvPr/>
        </p:nvSpPr>
        <p:spPr>
          <a:xfrm>
            <a:off x="415800" y="690120"/>
            <a:ext cx="2777040" cy="1857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персональной учетной записью и 2FA</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без раскрытия пароля</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запросу</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в разрешенные часы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к разрешенным системам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разрешенным протоколам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буфера обмена</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передачи файлов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не требуется установка доп. ПО</a:t>
            </a:r>
            <a:endParaRPr b="0" lang="ru-RU" sz="1050" spc="-1" strike="noStrike">
              <a:solidFill>
                <a:srgbClr val="000000"/>
              </a:solidFill>
              <a:latin typeface="Arial"/>
            </a:endParaRPr>
          </a:p>
        </p:txBody>
      </p:sp>
      <p:sp>
        <p:nvSpPr>
          <p:cNvPr id="219" name=""/>
          <p:cNvSpPr/>
          <p:nvPr/>
        </p:nvSpPr>
        <p:spPr>
          <a:xfrm>
            <a:off x="462600" y="3242520"/>
            <a:ext cx="2751840" cy="115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помощью привычных клиентов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удобным поиском целевой системы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автоматическое заполнение паролей</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защита от ввода опасных команд</a:t>
            </a:r>
            <a:endParaRPr b="0" lang="ru-RU" sz="1050" spc="-1" strike="noStrike">
              <a:solidFill>
                <a:srgbClr val="000000"/>
              </a:solidFill>
              <a:latin typeface="Arial"/>
            </a:endParaRPr>
          </a:p>
          <a:p>
            <a:pPr>
              <a:lnSpc>
                <a:spcPct val="100000"/>
              </a:lnSpc>
            </a:pP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Сквозное подключение по RDP </a:t>
            </a:r>
            <a:br>
              <a:rPr sz="1050"/>
            </a:br>
            <a:r>
              <a:rPr b="0" lang="ru-RU" sz="1050" spc="-1" strike="noStrike">
                <a:solidFill>
                  <a:srgbClr val="000000"/>
                </a:solidFill>
                <a:latin typeface="Segoe UI"/>
                <a:ea typeface="DejaVu Sans"/>
              </a:rPr>
              <a:t>под той же учетной записью без сохранения пароля в JumpServer</a:t>
            </a:r>
            <a:endParaRPr b="0" lang="ru-RU" sz="1050" spc="-1" strike="noStrike">
              <a:solidFill>
                <a:srgbClr val="000000"/>
              </a:solidFill>
              <a:latin typeface="Arial"/>
            </a:endParaRPr>
          </a:p>
        </p:txBody>
      </p:sp>
      <p:sp>
        <p:nvSpPr>
          <p:cNvPr id="220"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21"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22"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23"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24"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25"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26" name="X-Pack 增强包（已上线功能） 8"/>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
          <p:cNvSpPr/>
          <p:nvPr/>
        </p:nvSpPr>
        <p:spPr>
          <a:xfrm>
            <a:off x="330120" y="2821680"/>
            <a:ext cx="2736360" cy="198144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sp>
        <p:nvSpPr>
          <p:cNvPr id="228" name=""/>
          <p:cNvSpPr/>
          <p:nvPr/>
        </p:nvSpPr>
        <p:spPr>
          <a:xfrm>
            <a:off x="330120" y="338400"/>
            <a:ext cx="2736360" cy="2129760"/>
          </a:xfrm>
          <a:prstGeom prst="rect">
            <a:avLst/>
          </a:prstGeom>
          <a:solidFill>
            <a:srgbClr val="ecefef"/>
          </a:solidFill>
          <a:ln w="0">
            <a:solidFill>
              <a:srgbClr val="ffffff"/>
            </a:solidFill>
          </a:ln>
        </p:spPr>
        <p:style>
          <a:lnRef idx="0"/>
          <a:fillRef idx="0"/>
          <a:effectRef idx="0"/>
          <a:fontRef idx="minor"/>
        </p:style>
        <p:txBody>
          <a:bodyPr lIns="90000" rIns="90000" tIns="45000" bIns="45000" anchor="ctr">
            <a:noAutofit/>
          </a:bodyPr>
          <a:p>
            <a:pPr>
              <a:lnSpc>
                <a:spcPct val="100000"/>
              </a:lnSpc>
            </a:pPr>
            <a:endParaRPr b="0" lang="ru-RU" sz="1800" spc="-1" strike="noStrike">
              <a:solidFill>
                <a:srgbClr val="000000"/>
              </a:solidFill>
              <a:latin typeface="Arial"/>
              <a:ea typeface="DejaVu Sans"/>
            </a:endParaRPr>
          </a:p>
        </p:txBody>
      </p:sp>
      <p:pic>
        <p:nvPicPr>
          <p:cNvPr id="229" name="Рисунок 3" descr=""/>
          <p:cNvPicPr/>
          <p:nvPr/>
        </p:nvPicPr>
        <p:blipFill>
          <a:blip r:embed="rId1"/>
          <a:stretch/>
        </p:blipFill>
        <p:spPr>
          <a:xfrm>
            <a:off x="3718080" y="1995840"/>
            <a:ext cx="2109600" cy="425880"/>
          </a:xfrm>
          <a:prstGeom prst="rect">
            <a:avLst/>
          </a:prstGeom>
          <a:ln w="0">
            <a:noFill/>
          </a:ln>
        </p:spPr>
      </p:pic>
      <p:sp>
        <p:nvSpPr>
          <p:cNvPr id="230" name=""/>
          <p:cNvSpPr/>
          <p:nvPr/>
        </p:nvSpPr>
        <p:spPr>
          <a:xfrm>
            <a:off x="396360" y="371160"/>
            <a:ext cx="158652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[Подрядчики]</a:t>
            </a:r>
            <a:endParaRPr b="0" lang="ru-RU" sz="1800" spc="-1" strike="noStrike">
              <a:solidFill>
                <a:srgbClr val="000000"/>
              </a:solidFill>
              <a:latin typeface="Arial"/>
            </a:endParaRPr>
          </a:p>
        </p:txBody>
      </p:sp>
      <p:sp>
        <p:nvSpPr>
          <p:cNvPr id="231" name=""/>
          <p:cNvSpPr/>
          <p:nvPr/>
        </p:nvSpPr>
        <p:spPr>
          <a:xfrm>
            <a:off x="420120" y="2896200"/>
            <a:ext cx="21214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800" spc="-1" strike="noStrike">
                <a:solidFill>
                  <a:srgbClr val="000000"/>
                </a:solidFill>
                <a:latin typeface="Arial"/>
                <a:ea typeface="DejaVu Sans"/>
              </a:rPr>
              <a:t>[Администраторы]</a:t>
            </a:r>
            <a:endParaRPr b="0" lang="ru-RU" sz="1800" spc="-1" strike="noStrike">
              <a:solidFill>
                <a:srgbClr val="000000"/>
              </a:solidFill>
              <a:latin typeface="Arial"/>
            </a:endParaRPr>
          </a:p>
        </p:txBody>
      </p:sp>
      <p:sp>
        <p:nvSpPr>
          <p:cNvPr id="232" name=""/>
          <p:cNvSpPr/>
          <p:nvPr/>
        </p:nvSpPr>
        <p:spPr>
          <a:xfrm>
            <a:off x="415800" y="690120"/>
            <a:ext cx="2777040" cy="18572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персональной учетной записью и 2FA</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без раскрытия пароля</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запросу</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в разрешенные часы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к разрешенным системам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по разрешенным протоколам</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буфера обмена</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или без передачи файлов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не требуется установка доп. ПО</a:t>
            </a:r>
            <a:endParaRPr b="0" lang="ru-RU" sz="1050" spc="-1" strike="noStrike">
              <a:solidFill>
                <a:srgbClr val="000000"/>
              </a:solidFill>
              <a:latin typeface="Arial"/>
            </a:endParaRPr>
          </a:p>
        </p:txBody>
      </p:sp>
      <p:sp>
        <p:nvSpPr>
          <p:cNvPr id="233" name=""/>
          <p:cNvSpPr/>
          <p:nvPr/>
        </p:nvSpPr>
        <p:spPr>
          <a:xfrm>
            <a:off x="462600" y="3242520"/>
            <a:ext cx="2751840" cy="115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lang="ru-RU" sz="1050" spc="-1" strike="noStrike">
                <a:solidFill>
                  <a:srgbClr val="000000"/>
                </a:solidFill>
                <a:latin typeface="Segoe UI"/>
                <a:ea typeface="DejaVu Sans"/>
              </a:rPr>
              <a:t>Подключение:</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помощью привычных клиентов</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с удобным поиском целевой системы</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автоматическое заполнение паролей</a:t>
            </a: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 защита от ввода опасных команд</a:t>
            </a:r>
            <a:endParaRPr b="0" lang="ru-RU" sz="1050" spc="-1" strike="noStrike">
              <a:solidFill>
                <a:srgbClr val="000000"/>
              </a:solidFill>
              <a:latin typeface="Arial"/>
            </a:endParaRPr>
          </a:p>
          <a:p>
            <a:pPr>
              <a:lnSpc>
                <a:spcPct val="100000"/>
              </a:lnSpc>
            </a:pPr>
            <a:endParaRPr b="0" lang="ru-RU" sz="1050" spc="-1" strike="noStrike">
              <a:solidFill>
                <a:srgbClr val="000000"/>
              </a:solidFill>
              <a:latin typeface="Arial"/>
            </a:endParaRPr>
          </a:p>
          <a:p>
            <a:pPr>
              <a:lnSpc>
                <a:spcPct val="100000"/>
              </a:lnSpc>
            </a:pPr>
            <a:r>
              <a:rPr b="0" lang="ru-RU" sz="1050" spc="-1" strike="noStrike">
                <a:solidFill>
                  <a:srgbClr val="000000"/>
                </a:solidFill>
                <a:latin typeface="Segoe UI"/>
                <a:ea typeface="DejaVu Sans"/>
              </a:rPr>
              <a:t>Сквозное подключение по RDP </a:t>
            </a:r>
            <a:br>
              <a:rPr sz="1050"/>
            </a:br>
            <a:r>
              <a:rPr b="0" lang="ru-RU" sz="1050" spc="-1" strike="noStrike">
                <a:solidFill>
                  <a:srgbClr val="000000"/>
                </a:solidFill>
                <a:latin typeface="Segoe UI"/>
                <a:ea typeface="DejaVu Sans"/>
              </a:rPr>
              <a:t>под той же учетной записью без сохранения пароля в JumpServer</a:t>
            </a:r>
            <a:endParaRPr b="0" lang="ru-RU" sz="1050" spc="-1" strike="noStrike">
              <a:solidFill>
                <a:srgbClr val="000000"/>
              </a:solidFill>
              <a:latin typeface="Arial"/>
            </a:endParaRPr>
          </a:p>
        </p:txBody>
      </p:sp>
      <p:sp>
        <p:nvSpPr>
          <p:cNvPr id="234" name=""/>
          <p:cNvSpPr/>
          <p:nvPr/>
        </p:nvSpPr>
        <p:spPr>
          <a:xfrm>
            <a:off x="3682080" y="2386440"/>
            <a:ext cx="2356560" cy="829440"/>
          </a:xfrm>
          <a:prstGeom prst="rect">
            <a:avLst/>
          </a:prstGeom>
          <a:noFill/>
          <a:ln w="0">
            <a:noFill/>
          </a:ln>
        </p:spPr>
        <p:style>
          <a:lnRef idx="0"/>
          <a:fillRef idx="0"/>
          <a:effectRef idx="0"/>
          <a:fontRef idx="minor"/>
        </p:style>
        <p:txBody>
          <a:bodyPr lIns="90000" rIns="90000" tIns="45000" bIns="45000" anchor="t">
            <a:noAutofit/>
          </a:bodyPr>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видео-запись подключений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аудит и фильтрация команд</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управление заявками и правами</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учетных записей</a:t>
            </a:r>
            <a:endParaRPr b="0" lang="ru-RU" sz="1050" spc="-1" strike="noStrike">
              <a:solidFill>
                <a:srgbClr val="000000"/>
              </a:solidFill>
              <a:latin typeface="Arial"/>
            </a:endParaRPr>
          </a:p>
          <a:p>
            <a:pPr marL="108000" indent="-108000">
              <a:lnSpc>
                <a:spcPct val="100000"/>
              </a:lnSpc>
              <a:buClr>
                <a:srgbClr val="000000"/>
              </a:buClr>
              <a:buSzPct val="60000"/>
              <a:buFont typeface="Wingdings" charset="2"/>
              <a:buChar char=""/>
            </a:pPr>
            <a:r>
              <a:rPr b="0" lang="ru-RU" sz="1050" spc="-1" strike="noStrike">
                <a:solidFill>
                  <a:srgbClr val="000000"/>
                </a:solidFill>
                <a:latin typeface="Arial"/>
                <a:ea typeface="DejaVu Sans"/>
              </a:rPr>
              <a:t>обнаружение новых устройств</a:t>
            </a:r>
            <a:endParaRPr b="0" lang="ru-RU" sz="1050" spc="-1" strike="noStrike">
              <a:solidFill>
                <a:srgbClr val="000000"/>
              </a:solidFill>
              <a:latin typeface="Arial"/>
            </a:endParaRPr>
          </a:p>
        </p:txBody>
      </p:sp>
      <p:sp>
        <p:nvSpPr>
          <p:cNvPr id="235" name=""/>
          <p:cNvSpPr/>
          <p:nvPr/>
        </p:nvSpPr>
        <p:spPr>
          <a:xfrm>
            <a:off x="3102480" y="311040"/>
            <a:ext cx="360" cy="219240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36" name=""/>
          <p:cNvSpPr/>
          <p:nvPr/>
        </p:nvSpPr>
        <p:spPr>
          <a:xfrm>
            <a:off x="3102480" y="2795040"/>
            <a:ext cx="360" cy="206208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37" name=""/>
          <p:cNvSpPr/>
          <p:nvPr/>
        </p:nvSpPr>
        <p:spPr>
          <a:xfrm>
            <a:off x="3102480" y="229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38" name=""/>
          <p:cNvSpPr/>
          <p:nvPr/>
        </p:nvSpPr>
        <p:spPr>
          <a:xfrm>
            <a:off x="3102480" y="3013560"/>
            <a:ext cx="486000" cy="360"/>
          </a:xfrm>
          <a:prstGeom prst="line">
            <a:avLst/>
          </a:prstGeom>
          <a:ln w="14400">
            <a:solidFill>
              <a:srgbClr val="3465a4"/>
            </a:solidFill>
            <a:round/>
            <a:tailEnd len="med" type="triangle" w="me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39" name=""/>
          <p:cNvSpPr/>
          <p:nvPr/>
        </p:nvSpPr>
        <p:spPr>
          <a:xfrm flipH="1">
            <a:off x="3020760" y="312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40" name=""/>
          <p:cNvSpPr/>
          <p:nvPr/>
        </p:nvSpPr>
        <p:spPr>
          <a:xfrm flipH="1">
            <a:off x="3021120" y="250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41" name=""/>
          <p:cNvSpPr/>
          <p:nvPr/>
        </p:nvSpPr>
        <p:spPr>
          <a:xfrm flipH="1">
            <a:off x="3021480" y="2796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42" name=""/>
          <p:cNvSpPr/>
          <p:nvPr/>
        </p:nvSpPr>
        <p:spPr>
          <a:xfrm flipH="1">
            <a:off x="3021840" y="4848840"/>
            <a:ext cx="81720" cy="360"/>
          </a:xfrm>
          <a:prstGeom prst="line">
            <a:avLst/>
          </a:prstGeom>
          <a:ln w="14400">
            <a:solidFill>
              <a:srgbClr val="3465a4"/>
            </a:solidFill>
            <a:round/>
          </a:ln>
        </p:spPr>
        <p:style>
          <a:lnRef idx="0"/>
          <a:fillRef idx="0"/>
          <a:effectRef idx="0"/>
          <a:fontRef idx="minor"/>
        </p:style>
        <p:txBody>
          <a:bodyPr lIns="97200" rIns="97200" tIns="-52200" bIns="-52200" anchor="ctr" anchorCtr="1">
            <a:noAutofit/>
          </a:bodyPr>
          <a:p>
            <a:endParaRPr b="0" lang="ru-RU" sz="1800" spc="-1" strike="noStrike">
              <a:solidFill>
                <a:srgbClr val="000000"/>
              </a:solidFill>
              <a:latin typeface="Arial"/>
              <a:ea typeface="DejaVu Sans"/>
            </a:endParaRPr>
          </a:p>
        </p:txBody>
      </p:sp>
      <p:sp>
        <p:nvSpPr>
          <p:cNvPr id="243" name="X-Pack 增强包（已上线功能） 9"/>
          <p:cNvSpPr/>
          <p:nvPr/>
        </p:nvSpPr>
        <p:spPr>
          <a:xfrm rot="3600">
            <a:off x="179640" y="174240"/>
            <a:ext cx="8922240" cy="410760"/>
          </a:xfrm>
          <a:prstGeom prst="rect">
            <a:avLst/>
          </a:prstGeom>
          <a:noFill/>
          <a:ln w="12700">
            <a:noFill/>
          </a:ln>
        </p:spPr>
        <p:style>
          <a:lnRef idx="0"/>
          <a:fillRef idx="0"/>
          <a:effectRef idx="0"/>
          <a:fontRef idx="minor"/>
        </p:style>
        <p:txBody>
          <a:bodyPr lIns="90000" rIns="90000" tIns="34200" bIns="34200" anchor="t">
            <a:spAutoFit/>
          </a:bodyPr>
          <a:p>
            <a:pPr algn="ctr">
              <a:lnSpc>
                <a:spcPct val="100000"/>
              </a:lnSpc>
            </a:pPr>
            <a:r>
              <a:rPr b="1" lang="ru-RU" sz="2250" spc="-1" strike="noStrike">
                <a:solidFill>
                  <a:srgbClr val="5e5e5e"/>
                </a:solidFill>
                <a:latin typeface="Arial"/>
                <a:ea typeface="Arial"/>
              </a:rPr>
              <a:t>Схема работы</a:t>
            </a:r>
            <a:endParaRPr b="0" lang="ru-RU" sz="225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AFI">
      <a:dk1>
        <a:srgbClr val="282828"/>
      </a:dk1>
      <a:lt1>
        <a:srgbClr val="ffffff"/>
      </a:lt1>
      <a:dk2>
        <a:srgbClr val="637052"/>
      </a:dk2>
      <a:lt2>
        <a:srgbClr val="ccddea"/>
      </a:lt2>
      <a:accent1>
        <a:srgbClr val="ff8b07"/>
      </a:accent1>
      <a:accent2>
        <a:srgbClr val="ff7100"/>
      </a:accent2>
      <a:accent3>
        <a:srgbClr val="f76500"/>
      </a:accent3>
      <a:accent4>
        <a:srgbClr val="d95100"/>
      </a:accent4>
      <a:accent5>
        <a:srgbClr val="c84600"/>
      </a:accent5>
      <a:accent6>
        <a:srgbClr val="be3c00"/>
      </a:accent6>
      <a:hlink>
        <a:srgbClr val="2998e3"/>
      </a:hlink>
      <a:folHlink>
        <a:srgbClr val="8c8c8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AFI">
      <a:dk1>
        <a:srgbClr val="282828"/>
      </a:dk1>
      <a:lt1>
        <a:srgbClr val="ffffff"/>
      </a:lt1>
      <a:dk2>
        <a:srgbClr val="637052"/>
      </a:dk2>
      <a:lt2>
        <a:srgbClr val="ccddea"/>
      </a:lt2>
      <a:accent1>
        <a:srgbClr val="ff8b07"/>
      </a:accent1>
      <a:accent2>
        <a:srgbClr val="ff7100"/>
      </a:accent2>
      <a:accent3>
        <a:srgbClr val="f76500"/>
      </a:accent3>
      <a:accent4>
        <a:srgbClr val="d95100"/>
      </a:accent4>
      <a:accent5>
        <a:srgbClr val="c84600"/>
      </a:accent5>
      <a:accent6>
        <a:srgbClr val="be3c00"/>
      </a:accent6>
      <a:hlink>
        <a:srgbClr val="2998e3"/>
      </a:hlink>
      <a:folHlink>
        <a:srgbClr val="8c8c8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AFI">
      <a:dk1>
        <a:srgbClr val="282828"/>
      </a:dk1>
      <a:lt1>
        <a:srgbClr val="ffffff"/>
      </a:lt1>
      <a:dk2>
        <a:srgbClr val="637052"/>
      </a:dk2>
      <a:lt2>
        <a:srgbClr val="ccddea"/>
      </a:lt2>
      <a:accent1>
        <a:srgbClr val="ff8b07"/>
      </a:accent1>
      <a:accent2>
        <a:srgbClr val="ff7100"/>
      </a:accent2>
      <a:accent3>
        <a:srgbClr val="f76500"/>
      </a:accent3>
      <a:accent4>
        <a:srgbClr val="d95100"/>
      </a:accent4>
      <a:accent5>
        <a:srgbClr val="c84600"/>
      </a:accent5>
      <a:accent6>
        <a:srgbClr val="be3c00"/>
      </a:accent6>
      <a:hlink>
        <a:srgbClr val="2998e3"/>
      </a:hlink>
      <a:folHlink>
        <a:srgbClr val="8c8c8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637052"/>
      </a:dk2>
      <a:lt2>
        <a:srgbClr val="ccddea"/>
      </a:lt2>
      <a:accent1>
        <a:srgbClr val="ff8b07"/>
      </a:accent1>
      <a:accent2>
        <a:srgbClr val="ff7100"/>
      </a:accent2>
      <a:accent3>
        <a:srgbClr val="f76500"/>
      </a:accent3>
      <a:accent4>
        <a:srgbClr val="d95100"/>
      </a:accent4>
      <a:accent5>
        <a:srgbClr val="c84600"/>
      </a:accent5>
      <a:accent6>
        <a:srgbClr val="be3c00"/>
      </a:accent6>
      <a:hlink>
        <a:srgbClr val="2998e3"/>
      </a:hlink>
      <a:folHlink>
        <a:srgbClr val="8c8c8c"/>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40566</TotalTime>
  <Application>LibreOffice/7.4.6.2$Windows_X86_64 LibreOffice_project/5b1f5509c2decdade7fda905e3e1429a67acd63d</Application>
  <AppVersion>15.0000</AppVersion>
  <Words>1689</Words>
  <Paragraphs>279</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Rogerio Godoy</dc:creator>
  <dc:description/>
  <dc:language>ru-RU</dc:language>
  <cp:lastModifiedBy/>
  <dcterms:modified xsi:type="dcterms:W3CDTF">2024-03-11T15:56:50Z</dcterms:modified>
  <cp:revision>275</cp:revision>
  <dc:subject/>
  <dc:title>Presentation | 2020</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10</vt:i4>
  </property>
  <property fmtid="{D5CDD505-2E9C-101B-9397-08002B2CF9AE}" pid="3" name="PresentationFormat">
    <vt:lpwstr>Экран (16:9)</vt:lpwstr>
  </property>
  <property fmtid="{D5CDD505-2E9C-101B-9397-08002B2CF9AE}" pid="4" name="Slides">
    <vt:i4>19</vt:i4>
  </property>
</Properties>
</file>